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16286E"/>
    <a:srgbClr val="7BEBD8"/>
    <a:srgbClr val="8335E5"/>
    <a:srgbClr val="6B8DE1"/>
    <a:srgbClr val="6C92E1"/>
    <a:srgbClr val="6313DC"/>
    <a:srgbClr val="1E3ADA"/>
    <a:srgbClr val="030553"/>
    <a:srgbClr val="7D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97" d="100"/>
          <a:sy n="97" d="100"/>
        </p:scale>
        <p:origin x="72" y="7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3.0909815071996201E-2"/>
          <c:w val="0.92562513848602002"/>
          <c:h val="0.86878974795596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 ipsum</c:v>
                </c:pt>
              </c:strCache>
            </c:strRef>
          </c:tx>
          <c:spPr>
            <a:solidFill>
              <a:srgbClr val="7BEAD8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7BEAD8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92F-4C56-B09B-1A8350847F5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2F-4C56-B09B-1A8350847F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Lorem ipsum2</c:v>
                </c:pt>
              </c:strCache>
            </c:strRef>
          </c:tx>
          <c:spPr>
            <a:solidFill>
              <a:srgbClr val="6C92E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6C92E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92F-4C56-B09B-1A8350847F5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2F-4C56-B09B-1A8350847F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Lorem ipsum3</c:v>
                </c:pt>
              </c:strCache>
            </c:strRef>
          </c:tx>
          <c:spPr>
            <a:solidFill>
              <a:srgbClr val="872DE5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2F-4C56-B09B-1A8350847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overlap val="-27"/>
        <c:axId val="363395920"/>
        <c:axId val="363397488"/>
      </c:barChart>
      <c:catAx>
        <c:axId val="36339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6971F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600" b="0" i="0" u="none" strike="noStrike" kern="1200" baseline="0" noProof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3397488"/>
        <c:crosses val="autoZero"/>
        <c:auto val="1"/>
        <c:lblAlgn val="ctr"/>
        <c:lblOffset val="100"/>
        <c:noMultiLvlLbl val="0"/>
      </c:catAx>
      <c:valAx>
        <c:axId val="36339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600" b="0" i="0" u="none" strike="noStrike" kern="1200" baseline="0" noProof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339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fr-FR" sz="1600" noProof="0">
          <a:solidFill>
            <a:srgbClr val="7030A0"/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3F634E-7AAD-4D1B-8944-3921EA0E5915}" type="datetime1">
              <a:rPr lang="fr-FR" smtClean="0"/>
              <a:t>31/01/2022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045F-D32A-43F9-990C-99C552A137F5}" type="datetime1">
              <a:rPr lang="fr-FR" smtClean="0"/>
              <a:pPr/>
              <a:t>31/01/2022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244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51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C27DE-B4EA-46A0-B61D-8D68D7918FDE}" type="datetime1">
              <a:rPr lang="fr-FR" noProof="0" smtClean="0"/>
              <a:t>31/01/2022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F28E-7492-462F-806A-78CAB64A322A}" type="datetime1">
              <a:rPr lang="fr-FR" noProof="0" smtClean="0"/>
              <a:t>31/01/2022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E0329-5023-4317-A8AB-DFC9DFD89FF5}" type="datetime1">
              <a:rPr lang="fr-FR" noProof="0" smtClean="0"/>
              <a:t>31/01/2022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04219-D929-4BD6-A169-AE312E2DF666}" type="datetime1">
              <a:rPr lang="fr-FR" noProof="0" smtClean="0"/>
              <a:t>31/01/2022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A6F3AA-C7EB-49B0-BAEF-38739EDBF8CD}" type="datetime1">
              <a:rPr lang="fr-FR" noProof="0" smtClean="0"/>
              <a:t>31/01/2022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B995F-3051-4FB4-8ED9-B9681172EFCA}" type="datetime1">
              <a:rPr lang="fr-FR" noProof="0" smtClean="0"/>
              <a:t>31/01/2022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C2E10-DE18-4CE3-8AC4-CC81E9B8C7C1}" type="datetime1">
              <a:rPr lang="fr-FR" noProof="0" smtClean="0"/>
              <a:t>31/01/2022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72BFC-A3FB-4FD0-B8AA-9EF253E18286}" type="datetime1">
              <a:rPr lang="fr-FR" noProof="0" smtClean="0"/>
              <a:t>31/01/2022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3337E3-3411-491D-8778-75B2E02D4763}" type="datetime1">
              <a:rPr lang="fr-FR" noProof="0" smtClean="0"/>
              <a:t>31/01/2022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EFD49-7AF9-4FFE-8211-EE232D12A6AF}" type="datetime1">
              <a:rPr lang="fr-FR" noProof="0" smtClean="0"/>
              <a:t>31/01/2022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901195-D855-4315-9CDF-B182675C10E6}" type="datetime1">
              <a:rPr lang="fr-FR" noProof="0" smtClean="0"/>
              <a:t>31/01/2022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183BFAF-A5EC-4297-8AF8-49BEB3AE5276}" type="datetime1">
              <a:rPr lang="fr-FR" noProof="0" smtClean="0"/>
              <a:t>31/01/2022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s1bH85X9I&amp;ab_channel=Computerphi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fOGdb1CTu5c&amp;ab_channel=WIR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 descr="Cette image est une forme décoratif abstrait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e libre 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487004" y="4198126"/>
            <a:ext cx="575367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ZERO-KNOWLEDGE PROOF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487005" y="6140911"/>
            <a:ext cx="56089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Alexandre Le Begge</a:t>
            </a: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Ressources humaines : diapositive 1</a:t>
            </a:r>
            <a:endParaRPr lang="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FE66C4-CF6A-411C-A792-F6EF7556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B9A98-3A01-4AF0-9E3C-12B4F51B5B73}"/>
              </a:ext>
            </a:extLst>
          </p:cNvPr>
          <p:cNvSpPr/>
          <p:nvPr/>
        </p:nvSpPr>
        <p:spPr>
          <a:xfrm>
            <a:off x="489937" y="5862486"/>
            <a:ext cx="56089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BeCode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–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TechTalk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– 4/02/2022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DFF4EB-B8A2-4947-B95E-AAA5446D3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634" y="749293"/>
            <a:ext cx="2121877" cy="21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390763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</a:t>
            </a:r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1" y="5358396"/>
            <a:ext cx="3907633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i="1" dirty="0">
                <a:solidFill>
                  <a:srgbClr val="002060"/>
                </a:solidFill>
                <a:latin typeface="+mj-lt"/>
              </a:rPr>
              <a:t>If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you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 have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any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 questions or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comments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,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now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is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 the time !</a:t>
            </a:r>
            <a:endParaRPr lang="fr-F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e 22" descr="Cette image est d’une forme abstrait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orme libre 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5" name="Titr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10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F3CFEF-D3D4-4CA4-B22B-D0B4FE24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6772726" y="-499455"/>
            <a:ext cx="7273682" cy="8346238"/>
            <a:chOff x="4597682" y="-439156"/>
            <a:chExt cx="7594319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70827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24B314-A0A7-4CAE-B168-171524B5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11</a:t>
            </a:fld>
            <a:endParaRPr lang="fr-FR" noProof="0" dirty="0"/>
          </a:p>
        </p:txBody>
      </p:sp>
      <p:sp>
        <p:nvSpPr>
          <p:cNvPr id="13" name="Zone de texte 66">
            <a:extLst>
              <a:ext uri="{FF2B5EF4-FFF2-40B4-BE49-F238E27FC236}">
                <a16:creationId xmlns:a16="http://schemas.microsoft.com/office/drawing/2014/main" id="{F6CA9A4D-8AC5-47E4-B636-B33887234CE9}"/>
              </a:ext>
            </a:extLst>
          </p:cNvPr>
          <p:cNvSpPr txBox="1"/>
          <p:nvPr/>
        </p:nvSpPr>
        <p:spPr>
          <a:xfrm>
            <a:off x="726781" y="273553"/>
            <a:ext cx="5537228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fr-FR" dirty="0"/>
              <a:t>To go </a:t>
            </a:r>
            <a:r>
              <a:rPr lang="en-US" dirty="0"/>
              <a:t>further</a:t>
            </a:r>
            <a:r>
              <a:rPr lang="fr-FR" dirty="0"/>
              <a:t>… </a:t>
            </a:r>
          </a:p>
        </p:txBody>
      </p:sp>
      <p:sp>
        <p:nvSpPr>
          <p:cNvPr id="14" name="Zone de texte 68">
            <a:extLst>
              <a:ext uri="{FF2B5EF4-FFF2-40B4-BE49-F238E27FC236}">
                <a16:creationId xmlns:a16="http://schemas.microsoft.com/office/drawing/2014/main" id="{0CEACAFF-3298-4DB3-B795-068FFF0758B2}"/>
              </a:ext>
            </a:extLst>
          </p:cNvPr>
          <p:cNvSpPr txBox="1"/>
          <p:nvPr/>
        </p:nvSpPr>
        <p:spPr>
          <a:xfrm>
            <a:off x="740229" y="1578190"/>
            <a:ext cx="5355771" cy="34470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i="0" dirty="0">
                <a:hlinkClick r:id="rId3"/>
              </a:rPr>
              <a:t>https://www.youtube.com/watch?v=HUs1bH85X9I&amp;ab_channel=Computerphile</a:t>
            </a:r>
            <a:endParaRPr lang="fr-FR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i="0" dirty="0">
                <a:hlinkClick r:id="rId4"/>
              </a:rPr>
              <a:t>https://www.youtube.com/watch?v=fOGdb1CTu5c&amp;ab_channel=WIRED</a:t>
            </a:r>
            <a:r>
              <a:rPr lang="fr-FR" i="0" dirty="0"/>
              <a:t> </a:t>
            </a:r>
          </a:p>
          <a:p>
            <a:pPr rtl="0"/>
            <a:endParaRPr lang="fr-FR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i="0" dirty="0"/>
              <a:t>Eloi, L. (2019). </a:t>
            </a:r>
            <a:r>
              <a:rPr lang="fr-FR" dirty="0"/>
              <a:t>Economie de la confiance</a:t>
            </a:r>
            <a:r>
              <a:rPr lang="fr-FR" i="0" dirty="0"/>
              <a:t>. Paris: La Découverte.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i="0" dirty="0"/>
              <a:t>Goldwasser, S., </a:t>
            </a:r>
            <a:r>
              <a:rPr lang="en-US" i="0" dirty="0" err="1"/>
              <a:t>Micali</a:t>
            </a:r>
            <a:r>
              <a:rPr lang="en-US" i="0" dirty="0"/>
              <a:t>, S., &amp; </a:t>
            </a:r>
            <a:r>
              <a:rPr lang="en-US" i="0" dirty="0" err="1"/>
              <a:t>Rackoff</a:t>
            </a:r>
            <a:r>
              <a:rPr lang="en-US" i="0" dirty="0"/>
              <a:t>, C. (1989). </a:t>
            </a:r>
            <a:r>
              <a:rPr lang="en-US" dirty="0"/>
              <a:t>The knowledge complexity of interactive proof systems</a:t>
            </a:r>
            <a:r>
              <a:rPr lang="en-US" i="0" dirty="0"/>
              <a:t>. SIAM Journal on computing, 18(1), 186-208.</a:t>
            </a:r>
            <a:endParaRPr lang="fr-FR" i="0" dirty="0"/>
          </a:p>
          <a:p>
            <a:pPr rtl="0"/>
            <a:endParaRPr lang="fr-FR" i="0" dirty="0"/>
          </a:p>
          <a:p>
            <a:pPr rtl="0"/>
            <a:endParaRPr lang="fr-FR" i="0" dirty="0"/>
          </a:p>
          <a:p>
            <a:pPr rtl="0"/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266847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2044635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Modification des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3735091"/>
            <a:ext cx="3536195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 vous voulez modifier les données dans le graphique joint à ce modèle, cliquez simplement avec le bouton droit dessus, puis sélectionnez 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modifier les données dans Excel.</a:t>
            </a:r>
            <a:endParaRPr lang="fr-FR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21C3A2A-F5EC-F34D-A555-EF7A9D36D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13" y="1774786"/>
            <a:ext cx="6361695" cy="2833113"/>
          </a:xfrm>
          <a:prstGeom prst="rect">
            <a:avLst/>
          </a:prstGeom>
        </p:spPr>
      </p:pic>
      <p:sp>
        <p:nvSpPr>
          <p:cNvPr id="6" name="Titre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11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AE65D5-7A9B-4439-82CB-955A4FCF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621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289963" y="1300198"/>
            <a:ext cx="517301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ZERO-KNOWLEDGE</a:t>
            </a:r>
          </a:p>
          <a:p>
            <a:pPr algn="ctr" rtl="0"/>
            <a:r>
              <a:rPr lang="fr-F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PROOF IS ?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5306743" y="-499455"/>
            <a:ext cx="8739665" cy="8346238"/>
            <a:chOff x="4597682" y="-439156"/>
            <a:chExt cx="7594319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70827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24B314-A0A7-4CAE-B168-171524B5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i="0" dirty="0" err="1"/>
              <a:t>We</a:t>
            </a:r>
            <a:r>
              <a:rPr lang="fr-FR" i="0" dirty="0"/>
              <a:t> are seeing a shift in the trust </a:t>
            </a:r>
            <a:r>
              <a:rPr lang="fr-FR" i="0" dirty="0" err="1"/>
              <a:t>with</a:t>
            </a:r>
            <a:r>
              <a:rPr lang="fr-FR" i="0" dirty="0"/>
              <a:t> news technologies</a:t>
            </a:r>
            <a:endParaRPr lang="fr-FR" dirty="0"/>
          </a:p>
        </p:txBody>
      </p:sp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9027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fr-FR" sz="3200" spc="-50" dirty="0"/>
              <a:t>The big </a:t>
            </a:r>
            <a:r>
              <a:rPr lang="en-US" sz="3200" spc="-50" dirty="0"/>
              <a:t>revolution</a:t>
            </a:r>
            <a:r>
              <a:rPr lang="fr-FR" sz="3200" spc="-50" dirty="0"/>
              <a:t> of trust</a:t>
            </a:r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0" y="1800992"/>
            <a:ext cx="38071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b="1" dirty="0">
                <a:latin typeface="Segoe UI" panose="020B0502040204020203" pitchFamily="34" charset="0"/>
              </a:rPr>
              <a:t>Notre équipe autour du monde</a:t>
            </a:r>
          </a:p>
        </p:txBody>
      </p:sp>
      <p:sp>
        <p:nvSpPr>
          <p:cNvPr id="5" name="Zone de texte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5369219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i="0" dirty="0"/>
              <a:t>Sed ut </a:t>
            </a:r>
            <a:r>
              <a:rPr lang="fr-FR" i="0" dirty="0" err="1"/>
              <a:t>perspiciatis</a:t>
            </a:r>
            <a:r>
              <a:rPr lang="fr-FR" i="0" dirty="0"/>
              <a:t> </a:t>
            </a:r>
            <a:r>
              <a:rPr lang="fr-FR" i="0" dirty="0" err="1"/>
              <a:t>unde</a:t>
            </a:r>
            <a:r>
              <a:rPr lang="fr-FR" i="0" dirty="0"/>
              <a:t> </a:t>
            </a:r>
            <a:r>
              <a:rPr lang="fr-FR" i="0" dirty="0" err="1"/>
              <a:t>omnis</a:t>
            </a:r>
            <a:r>
              <a:rPr lang="fr-FR" i="0" dirty="0"/>
              <a:t> </a:t>
            </a:r>
            <a:r>
              <a:rPr lang="fr-FR" i="0" dirty="0" err="1"/>
              <a:t>iste</a:t>
            </a:r>
            <a:r>
              <a:rPr lang="fr-FR" i="0" dirty="0"/>
              <a:t> </a:t>
            </a:r>
            <a:r>
              <a:rPr lang="fr-FR" i="0" dirty="0" err="1"/>
              <a:t>natus</a:t>
            </a:r>
            <a:r>
              <a:rPr lang="fr-FR" i="0" dirty="0"/>
              <a:t> </a:t>
            </a:r>
            <a:r>
              <a:rPr lang="fr-FR" i="0" dirty="0" err="1"/>
              <a:t>error</a:t>
            </a:r>
            <a:r>
              <a:rPr lang="fr-FR" i="0" dirty="0"/>
              <a:t> </a:t>
            </a:r>
            <a:r>
              <a:rPr lang="fr-FR" i="0" dirty="0" err="1"/>
              <a:t>sit</a:t>
            </a:r>
            <a:r>
              <a:rPr lang="fr-FR" i="0" dirty="0"/>
              <a:t> </a:t>
            </a:r>
            <a:r>
              <a:rPr lang="fr-FR" i="0" dirty="0" err="1"/>
              <a:t>voluptatem</a:t>
            </a:r>
            <a:r>
              <a:rPr lang="fr-FR" i="0" dirty="0"/>
              <a:t> </a:t>
            </a:r>
            <a:r>
              <a:rPr lang="fr-FR" i="0" dirty="0" err="1"/>
              <a:t>accusantium</a:t>
            </a:r>
            <a:r>
              <a:rPr lang="fr-FR" i="0" dirty="0"/>
              <a:t> </a:t>
            </a:r>
            <a:r>
              <a:rPr lang="fr-FR" i="0" dirty="0" err="1"/>
              <a:t>doloremque</a:t>
            </a:r>
            <a:r>
              <a:rPr lang="fr-FR" i="0" dirty="0"/>
              <a:t> </a:t>
            </a:r>
            <a:r>
              <a:rPr lang="fr-FR" i="0" dirty="0" err="1"/>
              <a:t>laudantium</a:t>
            </a:r>
            <a:r>
              <a:rPr lang="fr-FR" i="0" dirty="0"/>
              <a:t>, </a:t>
            </a:r>
            <a:r>
              <a:rPr lang="fr-FR" i="0" dirty="0" err="1"/>
              <a:t>totam</a:t>
            </a:r>
            <a:r>
              <a:rPr lang="fr-FR" i="0" dirty="0"/>
              <a:t> rem </a:t>
            </a:r>
            <a:r>
              <a:rPr lang="fr-FR" i="0" dirty="0" err="1"/>
              <a:t>aperiam</a:t>
            </a:r>
            <a:r>
              <a:rPr lang="fr-FR" i="0" dirty="0"/>
              <a:t>, </a:t>
            </a:r>
            <a:r>
              <a:rPr lang="fr-FR" i="0" dirty="0" err="1"/>
              <a:t>eaque</a:t>
            </a:r>
            <a:r>
              <a:rPr lang="fr-FR" i="0" dirty="0"/>
              <a:t> </a:t>
            </a:r>
            <a:r>
              <a:rPr lang="fr-FR" i="0" dirty="0" err="1"/>
              <a:t>ipsa</a:t>
            </a:r>
            <a:r>
              <a:rPr lang="fr-FR" i="0" dirty="0"/>
              <a:t> </a:t>
            </a:r>
            <a:r>
              <a:rPr lang="fr-FR" i="0" dirty="0" err="1"/>
              <a:t>quae</a:t>
            </a:r>
            <a:r>
              <a:rPr lang="fr-FR" i="0" dirty="0"/>
              <a:t> ab </a:t>
            </a:r>
            <a:r>
              <a:rPr lang="fr-FR" i="0" dirty="0" err="1"/>
              <a:t>illo</a:t>
            </a:r>
            <a:r>
              <a:rPr lang="fr-FR" i="0" dirty="0"/>
              <a:t> </a:t>
            </a:r>
            <a:r>
              <a:rPr lang="fr-FR" i="0" dirty="0" err="1"/>
              <a:t>inventore</a:t>
            </a:r>
            <a:r>
              <a:rPr lang="fr-FR" i="0" dirty="0"/>
              <a:t> </a:t>
            </a:r>
            <a:r>
              <a:rPr lang="fr-FR" i="0" dirty="0" err="1"/>
              <a:t>veritatis</a:t>
            </a:r>
            <a:r>
              <a:rPr lang="fr-FR" i="0" dirty="0"/>
              <a:t> et quasi </a:t>
            </a:r>
            <a:r>
              <a:rPr lang="fr-FR" i="0" dirty="0" err="1"/>
              <a:t>architecto</a:t>
            </a:r>
            <a:r>
              <a:rPr lang="fr-FR" i="0" dirty="0"/>
              <a:t> </a:t>
            </a:r>
            <a:r>
              <a:rPr lang="fr-FR" i="0" dirty="0" err="1"/>
              <a:t>beatae</a:t>
            </a:r>
            <a:r>
              <a:rPr lang="fr-FR" i="0" dirty="0"/>
              <a:t> vitae dicta </a:t>
            </a:r>
            <a:r>
              <a:rPr lang="fr-FR" i="0" dirty="0" err="1"/>
              <a:t>sunt</a:t>
            </a:r>
            <a:r>
              <a:rPr lang="fr-FR" i="0" dirty="0"/>
              <a:t> </a:t>
            </a:r>
            <a:r>
              <a:rPr lang="fr-FR" i="0" dirty="0" err="1"/>
              <a:t>explicabo</a:t>
            </a:r>
            <a:r>
              <a:rPr lang="fr-FR" i="0" dirty="0"/>
              <a:t>. </a:t>
            </a:r>
            <a:endParaRPr lang="fr-FR" dirty="0"/>
          </a:p>
        </p:txBody>
      </p: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0" y="3486364"/>
            <a:ext cx="651710" cy="2416471"/>
            <a:chOff x="726781" y="3291989"/>
            <a:chExt cx="651710" cy="2416471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5" y="3291989"/>
              <a:ext cx="593945" cy="593205"/>
              <a:chOff x="5459409" y="1395413"/>
              <a:chExt cx="1273174" cy="1271588"/>
            </a:xfrm>
          </p:grpSpPr>
          <p:sp>
            <p:nvSpPr>
              <p:cNvPr id="7" name="Ovale 26" descr="Cette image est une icône représentant une personne en interaction avec trois personnes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09" y="1395413"/>
                <a:ext cx="1273174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le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10" name="Forme libre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11" name="Ovale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12" name="Forme libre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13" name="Ovale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14" name="Forme libre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15" name="Ovale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16" name="Forme libre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17" name="Ovale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18" name="Forme libre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19" name="Forme libre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0" name="Lign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</p:grp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orme libre 25" descr="Cette image est une icône représentant une interaction entre trois personnes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orme libre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5" name="Forme libre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6" name="Ovale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7" name="Forme libre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8" name="Forme libre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9" name="Forme libre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0" name="Ovale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1" name="Forme libre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2" name="Forme libre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3" name="Forme libre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4" name="Ovale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5" name="Forme libre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6" name="Ligne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7" name="Ligne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</p:grp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le 24" descr="Cette image est une icône représentant une interaction entre trois personnes et un globe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orme libre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2" name="Forme libre 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3" name="Forme libre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4" name="Ligne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5" name="Ligne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6" name="Ligne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7" name="Ovale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8" name="Ovale 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9" name="Ovale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50" name="Forme libre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</p:grpSp>
        </p:grpSp>
      </p:grpSp>
      <p:pic>
        <p:nvPicPr>
          <p:cNvPr id="163" name="Image 162" descr="Cette image de deux jeux de mains assemblant un puzzle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8</a:t>
            </a:r>
          </a:p>
        </p:txBody>
      </p:sp>
      <p:sp>
        <p:nvSpPr>
          <p:cNvPr id="51" name="Espace réservé du numéro de diapositive 50">
            <a:extLst>
              <a:ext uri="{FF2B5EF4-FFF2-40B4-BE49-F238E27FC236}">
                <a16:creationId xmlns:a16="http://schemas.microsoft.com/office/drawing/2014/main" id="{5A30C584-AE70-46E0-A0F3-D3AE6F82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3</a:t>
            </a:fld>
            <a:endParaRPr lang="fr-FR" noProof="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5011D32-8650-47F0-B46E-2C3A68F7E9C1}"/>
              </a:ext>
            </a:extLst>
          </p:cNvPr>
          <p:cNvSpPr txBox="1"/>
          <p:nvPr/>
        </p:nvSpPr>
        <p:spPr>
          <a:xfrm>
            <a:off x="1499769" y="3567643"/>
            <a:ext cx="447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j-lt"/>
              </a:rPr>
              <a:t>Centralized</a:t>
            </a:r>
            <a:r>
              <a:rPr lang="fr-BE" sz="1600" dirty="0">
                <a:solidFill>
                  <a:srgbClr val="002060"/>
                </a:solidFill>
                <a:latin typeface="+mj-lt"/>
              </a:rPr>
              <a:t> system – 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Traditional</a:t>
            </a:r>
            <a:r>
              <a:rPr lang="fr-BE" sz="1600" dirty="0">
                <a:solidFill>
                  <a:srgbClr val="002060"/>
                </a:solidFill>
                <a:latin typeface="+mj-lt"/>
              </a:rPr>
              <a:t> system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4DAC86E-7E1C-4E9F-BD62-2B591DB19F05}"/>
              </a:ext>
            </a:extLst>
          </p:cNvPr>
          <p:cNvSpPr txBox="1"/>
          <p:nvPr/>
        </p:nvSpPr>
        <p:spPr>
          <a:xfrm>
            <a:off x="1503566" y="4458105"/>
            <a:ext cx="447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  <a:latin typeface="+mj-lt"/>
              </a:rPr>
              <a:t>Decentralized</a:t>
            </a:r>
            <a:r>
              <a:rPr lang="fr-BE" sz="1600" dirty="0">
                <a:solidFill>
                  <a:srgbClr val="002060"/>
                </a:solidFill>
                <a:latin typeface="+mj-lt"/>
              </a:rPr>
              <a:t> system 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Zone de texte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70935" y="3615601"/>
            <a:ext cx="360328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RESSOURCES HUMAINES </a:t>
            </a:r>
            <a:br>
              <a:rPr lang="fr-FR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PLANIFIER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is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text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of the printing and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typesetting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industry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" name="Zone de texte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80 %</a:t>
            </a:r>
          </a:p>
        </p:txBody>
      </p:sp>
      <p:sp>
        <p:nvSpPr>
          <p:cNvPr id="6" name="Rectangle : Coins arrondis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Parallélogramme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Zone de texte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EMPLOYÉS SONT MOTIVÉS PAR :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0387" y="2034832"/>
            <a:ext cx="3075334" cy="3827676"/>
            <a:chOff x="4711392" y="2125063"/>
            <a:chExt cx="3075333" cy="3827676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492443"/>
              <a:chOff x="5063285" y="2128413"/>
              <a:chExt cx="3067396" cy="492443"/>
            </a:xfrm>
          </p:grpSpPr>
          <p:sp>
            <p:nvSpPr>
              <p:cNvPr id="12" name="Rectangle 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Ovale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53" name="Forme libre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54" name="Ovale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55" name="Forme libre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56" name="Ovale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57" name="Forme libre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58" name="Ovale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59" name="Forme libre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60" name="Ovale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61" name="Forme libre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62" name="Forme libre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63" name="Ligne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</p:grpSp>
        </p:grpSp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492443"/>
              <a:chOff x="5055348" y="2856123"/>
              <a:chExt cx="3075333" cy="492443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orme libre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17" name="Forme libre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18" name="Ovale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19" name="Forme libre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0" name="Forme libre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1" name="Forme libre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2" name="Ovale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3" name="Forme libre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4" name="Forme libre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5" name="Forme libre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6" name="Ovale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7" name="Forme libre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8" name="Ligne 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29" name="Ligne 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492443"/>
              <a:chOff x="5063285" y="3639850"/>
              <a:chExt cx="3067396" cy="492443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Ovale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3" name="Forme libre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4" name="Ovale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5" name="Forme libre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6" name="Ovale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7" name="Forme libre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8" name="Forme libre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9" name="Forme libre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50" name="Forme libre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39850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492443"/>
              <a:chOff x="5056141" y="4560242"/>
              <a:chExt cx="3074540" cy="492443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Forme libre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2" name="Forme libre 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3" name="Forme libre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4" name="Ligne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5" name="Ligne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6" name="Ligne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7" name="Ovale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8" name="Ovale 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39" name="Ovale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  <p:sp>
              <p:nvSpPr>
                <p:cNvPr id="40" name="Forme libre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dirty="0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60242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DFB86711-61B6-4E9F-94FC-7E4E4C2AFDBB}"/>
                </a:ext>
              </a:extLst>
            </p:cNvPr>
            <p:cNvGrpSpPr/>
            <p:nvPr/>
          </p:nvGrpSpPr>
          <p:grpSpPr>
            <a:xfrm>
              <a:off x="4721542" y="2742223"/>
              <a:ext cx="2998053" cy="246221"/>
              <a:chOff x="4721542" y="2734320"/>
              <a:chExt cx="2998053" cy="246221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32"/>
                <a:ext cx="2421164" cy="88596"/>
                <a:chOff x="4674462" y="2940354"/>
                <a:chExt cx="3045133" cy="81030"/>
              </a:xfrm>
            </p:grpSpPr>
            <p:sp>
              <p:nvSpPr>
                <p:cNvPr id="7" name="Rectangle : Coins arrondis 6">
                  <a:extLst>
                    <a:ext uri="{FF2B5EF4-FFF2-40B4-BE49-F238E27FC236}">
                      <a16:creationId xmlns:a16="http://schemas.microsoft.com/office/drawing/2014/main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  <p:sp>
              <p:nvSpPr>
                <p:cNvPr id="71" name="Rectangle : Coins arrondis 70">
                  <a:extLst>
                    <a:ext uri="{FF2B5EF4-FFF2-40B4-BE49-F238E27FC236}">
                      <a16:creationId xmlns:a16="http://schemas.microsoft.com/office/drawing/2014/main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34287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3432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65 %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Rectangle : Coins arrondis 78">
                  <a:extLst>
                    <a:ext uri="{FF2B5EF4-FFF2-40B4-BE49-F238E27FC236}">
                      <a16:creationId xmlns:a16="http://schemas.microsoft.com/office/drawing/2014/main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  <p:sp>
              <p:nvSpPr>
                <p:cNvPr id="80" name="Rectangle : Coins arrondis 79">
                  <a:extLst>
                    <a:ext uri="{FF2B5EF4-FFF2-40B4-BE49-F238E27FC236}">
                      <a16:creationId xmlns:a16="http://schemas.microsoft.com/office/drawing/2014/main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50 %</a:t>
                </a:r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246221"/>
              <a:chOff x="4721542" y="4753566"/>
              <a:chExt cx="2998053" cy="246221"/>
            </a:xfrm>
          </p:grpSpPr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Rectangle : Coins arrondis 83">
                  <a:extLst>
                    <a:ext uri="{FF2B5EF4-FFF2-40B4-BE49-F238E27FC236}">
                      <a16:creationId xmlns:a16="http://schemas.microsoft.com/office/drawing/2014/main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  <p:sp>
              <p:nvSpPr>
                <p:cNvPr id="85" name="Rectangle : Coins arrondis 84">
                  <a:extLst>
                    <a:ext uri="{FF2B5EF4-FFF2-40B4-BE49-F238E27FC236}">
                      <a16:creationId xmlns:a16="http://schemas.microsoft.com/office/drawing/2014/main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2392762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80 %</a:t>
                </a: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246221"/>
              <a:chOff x="4721542" y="5706518"/>
              <a:chExt cx="2998053" cy="246221"/>
            </a:xfrm>
          </p:grpSpPr>
          <p:grpSp>
            <p:nvGrpSpPr>
              <p:cNvPr id="87" name="Groupe 86">
                <a:extLst>
                  <a:ext uri="{FF2B5EF4-FFF2-40B4-BE49-F238E27FC236}">
                    <a16:creationId xmlns:a16="http://schemas.microsoft.com/office/drawing/2014/main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Rectangle : Coins arrondis 87">
                  <a:extLst>
                    <a:ext uri="{FF2B5EF4-FFF2-40B4-BE49-F238E27FC236}">
                      <a16:creationId xmlns:a16="http://schemas.microsoft.com/office/drawing/2014/main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  <p:sp>
              <p:nvSpPr>
                <p:cNvPr id="89" name="Rectangle : Coins arrondis 88">
                  <a:extLst>
                    <a:ext uri="{FF2B5EF4-FFF2-40B4-BE49-F238E27FC236}">
                      <a16:creationId xmlns:a16="http://schemas.microsoft.com/office/drawing/2014/main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94920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35%</a:t>
                </a:r>
              </a:p>
            </p:txBody>
          </p:sp>
        </p:grp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300476"/>
            <a:ext cx="3047138" cy="4564360"/>
            <a:chOff x="8462691" y="1300476"/>
            <a:chExt cx="3047138" cy="4564360"/>
          </a:xfrm>
        </p:grpSpPr>
        <p:sp>
          <p:nvSpPr>
            <p:cNvPr id="101" name="Zone de texte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STRATÉGIE RESSOURCES HUMAINES: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104" name="Zone de texte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STRATÉGIE RESSOURCES HUMAINES: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106" name="Zone de texte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STRATÉGIE RESSOURCES HUMAINES: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r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3</a:t>
            </a:r>
          </a:p>
        </p:txBody>
      </p:sp>
      <p:sp>
        <p:nvSpPr>
          <p:cNvPr id="66" name="Espace réservé du numéro de diapositive 65">
            <a:extLst>
              <a:ext uri="{FF2B5EF4-FFF2-40B4-BE49-F238E27FC236}">
                <a16:creationId xmlns:a16="http://schemas.microsoft.com/office/drawing/2014/main" id="{051F7B23-2FEE-484F-8B61-E3783E27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RESSOURCES HUMAINES </a:t>
            </a:r>
            <a:endParaRPr lang="fr-FR" sz="2400" dirty="0">
              <a:solidFill>
                <a:srgbClr val="002060"/>
              </a:solidFill>
            </a:endParaRPr>
          </a:p>
        </p:txBody>
      </p:sp>
      <p:grpSp>
        <p:nvGrpSpPr>
          <p:cNvPr id="27" name="Groupe 26" descr="Cette image est d’un homme vu de dos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orme libre 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" name="Forme automatiqu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" name="Forme libre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" name="Forme libre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" name="Forme libre 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e libre 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" name="Forme libre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4" name="Forme libre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5" name="Forme libre 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6" name="Forme libre 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7" name="Forme libre 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 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 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6" name="Forme libre : Forme 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e 39" descr="Cette image est une icône représentant 1 personne interaction avec trois personnes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Ovale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e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55" name="Forme libre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56" name="Ovale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57" name="Forme libre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58" name="Ovale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59" name="Forme libre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0" name="Ovale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1" name="Forme libre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2" name="Ovale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3" name="Forme libre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4" name="Forme libre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5" name="Lig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grpSp>
        <p:nvGrpSpPr>
          <p:cNvPr id="41" name="Groupe 40" descr="Cette image est une icône représentant une interaction entre trois personnes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orme libre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orme libre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8" name="Forme libre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9" name="Ovale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0" name="Forme libre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1" name="Forme libre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2" name="Forme libre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3" name="Ovale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4" name="Forme libre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5" name="Forme libre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6" name="Forme libre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7" name="Ovale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8" name="Forme libre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9" name="Lig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80" name="Lig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42" name="Groupe 41" descr="Cette image est une icône représentant une interaction entre trois personnes et un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e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orme libre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3" name="Forme libre 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4" name="Forme libre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5" name="Lig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6" name="Lig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7" name="Lig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8" name="Ovale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9" name="Ovale 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0" name="Ovale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1" name="Forme libre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grpSp>
        <p:nvGrpSpPr>
          <p:cNvPr id="38" name="Groupe 37" descr="Cette image est une icône représentant une interaction entre trois personnes et un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le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orme libre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4" name="Forme libre 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5" name="Forme libre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6" name="Lig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7" name="Lig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8" name="Lig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9" name="Ovale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0" name="Ovale 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1" name="Ovale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2" name="Forme libre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grpSp>
        <p:nvGrpSpPr>
          <p:cNvPr id="39" name="Groupe 38" descr="Cette image est une icône représentant une interaction entre trois personnes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orme libre 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213" name="Groupe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orme libre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5" name="Forme libre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6" name="Ovale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7" name="Forme libre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8" name="Forme libre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9" name="Forme libre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20" name="Ovale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21" name="Forme libre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22" name="Forme libre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23" name="Forme libre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24" name="Ovale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25" name="Forme libre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26" name="Lig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27" name="Lig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4371" y="4157408"/>
            <a:ext cx="1598853" cy="1322865"/>
            <a:chOff x="9695998" y="4157408"/>
            <a:chExt cx="1734002" cy="1322865"/>
          </a:xfrm>
        </p:grpSpPr>
        <p:sp>
          <p:nvSpPr>
            <p:cNvPr id="331" name="Zone de texte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STRATÉGIE RESSOURCES HUMAINES: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36" name="Groupe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4628" y="2203556"/>
            <a:ext cx="1598853" cy="1322865"/>
            <a:chOff x="9695998" y="4157408"/>
            <a:chExt cx="1734002" cy="1322865"/>
          </a:xfrm>
        </p:grpSpPr>
        <p:sp>
          <p:nvSpPr>
            <p:cNvPr id="337" name="Zone de texte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STRATÉGIE RESSOURCES HUMAINES: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7303" y="2164807"/>
            <a:ext cx="1594605" cy="1322865"/>
            <a:chOff x="1427303" y="2203556"/>
            <a:chExt cx="1594605" cy="1322865"/>
          </a:xfrm>
        </p:grpSpPr>
        <p:sp>
          <p:nvSpPr>
            <p:cNvPr id="340" name="Zone de texte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STRATÉGIE RESSOURCES HUMAINES: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8"/>
              <a:ext cx="159460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42" name="Groupe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6405" y="4157408"/>
            <a:ext cx="1598853" cy="1322865"/>
            <a:chOff x="9695998" y="4157408"/>
            <a:chExt cx="1734002" cy="1322865"/>
          </a:xfrm>
        </p:grpSpPr>
        <p:sp>
          <p:nvSpPr>
            <p:cNvPr id="343" name="Zone de texte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STRATÉGIE RESSOURCES HUMAINES: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45" name="Groupe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517853"/>
            <a:chOff x="9379627" y="4410753"/>
            <a:chExt cx="2371352" cy="517853"/>
          </a:xfrm>
        </p:grpSpPr>
        <p:sp>
          <p:nvSpPr>
            <p:cNvPr id="346" name="Zone de texte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STRATÉGIE RESSOURCES HUMAINES: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4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5661B3-4CBE-418A-A00A-3D47707A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8" descr="Cette image est une icône représentant une interaction entre trois personnes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 19" descr="Cette image est une icône de trois personnes et un symbole qui représente la connexion à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20" descr="Cette image est une icône représentant une interaction entre trois personnes et un globe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 21" descr="Cette image est une icône représentant une interaction entre quatre personnes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Zone de texte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62299" y="3906330"/>
              <a:ext cx="495302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200" dirty="0">
                  <a:solidFill>
                    <a:schemeClr val="bg1"/>
                  </a:solidFill>
                </a:rPr>
                <a:t>R.H.</a:t>
              </a:r>
              <a:br>
                <a:rPr lang="fr-FR" sz="1200" dirty="0">
                  <a:solidFill>
                    <a:schemeClr val="bg1"/>
                  </a:solidFill>
                </a:rPr>
              </a:br>
              <a:r>
                <a:rPr lang="fr-FR" sz="900" dirty="0">
                  <a:solidFill>
                    <a:schemeClr val="bg1"/>
                  </a:solidFill>
                </a:rPr>
                <a:t>PLANIFIER</a:t>
              </a:r>
              <a:endParaRPr lang="fr-FR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le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2" name="Forme libre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3" name="Ovale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4" name="Forme libre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5" name="Ovale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6" name="Forme libre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7" name="Ovale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8" name="Forme libre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99" name="Ovale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00" name="Forme libre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01" name="Forme libre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02" name="Lign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orme libre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76" name="Forme libre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77" name="Ovale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78" name="Forme libre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79" name="Forme libre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80" name="Forme libre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81" name="Ovale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82" name="Forme libre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83" name="Forme libre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84" name="Forme libre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85" name="Ovale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86" name="Forme libre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87" name="Ligne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88" name="Ligne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e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5" name="Forme libre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6" name="Ovale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7" name="Forme libre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8" name="Ovale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9" name="Forme libre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70" name="Forme libre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71" name="Forme libre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72" name="Forme libre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63" name="Rectangle 62" descr="Cette image est de trois cercles qui se chevauchent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NO DIVULGATIONS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orme libre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3" name="Forme libre 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4" name="Forme libre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5" name="Ligne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6" name="Ligne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7" name="Ligne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8" name="Ovale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9" name="Ovale 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0" name="Ovale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61" name="Forme libre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90531" y="4537519"/>
              <a:ext cx="1260332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RELIABILITY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76791" y="1495581"/>
              <a:ext cx="1260332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SECURITY</a:t>
              </a:r>
            </a:p>
          </p:txBody>
        </p:sp>
      </p:grpSp>
      <p:sp>
        <p:nvSpPr>
          <p:cNvPr id="107" name="Zone de texte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RESSOURCES HUMAINES 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 : Coins arrondis 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amet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consectetur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adipiscing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elit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206" name="Groupe 205" descr="Cette image est une icône représentant 1 personne en interaction avec trois personnes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e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orme libre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e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orme libre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e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orme libre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e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orme libre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e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orme libre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orme libre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g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upe 204" descr="Cette image est une icône représentant une interaction entre trois personnes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92443"/>
            <a:chOff x="7991679" y="4554108"/>
            <a:chExt cx="3075334" cy="492443"/>
          </a:xfrm>
        </p:grpSpPr>
        <p:grpSp>
          <p:nvGrpSpPr>
            <p:cNvPr id="174" name="Groupe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orme libre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orme libre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e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orme libre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orme libre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orme libre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e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orme libre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orme libre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orme libre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e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orme libre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gn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gn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</p:grpSp>
      <p:grpSp>
        <p:nvGrpSpPr>
          <p:cNvPr id="204" name="Groupe 203" descr="Cette image est une icône de trois personnes et un symbole qui représente la connexion à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92443"/>
            <a:chOff x="7999616" y="5542207"/>
            <a:chExt cx="3067397" cy="492443"/>
          </a:xfrm>
        </p:grpSpPr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e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orme libre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e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orme libre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e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orme libre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orme libre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orme libre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orme libre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</p:grp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5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86CF8D-8ACE-4519-A71E-132375BE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 1" descr="Cette image est un graphique à barres.">
            <a:extLst>
              <a:ext uri="{FF2B5EF4-FFF2-40B4-BE49-F238E27FC236}">
                <a16:creationId xmlns:a16="http://schemas.microsoft.com/office/drawing/2014/main" id="{ED955612-D5ED-475F-9193-5A17B7DE3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1635505"/>
              </p:ext>
            </p:extLst>
          </p:nvPr>
        </p:nvGraphicFramePr>
        <p:xfrm>
          <a:off x="5257800" y="1705473"/>
          <a:ext cx="6172200" cy="2635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257800" y="4615348"/>
            <a:ext cx="6172200" cy="14773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amet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consectetur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adipiscing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elit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sed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do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eiusmod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tempor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incididunt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ut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labore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et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dolore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magna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aliqua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Ut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enim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ad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minim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veniam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quis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nostrud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exercitation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ullamco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laboris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nisi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ut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aliquip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ex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ea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commodo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consequat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Duis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aute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irure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reprehenderit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voluptate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velit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esse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cillum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dolore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eu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fugiat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nulla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pariatur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proident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sunt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culpa qui officia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deserunt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mollit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anim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id est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laborum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9" name="Groupe 28" descr="Cette image est une illustration d’un homme avec une barbe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orme libre 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0" name="Forme libre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1" name="Forme libre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2" name="Forme libre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3" name="Forme libre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4" name="Forme libre 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5" name="Forme libre 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" name="Forme libre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" name="Forme libre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8" name="Forme libre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" name="Forme libre 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" name="Forme libre 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" name="Forme libre 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6" name="Losange 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3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RESSOURCES HUMAINES </a:t>
            </a:r>
          </a:p>
        </p:txBody>
      </p:sp>
      <p:sp>
        <p:nvSpPr>
          <p:cNvPr id="35" name="Zone de texte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endParaRPr lang="fr-FR" dirty="0"/>
          </a:p>
        </p:txBody>
      </p:sp>
      <p:sp>
        <p:nvSpPr>
          <p:cNvPr id="6" name="Titr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60601B-A59B-4F19-A90D-A0521CA8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 de texte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826999" y="4841786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819250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 de texte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832606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 de texte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845961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 de texte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RESSOURCES HUMAINES </a:t>
            </a:r>
          </a:p>
        </p:txBody>
      </p: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Image 1" descr="Un groupe de personnes assises à un bureau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Il s’agit d’une image d’un bureau avec les ordinateurs portables et de personnes travaillant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Zone de texte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10469" y="3189004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200" b="1" dirty="0">
                  <a:solidFill>
                    <a:schemeClr val="bg1"/>
                  </a:solidFill>
                  <a:latin typeface="+mj-lt"/>
                </a:rPr>
                <a:t>45%</a:t>
              </a:r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8" name="Zone de texte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169057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200" b="1" dirty="0">
                  <a:solidFill>
                    <a:schemeClr val="bg1"/>
                  </a:solidFill>
                  <a:latin typeface="+mj-lt"/>
                </a:rPr>
                <a:t>10 %</a:t>
              </a: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0" name="Zone de texte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216076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200" b="1" dirty="0">
                  <a:solidFill>
                    <a:schemeClr val="bg1"/>
                  </a:solidFill>
                  <a:latin typeface="+mj-lt"/>
                </a:rPr>
                <a:t>35%</a:t>
              </a: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Ovale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  <p:sp>
              <p:nvSpPr>
                <p:cNvPr id="55" name="Ovale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  <p:sp>
              <p:nvSpPr>
                <p:cNvPr id="56" name="Ovale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</p:grpSp>
          <p:sp>
            <p:nvSpPr>
              <p:cNvPr id="52" name="Zone de texte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492449" y="3160041"/>
                <a:ext cx="7838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fr-FR" sz="3200" b="1" dirty="0">
                    <a:solidFill>
                      <a:schemeClr val="bg1"/>
                    </a:solidFill>
                    <a:latin typeface="+mj-lt"/>
                  </a:rPr>
                  <a:t>10 %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FCF82-1280-4327-8E8A-D0CDEA8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1971" y="1722518"/>
            <a:ext cx="6040829" cy="3153419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Forme libre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fr-FR" b="1" dirty="0"/>
            </a:p>
          </p:txBody>
        </p:sp>
        <p:sp>
          <p:nvSpPr>
            <p:cNvPr id="4" name="Forme libre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fr-FR" b="1" dirty="0"/>
            </a:p>
          </p:txBody>
        </p:sp>
        <p:sp>
          <p:nvSpPr>
            <p:cNvPr id="5" name="Forme libre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fr-FR" b="1" dirty="0"/>
            </a:p>
          </p:txBody>
        </p:sp>
        <p:sp>
          <p:nvSpPr>
            <p:cNvPr id="6" name="Forme libre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fr-FR" b="1" dirty="0"/>
            </a:p>
          </p:txBody>
        </p:sp>
        <p:sp>
          <p:nvSpPr>
            <p:cNvPr id="7" name="Forme libre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fr-FR" b="1" dirty="0"/>
            </a:p>
          </p:txBody>
        </p:sp>
        <p:sp>
          <p:nvSpPr>
            <p:cNvPr id="8" name="Forme libre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fr-FR" b="1" dirty="0"/>
            </a:p>
          </p:txBody>
        </p:sp>
        <p:grpSp>
          <p:nvGrpSpPr>
            <p:cNvPr id="9" name="224 Gruppe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Forme libre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18" name="Forme libre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19" name="Forme libre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20" name="Forme libre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21" name="Forme libre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22" name="Forme libre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23" name="Forme libre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24" name="Forme libre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25" name="Forme libre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26" name="Forme libre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27" name="Forme libre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28" name="Forme libre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29" name="Forme libre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30" name="Forme libre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31" name="Forme libre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32" name="Forme libre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33" name="Forme libre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34" name="Forme libre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35" name="Forme libre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36" name="Forme libre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37" name="Forme libre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38" name="Forme libre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39" name="Forme libre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40" name="Forme libre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41" name="Forme libre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42" name="Forme libre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43" name="Forme libre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44" name="Forme libre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45" name="Forme libre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46" name="Forme libre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47" name="Forme libre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48" name="Forme libre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49" name="Forme libre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50" name="Forme libre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51" name="Forme libre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52" name="Forme libre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53" name="Forme libre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54" name="Forme libre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55" name="Forme libre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56" name="Forme libre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57" name="Forme libre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58" name="Forme libre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59" name="Forme libre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  <p:sp>
            <p:nvSpPr>
              <p:cNvPr id="60" name="Forme libre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fr-FR" b="1" dirty="0"/>
              </a:p>
            </p:txBody>
          </p:sp>
        </p:grpSp>
        <p:sp>
          <p:nvSpPr>
            <p:cNvPr id="10" name="Forme libre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fr-FR" b="1" dirty="0"/>
            </a:p>
          </p:txBody>
        </p:sp>
        <p:sp>
          <p:nvSpPr>
            <p:cNvPr id="11" name="Forme libre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fr-FR" b="1" dirty="0"/>
            </a:p>
          </p:txBody>
        </p:sp>
        <p:sp>
          <p:nvSpPr>
            <p:cNvPr id="12" name="Forme libre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fr-FR" b="1" dirty="0"/>
            </a:p>
          </p:txBody>
        </p:sp>
        <p:sp>
          <p:nvSpPr>
            <p:cNvPr id="13" name="Forme libre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fr-FR" b="1" dirty="0"/>
            </a:p>
          </p:txBody>
        </p:sp>
        <p:sp>
          <p:nvSpPr>
            <p:cNvPr id="14" name="Forme libre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fr-FR" b="1" dirty="0"/>
            </a:p>
          </p:txBody>
        </p:sp>
        <p:sp>
          <p:nvSpPr>
            <p:cNvPr id="15" name="Forme libre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fr-FR" b="1" dirty="0"/>
            </a:p>
          </p:txBody>
        </p:sp>
        <p:sp>
          <p:nvSpPr>
            <p:cNvPr id="16" name="Forme libre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fr-FR" b="1" dirty="0"/>
            </a:p>
          </p:txBody>
        </p:sp>
      </p:grpSp>
      <p:sp>
        <p:nvSpPr>
          <p:cNvPr id="61" name="Forme libre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Forme libre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902715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Forme libre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Forme libre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36300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 de texte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</a:p>
        </p:txBody>
      </p:sp>
      <p:sp>
        <p:nvSpPr>
          <p:cNvPr id="67" name="Zone de texte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5537228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fr-FR" dirty="0"/>
              <a:t>Rencontrer l’enseignant</a:t>
            </a:r>
          </a:p>
        </p:txBody>
      </p:sp>
      <p:sp>
        <p:nvSpPr>
          <p:cNvPr id="68" name="Zone de texte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2883732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b="1" dirty="0">
                <a:latin typeface="Segoe UI" panose="020B0502040204020203" pitchFamily="34" charset="0"/>
              </a:rPr>
              <a:t>Notre équipe autour du monde</a:t>
            </a:r>
          </a:p>
        </p:txBody>
      </p:sp>
      <p:sp>
        <p:nvSpPr>
          <p:cNvPr id="69" name="Zone de texte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320087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i="0" dirty="0"/>
              <a:t>Lorem ipsum </a:t>
            </a:r>
            <a:r>
              <a:rPr lang="fr-FR" i="0" dirty="0" err="1"/>
              <a:t>dolor</a:t>
            </a:r>
            <a:r>
              <a:rPr lang="fr-FR" i="0" dirty="0"/>
              <a:t> </a:t>
            </a:r>
            <a:r>
              <a:rPr lang="fr-FR" i="0" dirty="0" err="1"/>
              <a:t>sit</a:t>
            </a:r>
            <a:r>
              <a:rPr lang="fr-FR" i="0" dirty="0"/>
              <a:t> </a:t>
            </a:r>
            <a:r>
              <a:rPr lang="fr-FR" i="0" dirty="0" err="1"/>
              <a:t>amet</a:t>
            </a:r>
            <a:r>
              <a:rPr lang="fr-FR" i="0" dirty="0"/>
              <a:t>, </a:t>
            </a:r>
            <a:r>
              <a:rPr lang="fr-FR" i="0" dirty="0" err="1"/>
              <a:t>consectetur</a:t>
            </a:r>
            <a:r>
              <a:rPr lang="fr-FR" i="0" dirty="0"/>
              <a:t> </a:t>
            </a:r>
            <a:r>
              <a:rPr lang="fr-FR" i="0" dirty="0" err="1"/>
              <a:t>adipiscing</a:t>
            </a:r>
            <a:r>
              <a:rPr lang="fr-FR" i="0" dirty="0"/>
              <a:t> </a:t>
            </a:r>
            <a:r>
              <a:rPr lang="fr-FR" i="0" dirty="0" err="1"/>
              <a:t>elit</a:t>
            </a:r>
            <a:r>
              <a:rPr lang="fr-FR" i="0" dirty="0"/>
              <a:t>, </a:t>
            </a:r>
            <a:r>
              <a:rPr lang="fr-FR" i="0" dirty="0" err="1"/>
              <a:t>sed</a:t>
            </a:r>
            <a:r>
              <a:rPr lang="fr-FR" i="0" dirty="0"/>
              <a:t> do </a:t>
            </a:r>
            <a:r>
              <a:rPr lang="fr-FR" i="0" dirty="0" err="1"/>
              <a:t>eiusmod</a:t>
            </a:r>
            <a:r>
              <a:rPr lang="fr-FR" i="0" dirty="0"/>
              <a:t> </a:t>
            </a:r>
            <a:r>
              <a:rPr lang="fr-FR" i="0" dirty="0" err="1"/>
              <a:t>tempor</a:t>
            </a:r>
            <a:r>
              <a:rPr lang="fr-FR" i="0" dirty="0"/>
              <a:t> </a:t>
            </a:r>
            <a:r>
              <a:rPr lang="fr-FR" i="0" dirty="0" err="1"/>
              <a:t>incididunt</a:t>
            </a:r>
            <a:r>
              <a:rPr lang="fr-FR" i="0" dirty="0"/>
              <a:t> ut </a:t>
            </a:r>
            <a:r>
              <a:rPr lang="fr-FR" i="0" dirty="0" err="1"/>
              <a:t>labore</a:t>
            </a:r>
            <a:r>
              <a:rPr lang="fr-FR" i="0" dirty="0"/>
              <a:t> et </a:t>
            </a:r>
            <a:r>
              <a:rPr lang="fr-FR" i="0" dirty="0" err="1"/>
              <a:t>dolore</a:t>
            </a:r>
            <a:r>
              <a:rPr lang="fr-FR" i="0" dirty="0"/>
              <a:t> magna </a:t>
            </a:r>
            <a:r>
              <a:rPr lang="fr-FR" i="0" dirty="0" err="1"/>
              <a:t>aliqua</a:t>
            </a:r>
            <a:r>
              <a:rPr lang="fr-FR" i="0" dirty="0"/>
              <a:t>. Ut </a:t>
            </a:r>
            <a:r>
              <a:rPr lang="fr-FR" i="0" dirty="0" err="1"/>
              <a:t>enim</a:t>
            </a:r>
            <a:r>
              <a:rPr lang="fr-FR" i="0" dirty="0"/>
              <a:t> ad </a:t>
            </a:r>
            <a:r>
              <a:rPr lang="fr-FR" i="0" dirty="0" err="1"/>
              <a:t>minim</a:t>
            </a:r>
            <a:r>
              <a:rPr lang="fr-FR" i="0" dirty="0"/>
              <a:t> </a:t>
            </a:r>
            <a:r>
              <a:rPr lang="fr-FR" i="0" dirty="0" err="1"/>
              <a:t>veniam</a:t>
            </a:r>
            <a:r>
              <a:rPr lang="fr-FR" i="0" dirty="0"/>
              <a:t>, </a:t>
            </a:r>
            <a:r>
              <a:rPr lang="fr-FR" i="0" dirty="0" err="1"/>
              <a:t>quis</a:t>
            </a:r>
            <a:r>
              <a:rPr lang="fr-FR" i="0" dirty="0"/>
              <a:t> </a:t>
            </a:r>
            <a:r>
              <a:rPr lang="fr-FR" i="0" dirty="0" err="1"/>
              <a:t>nostrud</a:t>
            </a:r>
            <a:r>
              <a:rPr lang="fr-FR" i="0" dirty="0"/>
              <a:t> </a:t>
            </a:r>
            <a:r>
              <a:rPr lang="fr-FR" i="0" dirty="0" err="1"/>
              <a:t>exercitation</a:t>
            </a:r>
            <a:r>
              <a:rPr lang="fr-FR" i="0" dirty="0"/>
              <a:t> </a:t>
            </a:r>
            <a:r>
              <a:rPr lang="fr-FR" i="0" dirty="0" err="1"/>
              <a:t>ullamco</a:t>
            </a:r>
            <a:r>
              <a:rPr lang="fr-FR" i="0" dirty="0"/>
              <a:t> </a:t>
            </a:r>
            <a:r>
              <a:rPr lang="fr-FR" i="0" dirty="0" err="1"/>
              <a:t>laboris</a:t>
            </a:r>
            <a:r>
              <a:rPr lang="fr-FR" i="0" dirty="0"/>
              <a:t> </a:t>
            </a:r>
            <a:r>
              <a:rPr lang="fr-FR" i="0" dirty="0" err="1"/>
              <a:t>nisi</a:t>
            </a:r>
            <a:r>
              <a:rPr lang="fr-FR" i="0" dirty="0"/>
              <a:t> ut </a:t>
            </a:r>
            <a:r>
              <a:rPr lang="fr-FR" i="0" dirty="0" err="1"/>
              <a:t>aliquip</a:t>
            </a:r>
            <a:r>
              <a:rPr lang="fr-FR" i="0" dirty="0"/>
              <a:t> ex </a:t>
            </a:r>
            <a:r>
              <a:rPr lang="fr-FR" i="0" dirty="0" err="1"/>
              <a:t>ea</a:t>
            </a:r>
            <a:r>
              <a:rPr lang="fr-FR" i="0" dirty="0"/>
              <a:t> </a:t>
            </a:r>
            <a:r>
              <a:rPr lang="fr-FR" i="0" dirty="0" err="1"/>
              <a:t>commodo</a:t>
            </a:r>
            <a:r>
              <a:rPr lang="fr-FR" i="0" dirty="0"/>
              <a:t> </a:t>
            </a:r>
            <a:r>
              <a:rPr lang="fr-FR" i="0" dirty="0" err="1"/>
              <a:t>consequat</a:t>
            </a:r>
            <a:r>
              <a:rPr lang="fr-FR" i="0" dirty="0"/>
              <a:t>. </a:t>
            </a:r>
          </a:p>
          <a:p>
            <a:pPr rtl="0"/>
            <a:endParaRPr lang="fr-FR" i="0" dirty="0"/>
          </a:p>
          <a:p>
            <a:pPr rtl="0"/>
            <a:r>
              <a:rPr lang="fr-FR" i="0" dirty="0"/>
              <a:t>Duis </a:t>
            </a:r>
            <a:r>
              <a:rPr lang="fr-FR" i="0" dirty="0" err="1"/>
              <a:t>aute</a:t>
            </a:r>
            <a:r>
              <a:rPr lang="fr-FR" i="0" dirty="0"/>
              <a:t> </a:t>
            </a:r>
            <a:r>
              <a:rPr lang="fr-FR" i="0" dirty="0" err="1"/>
              <a:t>irure</a:t>
            </a:r>
            <a:r>
              <a:rPr lang="fr-FR" i="0" dirty="0"/>
              <a:t> </a:t>
            </a:r>
            <a:r>
              <a:rPr lang="fr-FR" i="0" dirty="0" err="1"/>
              <a:t>dolor</a:t>
            </a:r>
            <a:r>
              <a:rPr lang="fr-FR" i="0" dirty="0"/>
              <a:t> in </a:t>
            </a:r>
            <a:r>
              <a:rPr lang="fr-FR" i="0" dirty="0" err="1"/>
              <a:t>reprehenderit</a:t>
            </a:r>
            <a:r>
              <a:rPr lang="fr-FR" i="0" dirty="0"/>
              <a:t> in </a:t>
            </a:r>
            <a:r>
              <a:rPr lang="fr-FR" i="0" dirty="0" err="1"/>
              <a:t>voluptate</a:t>
            </a:r>
            <a:r>
              <a:rPr lang="fr-FR" i="0" dirty="0"/>
              <a:t> </a:t>
            </a:r>
            <a:r>
              <a:rPr lang="fr-FR" i="0" dirty="0" err="1"/>
              <a:t>velit</a:t>
            </a:r>
            <a:r>
              <a:rPr lang="fr-FR" i="0" dirty="0"/>
              <a:t> esse </a:t>
            </a:r>
            <a:r>
              <a:rPr lang="fr-FR" i="0" dirty="0" err="1"/>
              <a:t>cillum</a:t>
            </a:r>
            <a:r>
              <a:rPr lang="fr-FR" i="0" dirty="0"/>
              <a:t> </a:t>
            </a:r>
            <a:r>
              <a:rPr lang="fr-FR" i="0" dirty="0" err="1"/>
              <a:t>dolore</a:t>
            </a:r>
            <a:r>
              <a:rPr lang="fr-FR" i="0" dirty="0"/>
              <a:t> eu </a:t>
            </a:r>
            <a:r>
              <a:rPr lang="fr-FR" i="0" dirty="0" err="1"/>
              <a:t>fugiat</a:t>
            </a:r>
            <a:r>
              <a:rPr lang="fr-FR" i="0" dirty="0"/>
              <a:t> </a:t>
            </a:r>
            <a:r>
              <a:rPr lang="fr-FR" i="0" dirty="0" err="1"/>
              <a:t>nulla</a:t>
            </a:r>
            <a:r>
              <a:rPr lang="fr-FR" i="0" dirty="0"/>
              <a:t> </a:t>
            </a:r>
            <a:r>
              <a:rPr lang="fr-FR" i="0" dirty="0" err="1"/>
              <a:t>pariatur</a:t>
            </a:r>
            <a:r>
              <a:rPr lang="fr-FR" i="0" dirty="0"/>
              <a:t>. </a:t>
            </a:r>
            <a:r>
              <a:rPr lang="fr-FR" i="0" dirty="0" err="1"/>
              <a:t>Excepteur</a:t>
            </a:r>
            <a:r>
              <a:rPr lang="fr-FR" i="0" dirty="0"/>
              <a:t> </a:t>
            </a:r>
            <a:r>
              <a:rPr lang="fr-FR" i="0" dirty="0" err="1"/>
              <a:t>sint</a:t>
            </a:r>
            <a:r>
              <a:rPr lang="fr-FR" i="0" dirty="0"/>
              <a:t> </a:t>
            </a:r>
            <a:r>
              <a:rPr lang="fr-FR" i="0" dirty="0" err="1"/>
              <a:t>occaecat</a:t>
            </a:r>
            <a:r>
              <a:rPr lang="fr-FR" i="0" dirty="0"/>
              <a:t> </a:t>
            </a:r>
            <a:r>
              <a:rPr lang="fr-FR" i="0" dirty="0" err="1"/>
              <a:t>cupidatat</a:t>
            </a:r>
            <a:r>
              <a:rPr lang="fr-FR" i="0" dirty="0"/>
              <a:t> non </a:t>
            </a:r>
            <a:r>
              <a:rPr lang="fr-FR" i="0" dirty="0" err="1"/>
              <a:t>proident</a:t>
            </a:r>
            <a:r>
              <a:rPr lang="fr-FR" i="0" dirty="0"/>
              <a:t>, </a:t>
            </a:r>
            <a:r>
              <a:rPr lang="fr-FR" i="0" dirty="0" err="1"/>
              <a:t>sunt</a:t>
            </a:r>
            <a:r>
              <a:rPr lang="fr-FR" i="0" dirty="0"/>
              <a:t> in culpa qui officia </a:t>
            </a:r>
            <a:r>
              <a:rPr lang="fr-FR" i="0" dirty="0" err="1"/>
              <a:t>deserunt</a:t>
            </a:r>
            <a:r>
              <a:rPr lang="fr-FR" i="0" dirty="0"/>
              <a:t> mollit </a:t>
            </a:r>
            <a:r>
              <a:rPr lang="fr-FR" i="0" dirty="0" err="1"/>
              <a:t>anim</a:t>
            </a:r>
            <a:r>
              <a:rPr lang="fr-FR" i="0" dirty="0"/>
              <a:t> id est </a:t>
            </a:r>
            <a:r>
              <a:rPr lang="fr-FR" i="0" dirty="0" err="1"/>
              <a:t>laborum</a:t>
            </a:r>
            <a:r>
              <a:rPr lang="fr-FR" i="0" dirty="0"/>
              <a:t>.</a:t>
            </a:r>
            <a:endParaRPr lang="fr-FR" dirty="0"/>
          </a:p>
        </p:txBody>
      </p:sp>
      <p:sp>
        <p:nvSpPr>
          <p:cNvPr id="70" name="Zone de texte 69">
            <a:extLst>
              <a:ext uri="{FF2B5EF4-FFF2-40B4-BE49-F238E27FC236}">
                <a16:creationId xmlns:a16="http://schemas.microsoft.com/office/drawing/2014/main" id="{E1073D7C-9D15-4EED-8C8B-F7016F98D6CE}"/>
              </a:ext>
            </a:extLst>
          </p:cNvPr>
          <p:cNvSpPr txBox="1"/>
          <p:nvPr/>
        </p:nvSpPr>
        <p:spPr>
          <a:xfrm>
            <a:off x="707096" y="5783169"/>
            <a:ext cx="1388329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sz="1200" i="0" dirty="0"/>
              <a:t>www.example.com</a:t>
            </a:r>
          </a:p>
        </p:txBody>
      </p:sp>
      <p:pic>
        <p:nvPicPr>
          <p:cNvPr id="71" name="Image 70" descr="Il s’agit d’une image d’un être humain. 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9156" y="4152497"/>
            <a:ext cx="814289" cy="814289"/>
          </a:xfrm>
          <a:prstGeom prst="ellipse">
            <a:avLst/>
          </a:prstGeom>
        </p:spPr>
      </p:pic>
      <p:sp>
        <p:nvSpPr>
          <p:cNvPr id="72" name="Zone de texte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486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fr-FR" sz="1200" dirty="0"/>
              <a:t>Héloïse	</a:t>
            </a:r>
          </a:p>
        </p:txBody>
      </p:sp>
      <p:sp>
        <p:nvSpPr>
          <p:cNvPr id="73" name="Zone de texte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879360" y="5117528"/>
            <a:ext cx="81252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fr-FR" sz="1200" dirty="0"/>
              <a:t>Liane	</a:t>
            </a:r>
          </a:p>
        </p:txBody>
      </p:sp>
      <p:sp>
        <p:nvSpPr>
          <p:cNvPr id="74" name="Zone de texte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8392770" y="5117528"/>
            <a:ext cx="8843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fr-FR" sz="1200" dirty="0"/>
              <a:t>Alexandre</a:t>
            </a:r>
          </a:p>
        </p:txBody>
      </p:sp>
      <p:sp>
        <p:nvSpPr>
          <p:cNvPr id="75" name="Zone de texte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880274" y="5117528"/>
            <a:ext cx="102111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fr-FR" sz="1200" dirty="0"/>
              <a:t>Camille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288463" y="1925714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834941" y="3030283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Image 77" descr="Il s’agit d’une image d’un être humain. 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361" y="4154911"/>
            <a:ext cx="818204" cy="818204"/>
          </a:xfrm>
          <a:prstGeom prst="ellipse">
            <a:avLst/>
          </a:prstGeom>
        </p:spPr>
      </p:pic>
      <p:pic>
        <p:nvPicPr>
          <p:cNvPr id="79" name="Image 78" descr="Il s’agit d’une image d’un être humain. 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7796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0390830" y="2272028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Image 80" descr="Il s’agit d’une image d’un être humain. 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3685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82" name="Zone de texte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667392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fr-FR" sz="1200" dirty="0"/>
              <a:t>Cormier</a:t>
            </a:r>
          </a:p>
        </p:txBody>
      </p:sp>
      <p:sp>
        <p:nvSpPr>
          <p:cNvPr id="83" name="Zone de texte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512460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fr-FR" sz="1200" dirty="0" err="1"/>
              <a:t>Hanssen</a:t>
            </a:r>
            <a:endParaRPr lang="fr-FR" sz="1200" dirty="0"/>
          </a:p>
        </p:txBody>
      </p:sp>
      <p:sp>
        <p:nvSpPr>
          <p:cNvPr id="84" name="Zone de texte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822324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fr-FR" sz="1200" dirty="0"/>
              <a:t>Chauvin</a:t>
            </a:r>
          </a:p>
        </p:txBody>
      </p:sp>
      <p:sp>
        <p:nvSpPr>
          <p:cNvPr id="85" name="Zone de texte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77913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fr-FR" sz="1200" dirty="0"/>
              <a:t>Brunelle</a:t>
            </a:r>
          </a:p>
        </p:txBody>
      </p:sp>
      <p:sp>
        <p:nvSpPr>
          <p:cNvPr id="87" name="Rectangle : Coins arrondis 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94" name="Groupe 93" descr="Cette image est d’une forme abstrait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orme libre 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 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98" name="Titr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9</a:t>
            </a:r>
          </a:p>
        </p:txBody>
      </p:sp>
      <p:sp>
        <p:nvSpPr>
          <p:cNvPr id="86" name="Espace réservé du numéro de diapositive 85">
            <a:extLst>
              <a:ext uri="{FF2B5EF4-FFF2-40B4-BE49-F238E27FC236}">
                <a16:creationId xmlns:a16="http://schemas.microsoft.com/office/drawing/2014/main" id="{5F9D7E11-4877-4EF1-85FD-B4D25897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8_TF33668227.potx" id="{F0D5A7CF-CB2C-478D-8806-7025D89260FA}" vid="{9DBAA9DB-DA82-43BC-A5ED-9DE8B0A8B6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Ressources humaines, à partir de 24Slides</Template>
  <TotalTime>591</TotalTime>
  <Words>755</Words>
  <Application>Microsoft Office PowerPoint</Application>
  <PresentationFormat>Grand écran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Thème Office</vt:lpstr>
      <vt:lpstr>Ressources humaines : diapositive 1</vt:lpstr>
      <vt:lpstr>Ressources humaines : diapositive 2</vt:lpstr>
      <vt:lpstr>Ressources humaines : diapositive 8</vt:lpstr>
      <vt:lpstr>Ressources humaines : diapositive 3</vt:lpstr>
      <vt:lpstr>Ressources humaines : diapositive 4</vt:lpstr>
      <vt:lpstr>Ressources humaines : diapositive 5</vt:lpstr>
      <vt:lpstr>Ressources humaines : diapositive 6</vt:lpstr>
      <vt:lpstr>Ressources humaines : diapositive 7</vt:lpstr>
      <vt:lpstr>Ressources humaines : diapositive 9</vt:lpstr>
      <vt:lpstr>Ressources humaines : diapositive 10</vt:lpstr>
      <vt:lpstr>Ressources humaines : diapositive 2</vt:lpstr>
      <vt:lpstr>Ressources humaines : diapositive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Ressources humaines : diapositive 1</dc:title>
  <dc:creator>Alexandre Le Begge</dc:creator>
  <cp:lastModifiedBy>Alexandre Le Begge</cp:lastModifiedBy>
  <cp:revision>9</cp:revision>
  <dcterms:created xsi:type="dcterms:W3CDTF">2022-01-30T14:57:01Z</dcterms:created>
  <dcterms:modified xsi:type="dcterms:W3CDTF">2022-01-31T22:26:37Z</dcterms:modified>
</cp:coreProperties>
</file>