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1" r:id="rId7"/>
    <p:sldId id="262" r:id="rId8"/>
    <p:sldId id="264" r:id="rId9"/>
    <p:sldId id="266" r:id="rId10"/>
    <p:sldId id="300" r:id="rId11"/>
    <p:sldId id="289" r:id="rId12"/>
    <p:sldId id="270" r:id="rId13"/>
    <p:sldId id="278" r:id="rId14"/>
    <p:sldId id="276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1323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5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18D"/>
    <a:srgbClr val="40404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3475"/>
        <p:guide pos="1323"/>
        <p:guide pos="6834"/>
        <p:guide orient="horz" pos="550"/>
        <p:guide orient="horz" pos="13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6F3730-8562-4D7F-A2D1-B258C4FC42CB}" type="datetime1">
              <a:rPr lang="fr-FR" smtClean="0"/>
              <a:t>16/02/2022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B237-C4D2-43EE-AC18-AA163EB3D7BC}" type="datetime1">
              <a:rPr lang="fr-FR" smtClean="0"/>
              <a:pPr/>
              <a:t>16/02/2022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01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9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2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15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74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04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3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57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61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06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marché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sme 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sme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 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 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begge/Regression-Imm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429000"/>
            <a:ext cx="4941770" cy="2128042"/>
          </a:xfrm>
        </p:spPr>
        <p:txBody>
          <a:bodyPr rtlCol="0"/>
          <a:lstStyle/>
          <a:p>
            <a:pPr rtl="0"/>
            <a:br>
              <a:rPr lang="en-US" dirty="0"/>
            </a:br>
            <a:r>
              <a:rPr lang="en-US" b="1" dirty="0"/>
              <a:t>prices predicting model </a:t>
            </a:r>
            <a:br>
              <a:rPr lang="en-US" b="1" dirty="0"/>
            </a:br>
            <a:r>
              <a:rPr lang="en-US" sz="2000" b="1" dirty="0"/>
              <a:t>in Belgium's real estate sales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Alexandre Le Begge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70" y="873125"/>
            <a:ext cx="4928806" cy="1331913"/>
          </a:xfrm>
        </p:spPr>
        <p:txBody>
          <a:bodyPr rtlCol="0" anchor="ctr"/>
          <a:lstStyle/>
          <a:p>
            <a:pPr algn="r" rtl="0"/>
            <a:r>
              <a:rPr lang="fr-FR" dirty="0"/>
              <a:t>HIGHLY VALUABLE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1154" y="260286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1. Improve your pricing fees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41154" y="370266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1"/>
              <a:t>2. CREATE NEW features for the user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1154" y="480245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noProof="1"/>
              <a:t>3. INTEGRATE NEW MARKETS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fr-FR" sz="1600" dirty="0"/>
              <a:t>Alexandre LE BEGGE</a:t>
            </a:r>
          </a:p>
          <a:p>
            <a:pPr rtl="0"/>
            <a:r>
              <a:rPr lang="fr-FR" dirty="0">
                <a:hlinkClick r:id="rId3"/>
              </a:rPr>
              <a:t>GitHub Repository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fr-FR" dirty="0"/>
              <a:t>Our mission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819229" cy="291338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Create the most accurate price prediction model for the Belgian real estate market. </a:t>
            </a:r>
          </a:p>
          <a:p>
            <a:pPr rtl="0"/>
            <a:r>
              <a:rPr lang="en-US" dirty="0"/>
              <a:t>Based on 13.618 items after cleaning extracted from the website ImmoVlan.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n-US" dirty="0"/>
              <a:t>DATA CLEANING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n-US" dirty="0"/>
              <a:t>Nominal variables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Ordinal variables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Numeric variables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OUTLIERS &amp; missing values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1263" y="148113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Removed when low correlation and a lot of missing values </a:t>
            </a:r>
          </a:p>
          <a:p>
            <a:pPr rtl="0"/>
            <a:r>
              <a:rPr lang="en-US" dirty="0"/>
              <a:t>One Hot Encoding (Postcodes -&gt; Provinces) </a:t>
            </a:r>
          </a:p>
          <a:p>
            <a:pPr rtl="0"/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Turn them into numerical variable (State of property) </a:t>
            </a:r>
          </a:p>
          <a:p>
            <a:pPr rtl="0"/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Compared and merged (Garden and Surface garden)</a:t>
            </a:r>
          </a:p>
          <a:p>
            <a:pPr rtl="0"/>
            <a:r>
              <a:rPr lang="en-US" dirty="0"/>
              <a:t>Replace missing values by the 1st quartile </a:t>
            </a:r>
          </a:p>
          <a:p>
            <a:pPr rtl="0"/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Removed approx. 20% </a:t>
            </a:r>
          </a:p>
          <a:p>
            <a:pPr rtl="0"/>
            <a:r>
              <a:rPr lang="en-US" dirty="0"/>
              <a:t>(start: 17.347 items -&gt; end: 13.618 items)</a:t>
            </a:r>
          </a:p>
          <a:p>
            <a:pPr rtl="0"/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DATA SET CLEANED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B93ED814-225F-4A87-B5C8-806C10D9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57512"/>
              </p:ext>
            </p:extLst>
          </p:nvPr>
        </p:nvGraphicFramePr>
        <p:xfrm>
          <a:off x="2098675" y="2217740"/>
          <a:ext cx="8750300" cy="37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>
                  <a:extLst>
                    <a:ext uri="{9D8B030D-6E8A-4147-A177-3AD203B41FA5}">
                      <a16:colId xmlns:a16="http://schemas.microsoft.com/office/drawing/2014/main" val="3506363628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3878763141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3697542733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156327442"/>
                    </a:ext>
                  </a:extLst>
                </a:gridCol>
              </a:tblGrid>
              <a:tr h="43247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rgbClr val="404040"/>
                          </a:solidFill>
                        </a:rPr>
                        <a:t>Ordinal</a:t>
                      </a:r>
                    </a:p>
                  </a:txBody>
                  <a:tcPr>
                    <a:solidFill>
                      <a:srgbClr val="E3B1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rgbClr val="404040"/>
                          </a:solidFill>
                        </a:rPr>
                        <a:t>Continuous</a:t>
                      </a:r>
                    </a:p>
                  </a:txBody>
                  <a:tcPr>
                    <a:solidFill>
                      <a:srgbClr val="E3B1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rgbClr val="404040"/>
                          </a:solidFill>
                        </a:rPr>
                        <a:t>Binary</a:t>
                      </a:r>
                    </a:p>
                  </a:txBody>
                  <a:tcPr>
                    <a:solidFill>
                      <a:srgbClr val="E3B1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rgbClr val="404040"/>
                          </a:solidFill>
                        </a:rPr>
                        <a:t>Discrete</a:t>
                      </a:r>
                    </a:p>
                  </a:txBody>
                  <a:tcPr>
                    <a:solidFill>
                      <a:srgbClr val="E3B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31636"/>
                  </a:ext>
                </a:extLst>
              </a:tr>
              <a:tr h="32435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State of property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Livable surface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Balcony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bedrooms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134310"/>
                  </a:ext>
                </a:extLst>
              </a:tr>
              <a:tr h="32435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Kitchen equipment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of bedroom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Furnished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showers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402426"/>
                  </a:ext>
                </a:extLst>
              </a:tr>
              <a:tr h="32435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of living-room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Cellar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bathrooms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594669"/>
                  </a:ext>
                </a:extLst>
              </a:tr>
              <a:tr h="32435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kitchen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Security door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toilets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98157"/>
                  </a:ext>
                </a:extLst>
              </a:tr>
              <a:tr h="32435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terrace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Access for disabled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showers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514877"/>
                  </a:ext>
                </a:extLst>
              </a:tr>
              <a:tr h="32435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Surface garden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Sewer connection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Number of facades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14213"/>
                  </a:ext>
                </a:extLst>
              </a:tr>
              <a:tr h="32435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BE" sz="1200" noProof="0" dirty="0"/>
                        <a:t>Price</a:t>
                      </a:r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49874"/>
                  </a:ext>
                </a:extLst>
              </a:tr>
              <a:tr h="32435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Provinces (for each)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53485"/>
                  </a:ext>
                </a:extLst>
              </a:tr>
              <a:tr h="32435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Orientation South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242226"/>
                  </a:ext>
                </a:extLst>
              </a:tr>
              <a:tr h="3964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noProof="0" dirty="0">
                          <a:solidFill>
                            <a:srgbClr val="404040"/>
                          </a:solidFill>
                        </a:rPr>
                        <a:t>Tot. 34 variables </a:t>
                      </a: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Type property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00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725" y="268287"/>
            <a:ext cx="2743200" cy="671513"/>
          </a:xfrm>
        </p:spPr>
        <p:txBody>
          <a:bodyPr rtlCol="0"/>
          <a:lstStyle/>
          <a:p>
            <a:pPr rtl="0"/>
            <a:r>
              <a:rPr lang="en-GB" dirty="0"/>
              <a:t>Correlation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416A52-2289-4EF9-82AD-C94FEF83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873125"/>
            <a:ext cx="5961853" cy="54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9176E1-218F-414A-ADB8-E96A5242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7360" y="4309870"/>
            <a:ext cx="1604040" cy="16040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1" y="892177"/>
            <a:ext cx="9432924" cy="1325563"/>
          </a:xfrm>
        </p:spPr>
        <p:txBody>
          <a:bodyPr rtlCol="0"/>
          <a:lstStyle/>
          <a:p>
            <a:pPr rtl="0"/>
            <a:r>
              <a:rPr lang="en-US" dirty="0"/>
              <a:t>Linear regression model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BCC8B8-378B-4FF6-9BFC-0480D910B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050" y="2242930"/>
            <a:ext cx="4232720" cy="484442"/>
          </a:xfrm>
        </p:spPr>
        <p:txBody>
          <a:bodyPr/>
          <a:lstStyle/>
          <a:p>
            <a:r>
              <a:rPr lang="en-US" dirty="0"/>
              <a:t>A. Simple linear regression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095AE-EBF2-456C-B60B-B63FD2066446}"/>
              </a:ext>
            </a:extLst>
          </p:cNvPr>
          <p:cNvSpPr txBox="1"/>
          <p:nvPr/>
        </p:nvSpPr>
        <p:spPr>
          <a:xfrm>
            <a:off x="3404290" y="4819502"/>
            <a:ext cx="321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404040"/>
                </a:solidFill>
              </a:rPr>
              <a:t>0,29 </a:t>
            </a:r>
            <a:r>
              <a:rPr lang="fr-BE" sz="1600" dirty="0">
                <a:solidFill>
                  <a:srgbClr val="404040"/>
                </a:solidFill>
              </a:rPr>
              <a:t>R²-score</a:t>
            </a:r>
            <a:endParaRPr lang="en-US" sz="1600" dirty="0">
              <a:solidFill>
                <a:srgbClr val="404040"/>
              </a:solidFill>
            </a:endParaRPr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F02F60B3-0564-449F-90A0-EEF26ACB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5906" y="2857425"/>
            <a:ext cx="3799597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1600" noProof="1"/>
              <a:t>Target Variable(y): Price </a:t>
            </a:r>
            <a:endParaRPr lang="fr-FR" sz="1600" dirty="0"/>
          </a:p>
          <a:p>
            <a:pPr rtl="0"/>
            <a:r>
              <a:rPr lang="fr-FR" sz="1600" noProof="1"/>
              <a:t>Independant variable(X): Livable surface </a:t>
            </a:r>
          </a:p>
          <a:p>
            <a:pPr rtl="0"/>
            <a:r>
              <a:rPr lang="fr-FR" sz="1600" noProof="1"/>
              <a:t>Very low accuracy level. </a:t>
            </a:r>
          </a:p>
          <a:p>
            <a:pPr rtl="0"/>
            <a:r>
              <a:rPr lang="fr-FR" sz="1600" noProof="1"/>
              <a:t>Tested on 20% of all datas. </a:t>
            </a:r>
          </a:p>
          <a:p>
            <a:pPr rtl="0"/>
            <a:endParaRPr lang="fr-FR" noProof="1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4C9EC425-8E59-4EA3-A26B-BFAE6B9A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46" y="2205038"/>
            <a:ext cx="4448175" cy="33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9176E1-218F-414A-ADB8-E96A5242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7360" y="4318421"/>
            <a:ext cx="1604040" cy="16040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1" y="892177"/>
            <a:ext cx="9432924" cy="1325563"/>
          </a:xfrm>
        </p:spPr>
        <p:txBody>
          <a:bodyPr rtlCol="0"/>
          <a:lstStyle/>
          <a:p>
            <a:pPr rtl="0"/>
            <a:r>
              <a:rPr lang="en-US" dirty="0"/>
              <a:t>Linear regression model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BCC8B8-378B-4FF6-9BFC-0480D910B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050" y="2242930"/>
            <a:ext cx="4566006" cy="484442"/>
          </a:xfrm>
        </p:spPr>
        <p:txBody>
          <a:bodyPr/>
          <a:lstStyle/>
          <a:p>
            <a:r>
              <a:rPr lang="en-US" dirty="0"/>
              <a:t>B. Multiple linear regression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095AE-EBF2-456C-B60B-B63FD2066446}"/>
              </a:ext>
            </a:extLst>
          </p:cNvPr>
          <p:cNvSpPr txBox="1"/>
          <p:nvPr/>
        </p:nvSpPr>
        <p:spPr>
          <a:xfrm>
            <a:off x="3428998" y="4824132"/>
            <a:ext cx="331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404040"/>
                </a:solidFill>
              </a:rPr>
              <a:t>0,53 </a:t>
            </a:r>
            <a:r>
              <a:rPr lang="fr-BE" sz="1600" dirty="0">
                <a:solidFill>
                  <a:srgbClr val="404040"/>
                </a:solidFill>
              </a:rPr>
              <a:t>R²-score</a:t>
            </a:r>
            <a:endParaRPr lang="en-US" sz="1600" dirty="0">
              <a:solidFill>
                <a:srgbClr val="404040"/>
              </a:solidFill>
            </a:endParaRPr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F02F60B3-0564-449F-90A0-EEF26ACB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4452" y="2857425"/>
            <a:ext cx="4004696" cy="16040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sz="1600" noProof="1"/>
              <a:t>Target Variable(y): Price </a:t>
            </a:r>
            <a:endParaRPr lang="fr-FR" sz="1600" dirty="0"/>
          </a:p>
          <a:p>
            <a:pPr rtl="0"/>
            <a:r>
              <a:rPr lang="fr-FR" sz="1600" noProof="1"/>
              <a:t>Independant variable(X): 33 variables (p. 4)</a:t>
            </a:r>
          </a:p>
          <a:p>
            <a:pPr rtl="0"/>
            <a:r>
              <a:rPr lang="fr-FR" sz="1600" noProof="1"/>
              <a:t>Better accuracy but still pretty low.</a:t>
            </a:r>
          </a:p>
          <a:p>
            <a:pPr rtl="0"/>
            <a:r>
              <a:rPr lang="fr-FR" sz="1600" noProof="1"/>
              <a:t>Tested on 20% of all datas.  </a:t>
            </a:r>
          </a:p>
          <a:p>
            <a:pPr rtl="0"/>
            <a:endParaRPr lang="fr-FR" noProof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8B1D62-EBE8-4C4C-9257-036534A44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951" y="2103732"/>
            <a:ext cx="58007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17DBA92-CB2F-4042-9EB8-6E7106131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31909"/>
              </p:ext>
            </p:extLst>
          </p:nvPr>
        </p:nvGraphicFramePr>
        <p:xfrm>
          <a:off x="2100264" y="5627846"/>
          <a:ext cx="874871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418">
                  <a:extLst>
                    <a:ext uri="{9D8B030D-6E8A-4147-A177-3AD203B41FA5}">
                      <a16:colId xmlns:a16="http://schemas.microsoft.com/office/drawing/2014/main" val="1847317410"/>
                    </a:ext>
                  </a:extLst>
                </a:gridCol>
                <a:gridCol w="1562243">
                  <a:extLst>
                    <a:ext uri="{9D8B030D-6E8A-4147-A177-3AD203B41FA5}">
                      <a16:colId xmlns:a16="http://schemas.microsoft.com/office/drawing/2014/main" val="428333036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53991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83340033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332962263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582594108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P-Values &gt; 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3B1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3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rgbClr val="404040"/>
                          </a:solidFill>
                        </a:rPr>
                        <a:t>Numbers of bedrooms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rgbClr val="404040"/>
                          </a:solidFill>
                        </a:rPr>
                        <a:t>Surface of bedroom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rgbClr val="404040"/>
                          </a:solidFill>
                        </a:rPr>
                        <a:t>Cellar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rgbClr val="404040"/>
                          </a:solidFill>
                        </a:rPr>
                        <a:t>Surface kitchen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rgbClr val="404040"/>
                          </a:solidFill>
                        </a:rPr>
                        <a:t>Sewer Connection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solidFill>
                            <a:srgbClr val="404040"/>
                          </a:solidFill>
                        </a:rPr>
                        <a:t>Orientation South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66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23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6ABD49AE-49B9-4423-B8C1-36706A39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1" y="892177"/>
            <a:ext cx="9432924" cy="1325563"/>
          </a:xfrm>
        </p:spPr>
        <p:txBody>
          <a:bodyPr rtlCol="0" anchor="ctr"/>
          <a:lstStyle/>
          <a:p>
            <a:pPr algn="ctr" rtl="0"/>
            <a:r>
              <a:rPr lang="en-US" dirty="0"/>
              <a:t>polynomial regression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73E8AA-CF91-4436-AAD6-DFA2AF924E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7360" y="4309398"/>
            <a:ext cx="1604040" cy="16040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FDAF37-C2BE-45FE-A004-3F34E9CCB9AE}"/>
              </a:ext>
            </a:extLst>
          </p:cNvPr>
          <p:cNvSpPr txBox="1"/>
          <p:nvPr/>
        </p:nvSpPr>
        <p:spPr>
          <a:xfrm>
            <a:off x="3337487" y="4819030"/>
            <a:ext cx="244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solidFill>
                  <a:srgbClr val="404040"/>
                </a:solidFill>
              </a:rPr>
              <a:t>0,89 </a:t>
            </a:r>
            <a:r>
              <a:rPr lang="fr-BE" sz="1600" dirty="0">
                <a:solidFill>
                  <a:srgbClr val="404040"/>
                </a:solidFill>
              </a:rPr>
              <a:t>R²-score</a:t>
            </a:r>
            <a:r>
              <a:rPr lang="fr-BE" sz="3200" dirty="0">
                <a:solidFill>
                  <a:srgbClr val="404040"/>
                </a:solidFill>
              </a:rPr>
              <a:t> </a:t>
            </a:r>
            <a:endParaRPr lang="en-US" sz="3200" dirty="0">
              <a:solidFill>
                <a:srgbClr val="404040"/>
              </a:solidFill>
            </a:endParaRPr>
          </a:p>
        </p:txBody>
      </p:sp>
      <p:sp>
        <p:nvSpPr>
          <p:cNvPr id="23" name="Espace réservé du contenu 6">
            <a:extLst>
              <a:ext uri="{FF2B5EF4-FFF2-40B4-BE49-F238E27FC236}">
                <a16:creationId xmlns:a16="http://schemas.microsoft.com/office/drawing/2014/main" id="{A57FFD3A-BB8C-41CA-B73D-1CD734B7F7CD}"/>
              </a:ext>
            </a:extLst>
          </p:cNvPr>
          <p:cNvSpPr txBox="1">
            <a:spLocks/>
          </p:cNvSpPr>
          <p:nvPr/>
        </p:nvSpPr>
        <p:spPr>
          <a:xfrm>
            <a:off x="2004224" y="2284758"/>
            <a:ext cx="4343265" cy="2268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noProof="1"/>
              <a:t>Target Variable(y): Price </a:t>
            </a:r>
            <a:endParaRPr lang="fr-FR" sz="1600" dirty="0"/>
          </a:p>
          <a:p>
            <a:pPr marL="0" indent="0">
              <a:buNone/>
            </a:pPr>
            <a:r>
              <a:rPr lang="fr-FR" sz="1600" noProof="1"/>
              <a:t>Independant variable(X): 27 variables (33-6)</a:t>
            </a:r>
          </a:p>
          <a:p>
            <a:pPr marL="0" indent="0">
              <a:buNone/>
            </a:pPr>
            <a:r>
              <a:rPr lang="fr-FR" sz="1600" noProof="1"/>
              <a:t>Degree = 4 </a:t>
            </a:r>
          </a:p>
          <a:p>
            <a:pPr marL="0" indent="0">
              <a:buNone/>
            </a:pPr>
            <a:r>
              <a:rPr lang="fr-FR" sz="1600" noProof="1"/>
              <a:t>Decent accuracy based on 20% as a test. </a:t>
            </a:r>
          </a:p>
          <a:p>
            <a:pPr marL="0" indent="0">
              <a:buNone/>
            </a:pPr>
            <a:r>
              <a:rPr lang="fr-FR" sz="1600" noProof="1"/>
              <a:t>Still high RMSE (80000€) </a:t>
            </a:r>
          </a:p>
          <a:p>
            <a:pPr marL="0" indent="0">
              <a:buNone/>
            </a:pPr>
            <a:r>
              <a:rPr lang="fr-FR" sz="1600" noProof="1"/>
              <a:t>Be aware of overfitting ! </a:t>
            </a:r>
          </a:p>
          <a:p>
            <a:endParaRPr lang="fr-FR" noProof="1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E6854B-C5FE-466B-93FD-F6444481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64" y="2183070"/>
            <a:ext cx="5187285" cy="34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1" y="873125"/>
            <a:ext cx="6086476" cy="1331913"/>
          </a:xfrm>
        </p:spPr>
        <p:txBody>
          <a:bodyPr rtlCol="0" anchor="ctr">
            <a:normAutofit/>
          </a:bodyPr>
          <a:lstStyle/>
          <a:p>
            <a:pPr algn="r" rtl="0"/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50087E7-C387-4639-B94F-300A41ED1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205038"/>
            <a:ext cx="5433204" cy="3311525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MORE DATA - historical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One hot encoding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Pre-processing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Clusters 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5_TF56180624_Win32" id="{86818CA5-A7A1-4A11-825D-121ACC2F2553}" vid="{B15E7544-D123-4273-B0AB-D8F961E44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clair et minimaliste</Template>
  <TotalTime>873</TotalTime>
  <Words>388</Words>
  <Application>Microsoft Office PowerPoint</Application>
  <PresentationFormat>Grand écran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Monoligne</vt:lpstr>
      <vt:lpstr> prices predicting model  in Belgium's real estate sales</vt:lpstr>
      <vt:lpstr>Our mission</vt:lpstr>
      <vt:lpstr>DATA CLEANING</vt:lpstr>
      <vt:lpstr>DATA SET CLEANED</vt:lpstr>
      <vt:lpstr>Correlation</vt:lpstr>
      <vt:lpstr>Linear regression model</vt:lpstr>
      <vt:lpstr>Linear regression model</vt:lpstr>
      <vt:lpstr>polynomial regression model</vt:lpstr>
      <vt:lpstr>Further steps</vt:lpstr>
      <vt:lpstr>HIGHLY VALUABLE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prices predicting model  in Belgium's real estate sales</dc:title>
  <dc:creator>Alexandre Le Begge</dc:creator>
  <cp:lastModifiedBy>Alexandre Le Begge</cp:lastModifiedBy>
  <cp:revision>21</cp:revision>
  <dcterms:created xsi:type="dcterms:W3CDTF">2022-02-15T14:08:43Z</dcterms:created>
  <dcterms:modified xsi:type="dcterms:W3CDTF">2022-02-16T12:22:21Z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