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72" r:id="rId4"/>
    <p:sldId id="270" r:id="rId5"/>
    <p:sldId id="271" r:id="rId6"/>
    <p:sldId id="273" r:id="rId7"/>
    <p:sldId id="274" r:id="rId8"/>
    <p:sldId id="262" r:id="rId9"/>
    <p:sldId id="268" r:id="rId10"/>
    <p:sldId id="266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553"/>
    <a:srgbClr val="002060"/>
    <a:srgbClr val="1F3B73"/>
    <a:srgbClr val="16286E"/>
    <a:srgbClr val="7BEBD8"/>
    <a:srgbClr val="8335E5"/>
    <a:srgbClr val="6B8DE1"/>
    <a:srgbClr val="6C92E1"/>
    <a:srgbClr val="6313DC"/>
    <a:srgbClr val="1E3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4" autoAdjust="0"/>
  </p:normalViewPr>
  <p:slideViewPr>
    <p:cSldViewPr snapToGrid="0" showGuides="1">
      <p:cViewPr varScale="1">
        <p:scale>
          <a:sx n="81" d="100"/>
          <a:sy n="81" d="100"/>
        </p:scale>
        <p:origin x="754" y="62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3F634E-7AAD-4D1B-8944-3921EA0E5915}" type="datetime1">
              <a:rPr lang="fr-FR" smtClean="0"/>
              <a:t>04/02/2022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3045F-D32A-43F9-990C-99C552A137F5}" type="datetime1">
              <a:rPr lang="fr-FR" smtClean="0"/>
              <a:pPr/>
              <a:t>04/02/2022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4358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6449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246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0944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0426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0108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424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0C27DE-B4EA-46A0-B61D-8D68D7918FDE}" type="datetime1">
              <a:rPr lang="fr-FR" noProof="0" smtClean="0"/>
              <a:t>04/02/2022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83F28E-7492-462F-806A-78CAB64A322A}" type="datetime1">
              <a:rPr lang="fr-FR" noProof="0" smtClean="0"/>
              <a:t>04/02/2022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4E0329-5023-4317-A8AB-DFC9DFD89FF5}" type="datetime1">
              <a:rPr lang="fr-FR" noProof="0" smtClean="0"/>
              <a:t>04/02/2022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F04219-D929-4BD6-A169-AE312E2DF666}" type="datetime1">
              <a:rPr lang="fr-FR" noProof="0" smtClean="0"/>
              <a:t>04/02/2022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A6F3AA-C7EB-49B0-BAEF-38739EDBF8CD}" type="datetime1">
              <a:rPr lang="fr-FR" noProof="0" smtClean="0"/>
              <a:t>04/02/2022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9B995F-3051-4FB4-8ED9-B9681172EFCA}" type="datetime1">
              <a:rPr lang="fr-FR" noProof="0" smtClean="0"/>
              <a:t>04/02/2022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4C2E10-DE18-4CE3-8AC4-CC81E9B8C7C1}" type="datetime1">
              <a:rPr lang="fr-FR" noProof="0" smtClean="0"/>
              <a:t>04/02/2022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272BFC-A3FB-4FD0-B8AA-9EF253E18286}" type="datetime1">
              <a:rPr lang="fr-FR" noProof="0" smtClean="0"/>
              <a:t>04/02/2022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3337E3-3411-491D-8778-75B2E02D4763}" type="datetime1">
              <a:rPr lang="fr-FR" noProof="0" smtClean="0"/>
              <a:t>04/02/2022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EFD49-7AF9-4FFE-8211-EE232D12A6AF}" type="datetime1">
              <a:rPr lang="fr-FR" noProof="0" smtClean="0"/>
              <a:t>04/02/2022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dirty="0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901195-D855-4315-9CDF-B182675C10E6}" type="datetime1">
              <a:rPr lang="fr-FR" noProof="0" smtClean="0"/>
              <a:t>04/02/2022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183BFAF-A5EC-4297-8AF8-49BEB3AE5276}" type="datetime1">
              <a:rPr lang="fr-FR" noProof="0" smtClean="0"/>
              <a:t>04/02/2022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g.com/Newsroom/News/Blockchain-transactions-just-got-a-whole-lot-safer.html" TargetMode="External"/><Relationship Id="rId3" Type="http://schemas.openxmlformats.org/officeDocument/2006/relationships/hyperlink" Target="https://www.youtube.com/watch?v=HUs1bH85X9I" TargetMode="External"/><Relationship Id="rId7" Type="http://schemas.openxmlformats.org/officeDocument/2006/relationships/hyperlink" Target="https://github.com/ing-bank/zkr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z.cash/technology/zksnarks/" TargetMode="External"/><Relationship Id="rId5" Type="http://schemas.openxmlformats.org/officeDocument/2006/relationships/hyperlink" Target="https://www.wired.com/story/zero-knowledge-proofs/#:~:text=For%20example%2C%20zero%2Dknowledge%20proofs,how%20much%20currency%20changed%20hands" TargetMode="External"/><Relationship Id="rId4" Type="http://schemas.openxmlformats.org/officeDocument/2006/relationships/hyperlink" Target="https://www.youtube.com/watch?v=fOGdb1CTu5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 descr="Cette image est une forme décoratif abstrait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orme libre 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 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24" name="Zone de texte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23901" y="4198126"/>
            <a:ext cx="5372100" cy="1415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4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ZERO-KNOWLEDGE PROOF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487005" y="6140911"/>
            <a:ext cx="56089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Alexandre Le Begge</a:t>
            </a:r>
          </a:p>
        </p:txBody>
      </p:sp>
      <p:sp>
        <p:nvSpPr>
          <p:cNvPr id="3" name="Titr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/>
              <a:t>Ressources humaines : diapositive 1</a:t>
            </a:r>
            <a:endParaRPr lang="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FE66C4-CF6A-411C-A792-F6EF7556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1</a:t>
            </a:fld>
            <a:endParaRPr lang="fr-FR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B9A98-3A01-4AF0-9E3C-12B4F51B5B73}"/>
              </a:ext>
            </a:extLst>
          </p:cNvPr>
          <p:cNvSpPr/>
          <p:nvPr/>
        </p:nvSpPr>
        <p:spPr>
          <a:xfrm>
            <a:off x="489937" y="5862486"/>
            <a:ext cx="56089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BeCode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–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TechTalk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– 4/02/2022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2DFF4EB-B8A2-4947-B95E-AAA5446D3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634" y="749293"/>
            <a:ext cx="2121877" cy="212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390763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</a:t>
            </a:r>
            <a:r>
              <a:rPr lang="fr-FR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r>
              <a:rPr lang="fr-FR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1" y="5358396"/>
            <a:ext cx="3907633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i="1" dirty="0">
                <a:solidFill>
                  <a:srgbClr val="002060"/>
                </a:solidFill>
                <a:latin typeface="+mj-lt"/>
              </a:rPr>
              <a:t>If </a:t>
            </a:r>
            <a:r>
              <a:rPr lang="fr-FR" sz="1600" i="1" dirty="0" err="1">
                <a:solidFill>
                  <a:srgbClr val="002060"/>
                </a:solidFill>
                <a:latin typeface="+mj-lt"/>
              </a:rPr>
              <a:t>you</a:t>
            </a:r>
            <a:r>
              <a:rPr lang="fr-FR" sz="1600" i="1" dirty="0">
                <a:solidFill>
                  <a:srgbClr val="002060"/>
                </a:solidFill>
                <a:latin typeface="+mj-lt"/>
              </a:rPr>
              <a:t> have </a:t>
            </a:r>
            <a:r>
              <a:rPr lang="fr-FR" sz="1600" i="1" dirty="0" err="1">
                <a:solidFill>
                  <a:srgbClr val="002060"/>
                </a:solidFill>
                <a:latin typeface="+mj-lt"/>
              </a:rPr>
              <a:t>any</a:t>
            </a:r>
            <a:r>
              <a:rPr lang="fr-FR" sz="1600" i="1" dirty="0">
                <a:solidFill>
                  <a:srgbClr val="002060"/>
                </a:solidFill>
                <a:latin typeface="+mj-lt"/>
              </a:rPr>
              <a:t> questions or </a:t>
            </a:r>
            <a:r>
              <a:rPr lang="fr-FR" sz="1600" i="1" dirty="0" err="1">
                <a:solidFill>
                  <a:srgbClr val="002060"/>
                </a:solidFill>
                <a:latin typeface="+mj-lt"/>
              </a:rPr>
              <a:t>comments</a:t>
            </a:r>
            <a:r>
              <a:rPr lang="fr-FR" sz="1600" i="1" dirty="0">
                <a:solidFill>
                  <a:srgbClr val="002060"/>
                </a:solidFill>
                <a:latin typeface="+mj-lt"/>
              </a:rPr>
              <a:t>, </a:t>
            </a:r>
            <a:r>
              <a:rPr lang="fr-FR" sz="1600" i="1" dirty="0" err="1">
                <a:solidFill>
                  <a:srgbClr val="002060"/>
                </a:solidFill>
                <a:latin typeface="+mj-lt"/>
              </a:rPr>
              <a:t>now</a:t>
            </a:r>
            <a:r>
              <a:rPr lang="fr-FR" sz="1600" i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</a:rPr>
              <a:t>is</a:t>
            </a:r>
            <a:r>
              <a:rPr lang="fr-FR" sz="1600" i="1" dirty="0">
                <a:solidFill>
                  <a:srgbClr val="002060"/>
                </a:solidFill>
                <a:latin typeface="+mj-lt"/>
              </a:rPr>
              <a:t> the time !</a:t>
            </a:r>
            <a:endParaRPr lang="fr-F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Groupe 22" descr="Cette image est d’une forme abstrait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orme libre 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1" name="Forme libre 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2" name="Forme libre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25" name="Titr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10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F3CFEF-D3D4-4CA4-B22B-D0B4FE24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10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 de texte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766606" y="620592"/>
            <a:ext cx="532939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fr-FR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WHAT ?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0704" y="567838"/>
            <a:ext cx="0" cy="5789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62" name="Groupe 61" descr="Cette image est une main d’une femme écrivant sur une feuille de papi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6282694" y="-499455"/>
            <a:ext cx="8739665" cy="8346238"/>
            <a:chOff x="4597682" y="-439156"/>
            <a:chExt cx="7594319" cy="7252450"/>
          </a:xfrm>
        </p:grpSpPr>
        <p:sp>
          <p:nvSpPr>
            <p:cNvPr id="45" name="Forme libre 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70827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r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C24B314-A0A7-4CAE-B168-171524B5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2</a:t>
            </a:fld>
            <a:endParaRPr lang="fr-FR" noProof="0" dirty="0"/>
          </a:p>
        </p:txBody>
      </p:sp>
      <p:sp>
        <p:nvSpPr>
          <p:cNvPr id="13" name="Zone de texte 4">
            <a:extLst>
              <a:ext uri="{FF2B5EF4-FFF2-40B4-BE49-F238E27FC236}">
                <a16:creationId xmlns:a16="http://schemas.microsoft.com/office/drawing/2014/main" id="{442CF41C-B28F-44CA-A8A9-BC5629881016}"/>
              </a:ext>
            </a:extLst>
          </p:cNvPr>
          <p:cNvSpPr txBox="1"/>
          <p:nvPr/>
        </p:nvSpPr>
        <p:spPr>
          <a:xfrm>
            <a:off x="766606" y="2274922"/>
            <a:ext cx="5329393" cy="20345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>
              <a:lnSpc>
                <a:spcPct val="150000"/>
              </a:lnSpc>
            </a:pPr>
            <a:r>
              <a:rPr lang="fr-FR" sz="1800" i="0" dirty="0" err="1"/>
              <a:t>Zero-knowledge</a:t>
            </a:r>
            <a:r>
              <a:rPr lang="fr-FR" sz="1800" i="0" dirty="0"/>
              <a:t> proof </a:t>
            </a:r>
            <a:r>
              <a:rPr lang="fr-FR" sz="1800" i="0" dirty="0" err="1"/>
              <a:t>is</a:t>
            </a:r>
            <a:r>
              <a:rPr lang="fr-FR" sz="1800" i="0" dirty="0"/>
              <a:t> a </a:t>
            </a:r>
            <a:r>
              <a:rPr lang="fr-FR" sz="1800" i="0" dirty="0" err="1"/>
              <a:t>method</a:t>
            </a:r>
            <a:r>
              <a:rPr lang="fr-FR" sz="1800" i="0" dirty="0"/>
              <a:t> </a:t>
            </a:r>
            <a:r>
              <a:rPr lang="fr-FR" sz="1800" i="0" dirty="0" err="1"/>
              <a:t>which</a:t>
            </a:r>
            <a:r>
              <a:rPr lang="fr-FR" sz="1800" i="0" dirty="0"/>
              <a:t> one party (the </a:t>
            </a:r>
            <a:r>
              <a:rPr lang="fr-FR" sz="1800" i="0" dirty="0" err="1"/>
              <a:t>prover</a:t>
            </a:r>
            <a:r>
              <a:rPr lang="fr-FR" sz="1800" i="0" dirty="0"/>
              <a:t>) can </a:t>
            </a:r>
            <a:r>
              <a:rPr lang="fr-FR" sz="1800" i="0" dirty="0" err="1"/>
              <a:t>prove</a:t>
            </a:r>
            <a:r>
              <a:rPr lang="fr-FR" sz="1800" i="0" dirty="0"/>
              <a:t> to </a:t>
            </a:r>
            <a:r>
              <a:rPr lang="fr-FR" sz="1800" i="0" dirty="0" err="1"/>
              <a:t>another</a:t>
            </a:r>
            <a:r>
              <a:rPr lang="fr-FR" sz="1800" i="0" dirty="0"/>
              <a:t> party (the </a:t>
            </a:r>
            <a:r>
              <a:rPr lang="fr-FR" sz="1800" i="0" dirty="0" err="1"/>
              <a:t>verifier</a:t>
            </a:r>
            <a:r>
              <a:rPr lang="fr-FR" sz="1800" i="0" dirty="0"/>
              <a:t>) </a:t>
            </a:r>
            <a:r>
              <a:rPr lang="fr-FR" sz="1800" i="0" dirty="0" err="1"/>
              <a:t>that</a:t>
            </a:r>
            <a:r>
              <a:rPr lang="fr-FR" sz="1800" i="0" dirty="0"/>
              <a:t> a </a:t>
            </a:r>
            <a:r>
              <a:rPr lang="fr-FR" sz="1800" i="0" dirty="0" err="1"/>
              <a:t>given</a:t>
            </a:r>
            <a:r>
              <a:rPr lang="fr-FR" sz="1800" i="0" dirty="0"/>
              <a:t> </a:t>
            </a:r>
            <a:r>
              <a:rPr lang="fr-FR" sz="1800" i="0" dirty="0" err="1"/>
              <a:t>statement</a:t>
            </a:r>
            <a:r>
              <a:rPr lang="fr-FR" sz="1800" i="0" dirty="0"/>
              <a:t> </a:t>
            </a:r>
            <a:r>
              <a:rPr lang="fr-FR" sz="1800" i="0" dirty="0" err="1"/>
              <a:t>is</a:t>
            </a:r>
            <a:r>
              <a:rPr lang="fr-FR" sz="1800" i="0" dirty="0"/>
              <a:t> </a:t>
            </a:r>
            <a:r>
              <a:rPr lang="fr-FR" sz="1800" i="0" dirty="0" err="1"/>
              <a:t>true</a:t>
            </a:r>
            <a:r>
              <a:rPr lang="fr-FR" sz="1800" i="0" dirty="0"/>
              <a:t> </a:t>
            </a:r>
            <a:r>
              <a:rPr lang="fr-FR" sz="1800" i="0" dirty="0" err="1"/>
              <a:t>without</a:t>
            </a:r>
            <a:r>
              <a:rPr lang="fr-FR" sz="1800" i="0" dirty="0"/>
              <a:t> </a:t>
            </a:r>
            <a:r>
              <a:rPr lang="fr-FR" sz="1800" i="0" dirty="0" err="1"/>
              <a:t>giving</a:t>
            </a:r>
            <a:r>
              <a:rPr lang="fr-FR" sz="1800" i="0" dirty="0"/>
              <a:t> </a:t>
            </a:r>
            <a:r>
              <a:rPr lang="fr-FR" sz="1800" i="0" dirty="0" err="1"/>
              <a:t>any</a:t>
            </a:r>
            <a:r>
              <a:rPr lang="fr-FR" sz="1800" i="0" dirty="0"/>
              <a:t> </a:t>
            </a:r>
            <a:r>
              <a:rPr lang="fr-FR" sz="1800" i="0" dirty="0" err="1"/>
              <a:t>additional</a:t>
            </a:r>
            <a:r>
              <a:rPr lang="fr-FR" sz="1800" i="0" dirty="0"/>
              <a:t> information </a:t>
            </a:r>
            <a:r>
              <a:rPr lang="fr-FR" sz="1800" i="0" dirty="0" err="1"/>
              <a:t>apart</a:t>
            </a:r>
            <a:r>
              <a:rPr lang="fr-FR" sz="1800" i="0" dirty="0"/>
              <a:t> </a:t>
            </a:r>
            <a:r>
              <a:rPr lang="fr-FR" sz="1800" i="0" dirty="0" err="1"/>
              <a:t>from</a:t>
            </a:r>
            <a:r>
              <a:rPr lang="fr-FR" sz="1800" i="0" dirty="0"/>
              <a:t> the </a:t>
            </a:r>
            <a:r>
              <a:rPr lang="fr-FR" sz="1800" i="0" dirty="0" err="1"/>
              <a:t>fact</a:t>
            </a:r>
            <a:r>
              <a:rPr lang="fr-FR" sz="1800" i="0" dirty="0"/>
              <a:t> </a:t>
            </a:r>
            <a:r>
              <a:rPr lang="fr-FR" sz="1800" i="0" dirty="0" err="1"/>
              <a:t>that</a:t>
            </a:r>
            <a:r>
              <a:rPr lang="fr-FR" sz="1800" i="0" dirty="0"/>
              <a:t> the </a:t>
            </a:r>
            <a:r>
              <a:rPr lang="fr-FR" sz="1800" i="0" dirty="0" err="1"/>
              <a:t>statement</a:t>
            </a:r>
            <a:r>
              <a:rPr lang="fr-FR" sz="1800" i="0" dirty="0"/>
              <a:t> </a:t>
            </a:r>
            <a:r>
              <a:rPr lang="fr-FR" sz="1800" i="0" dirty="0" err="1"/>
              <a:t>is</a:t>
            </a:r>
            <a:r>
              <a:rPr lang="fr-FR" sz="1800" i="0" dirty="0"/>
              <a:t> </a:t>
            </a:r>
            <a:r>
              <a:rPr lang="fr-FR" sz="1800" i="0" dirty="0" err="1"/>
              <a:t>indeed</a:t>
            </a:r>
            <a:r>
              <a:rPr lang="fr-FR" sz="1800" i="0" dirty="0"/>
              <a:t> </a:t>
            </a:r>
            <a:r>
              <a:rPr lang="fr-FR" sz="1800" i="0" dirty="0" err="1"/>
              <a:t>true</a:t>
            </a:r>
            <a:r>
              <a:rPr lang="fr-FR" sz="1800" i="0" dirty="0"/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C9421D5-0B7A-456C-BB0D-0F829CD33DF3}"/>
              </a:ext>
            </a:extLst>
          </p:cNvPr>
          <p:cNvSpPr txBox="1"/>
          <p:nvPr/>
        </p:nvSpPr>
        <p:spPr>
          <a:xfrm>
            <a:off x="766606" y="5284177"/>
            <a:ext cx="535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sz="1200" i="0" dirty="0">
                <a:solidFill>
                  <a:srgbClr val="1F3B73"/>
                </a:solidFill>
              </a:rPr>
              <a:t>Goldwasser, S., </a:t>
            </a:r>
            <a:r>
              <a:rPr lang="en-US" sz="1200" i="0" dirty="0" err="1">
                <a:solidFill>
                  <a:srgbClr val="1F3B73"/>
                </a:solidFill>
              </a:rPr>
              <a:t>Micali</a:t>
            </a:r>
            <a:r>
              <a:rPr lang="en-US" sz="1200" i="0" dirty="0">
                <a:solidFill>
                  <a:srgbClr val="1F3B73"/>
                </a:solidFill>
              </a:rPr>
              <a:t>, S., &amp; </a:t>
            </a:r>
            <a:r>
              <a:rPr lang="en-US" sz="1200" i="0" dirty="0" err="1">
                <a:solidFill>
                  <a:srgbClr val="1F3B73"/>
                </a:solidFill>
              </a:rPr>
              <a:t>Rackoff</a:t>
            </a:r>
            <a:r>
              <a:rPr lang="en-US" sz="1200" i="0" dirty="0">
                <a:solidFill>
                  <a:srgbClr val="1F3B73"/>
                </a:solidFill>
              </a:rPr>
              <a:t>, C. (1989). </a:t>
            </a:r>
            <a:r>
              <a:rPr lang="en-US" sz="1200" dirty="0">
                <a:solidFill>
                  <a:srgbClr val="1F3B73"/>
                </a:solidFill>
              </a:rPr>
              <a:t>The knowledge complexity of interactive proof systems</a:t>
            </a:r>
            <a:r>
              <a:rPr lang="en-US" sz="1200" i="0" dirty="0">
                <a:solidFill>
                  <a:srgbClr val="1F3B73"/>
                </a:solidFill>
              </a:rPr>
              <a:t>. SIAM Journal on computing, 18(1), 186-208.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 de texte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766606" y="620592"/>
            <a:ext cx="532939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fr-FR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WHAT ?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0704" y="567838"/>
            <a:ext cx="0" cy="5789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62" name="Groupe 61" descr="Cette image est une main d’une femme écrivant sur une feuille de papi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6282694" y="-499455"/>
            <a:ext cx="8739665" cy="8346238"/>
            <a:chOff x="4597682" y="-439156"/>
            <a:chExt cx="7594319" cy="7252450"/>
          </a:xfrm>
        </p:grpSpPr>
        <p:sp>
          <p:nvSpPr>
            <p:cNvPr id="45" name="Forme libre 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70827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r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C24B314-A0A7-4CAE-B168-171524B5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3</a:t>
            </a:fld>
            <a:endParaRPr lang="fr-FR" noProof="0" dirty="0"/>
          </a:p>
        </p:txBody>
      </p:sp>
      <p:sp>
        <p:nvSpPr>
          <p:cNvPr id="13" name="Zone de texte 4">
            <a:extLst>
              <a:ext uri="{FF2B5EF4-FFF2-40B4-BE49-F238E27FC236}">
                <a16:creationId xmlns:a16="http://schemas.microsoft.com/office/drawing/2014/main" id="{442CF41C-B28F-44CA-A8A9-BC5629881016}"/>
              </a:ext>
            </a:extLst>
          </p:cNvPr>
          <p:cNvSpPr txBox="1"/>
          <p:nvPr/>
        </p:nvSpPr>
        <p:spPr>
          <a:xfrm>
            <a:off x="885302" y="2094669"/>
            <a:ext cx="5329393" cy="420910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b="1" i="0" dirty="0"/>
              <a:t>Interactive </a:t>
            </a:r>
            <a:r>
              <a:rPr lang="fr-FR" sz="1800" b="1" i="0" dirty="0" err="1"/>
              <a:t>Zero-Knowledge</a:t>
            </a:r>
            <a:r>
              <a:rPr lang="fr-FR" sz="1800" b="1" i="0" dirty="0"/>
              <a:t> Proof:</a:t>
            </a:r>
          </a:p>
          <a:p>
            <a:pPr lvl="1">
              <a:lnSpc>
                <a:spcPct val="150000"/>
              </a:lnSpc>
            </a:pPr>
            <a:r>
              <a:rPr lang="fr-FR" sz="1600" i="1" dirty="0" err="1">
                <a:solidFill>
                  <a:srgbClr val="002060"/>
                </a:solidFill>
              </a:rPr>
              <a:t>require</a:t>
            </a:r>
            <a:r>
              <a:rPr lang="fr-FR" sz="1600" i="1" dirty="0">
                <a:solidFill>
                  <a:srgbClr val="002060"/>
                </a:solidFill>
              </a:rPr>
              <a:t> interactions </a:t>
            </a:r>
            <a:r>
              <a:rPr lang="fr-FR" sz="1600" i="1" dirty="0" err="1">
                <a:solidFill>
                  <a:srgbClr val="002060"/>
                </a:solidFill>
              </a:rPr>
              <a:t>between</a:t>
            </a:r>
            <a:r>
              <a:rPr lang="fr-FR" sz="1600" i="1" dirty="0">
                <a:solidFill>
                  <a:srgbClr val="002060"/>
                </a:solidFill>
              </a:rPr>
              <a:t> the </a:t>
            </a:r>
            <a:r>
              <a:rPr lang="fr-FR" sz="1600" i="1" dirty="0" err="1">
                <a:solidFill>
                  <a:srgbClr val="002060"/>
                </a:solidFill>
              </a:rPr>
              <a:t>individual</a:t>
            </a:r>
            <a:r>
              <a:rPr lang="fr-FR" sz="1600" i="1" dirty="0">
                <a:solidFill>
                  <a:srgbClr val="002060"/>
                </a:solidFill>
              </a:rPr>
              <a:t>. </a:t>
            </a:r>
            <a:r>
              <a:rPr lang="fr-FR" sz="1600" i="1" dirty="0" err="1">
                <a:solidFill>
                  <a:srgbClr val="002060"/>
                </a:solidFill>
              </a:rPr>
              <a:t>Proving</a:t>
            </a:r>
            <a:r>
              <a:rPr lang="fr-FR" sz="1600" i="1" dirty="0">
                <a:solidFill>
                  <a:srgbClr val="002060"/>
                </a:solidFill>
              </a:rPr>
              <a:t> to </a:t>
            </a:r>
            <a:r>
              <a:rPr lang="fr-FR" sz="1600" i="1" dirty="0" err="1">
                <a:solidFill>
                  <a:srgbClr val="002060"/>
                </a:solidFill>
              </a:rPr>
              <a:t>only</a:t>
            </a:r>
            <a:r>
              <a:rPr lang="fr-FR" sz="1600" i="1" dirty="0">
                <a:solidFill>
                  <a:srgbClr val="002060"/>
                </a:solidFill>
              </a:rPr>
              <a:t> one </a:t>
            </a:r>
            <a:r>
              <a:rPr lang="fr-FR" sz="1600" i="1" dirty="0" err="1">
                <a:solidFill>
                  <a:srgbClr val="002060"/>
                </a:solidFill>
              </a:rPr>
              <a:t>individual</a:t>
            </a:r>
            <a:r>
              <a:rPr lang="fr-FR" sz="1600" i="1" dirty="0">
                <a:solidFill>
                  <a:srgbClr val="00206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fr-FR" sz="1600" i="1" dirty="0">
              <a:solidFill>
                <a:srgbClr val="002060"/>
              </a:solidFill>
            </a:endParaRP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1800" dirty="0"/>
          </a:p>
          <a:p>
            <a:pPr rtl="0">
              <a:lnSpc>
                <a:spcPct val="150000"/>
              </a:lnSpc>
            </a:pPr>
            <a:endParaRPr lang="fr-FR" sz="1800" dirty="0"/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b="1" i="0" dirty="0"/>
              <a:t>Non-Interactive </a:t>
            </a:r>
            <a:r>
              <a:rPr lang="fr-FR" sz="1800" b="1" i="0" dirty="0" err="1"/>
              <a:t>Zero-Knowledge</a:t>
            </a:r>
            <a:r>
              <a:rPr lang="fr-FR" sz="1800" b="1" i="0" dirty="0"/>
              <a:t> Proof:</a:t>
            </a:r>
          </a:p>
          <a:p>
            <a:pPr lvl="1">
              <a:lnSpc>
                <a:spcPct val="150000"/>
              </a:lnSpc>
            </a:pPr>
            <a:r>
              <a:rPr lang="fr-FR" sz="1600" i="1" dirty="0" err="1">
                <a:solidFill>
                  <a:srgbClr val="002060"/>
                </a:solidFill>
              </a:rPr>
              <a:t>Allow</a:t>
            </a:r>
            <a:r>
              <a:rPr lang="fr-FR" sz="1600" i="1" dirty="0">
                <a:solidFill>
                  <a:srgbClr val="002060"/>
                </a:solidFill>
              </a:rPr>
              <a:t> a </a:t>
            </a:r>
            <a:r>
              <a:rPr lang="fr-FR" sz="1600" i="1" dirty="0" err="1">
                <a:solidFill>
                  <a:srgbClr val="002060"/>
                </a:solidFill>
              </a:rPr>
              <a:t>larg</a:t>
            </a:r>
            <a:r>
              <a:rPr lang="fr-FR" sz="1600" i="1" dirty="0">
                <a:solidFill>
                  <a:srgbClr val="002060"/>
                </a:solidFill>
              </a:rPr>
              <a:t> </a:t>
            </a:r>
            <a:r>
              <a:rPr lang="fr-FR" sz="1600" i="1" dirty="0" err="1">
                <a:solidFill>
                  <a:srgbClr val="002060"/>
                </a:solidFill>
              </a:rPr>
              <a:t>number</a:t>
            </a:r>
            <a:r>
              <a:rPr lang="fr-FR" sz="1600" i="1" dirty="0">
                <a:solidFill>
                  <a:srgbClr val="002060"/>
                </a:solidFill>
              </a:rPr>
              <a:t> of observer to </a:t>
            </a:r>
            <a:r>
              <a:rPr lang="fr-FR" sz="1600" i="1" dirty="0" err="1">
                <a:solidFill>
                  <a:srgbClr val="002060"/>
                </a:solidFill>
              </a:rPr>
              <a:t>verify</a:t>
            </a:r>
            <a:r>
              <a:rPr lang="fr-FR" sz="1600" i="1" dirty="0">
                <a:solidFill>
                  <a:srgbClr val="002060"/>
                </a:solidFill>
              </a:rPr>
              <a:t> the proof </a:t>
            </a:r>
          </a:p>
          <a:p>
            <a:pPr lvl="1">
              <a:lnSpc>
                <a:spcPct val="150000"/>
              </a:lnSpc>
            </a:pPr>
            <a:endParaRPr lang="fr-FR" sz="1600" i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fr-FR" sz="1600" i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fr-FR" sz="1600" i="1" dirty="0">
              <a:solidFill>
                <a:srgbClr val="002060"/>
              </a:solidFill>
            </a:endParaRPr>
          </a:p>
        </p:txBody>
      </p:sp>
      <p:grpSp>
        <p:nvGrpSpPr>
          <p:cNvPr id="14" name="Groupe 13" descr="Cette image est une icône représentant une interaction entre trois personnes. ">
            <a:extLst>
              <a:ext uri="{FF2B5EF4-FFF2-40B4-BE49-F238E27FC236}">
                <a16:creationId xmlns:a16="http://schemas.microsoft.com/office/drawing/2014/main" id="{F0980CF5-25C5-4E1F-954F-01EA255BDF42}"/>
              </a:ext>
            </a:extLst>
          </p:cNvPr>
          <p:cNvGrpSpPr/>
          <p:nvPr/>
        </p:nvGrpSpPr>
        <p:grpSpPr>
          <a:xfrm>
            <a:off x="4715982" y="1074810"/>
            <a:ext cx="1397000" cy="1397000"/>
            <a:chOff x="7356475" y="2143125"/>
            <a:chExt cx="1397000" cy="1397000"/>
          </a:xfrm>
        </p:grpSpPr>
        <p:sp>
          <p:nvSpPr>
            <p:cNvPr id="16" name="Forme libre 27">
              <a:extLst>
                <a:ext uri="{FF2B5EF4-FFF2-40B4-BE49-F238E27FC236}">
                  <a16:creationId xmlns:a16="http://schemas.microsoft.com/office/drawing/2014/main" id="{6643401B-2F1F-453A-9A41-EBD61B6CB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676997F7-68D8-451B-9884-47358B146351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18" name="Forme libre 49">
                <a:extLst>
                  <a:ext uri="{FF2B5EF4-FFF2-40B4-BE49-F238E27FC236}">
                    <a16:creationId xmlns:a16="http://schemas.microsoft.com/office/drawing/2014/main" id="{C343BFB9-F144-4FDF-9840-EE06CD8E9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9" name="Forme libre 50">
                <a:extLst>
                  <a:ext uri="{FF2B5EF4-FFF2-40B4-BE49-F238E27FC236}">
                    <a16:creationId xmlns:a16="http://schemas.microsoft.com/office/drawing/2014/main" id="{EA9C12A0-9050-47EC-A051-25B7ABD5E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" name="Ovale 51">
                <a:extLst>
                  <a:ext uri="{FF2B5EF4-FFF2-40B4-BE49-F238E27FC236}">
                    <a16:creationId xmlns:a16="http://schemas.microsoft.com/office/drawing/2014/main" id="{A851F1EE-8ABD-4E22-91E0-CE1B3B85C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1" name="Forme libre 52">
                <a:extLst>
                  <a:ext uri="{FF2B5EF4-FFF2-40B4-BE49-F238E27FC236}">
                    <a16:creationId xmlns:a16="http://schemas.microsoft.com/office/drawing/2014/main" id="{D12DF9A5-AD21-4FDF-91AE-3263F6380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4" name="Forme libre 53">
                <a:extLst>
                  <a:ext uri="{FF2B5EF4-FFF2-40B4-BE49-F238E27FC236}">
                    <a16:creationId xmlns:a16="http://schemas.microsoft.com/office/drawing/2014/main" id="{CDBC1939-4293-4928-B5BE-9F9B26854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5" name="Forme libre 54">
                <a:extLst>
                  <a:ext uri="{FF2B5EF4-FFF2-40B4-BE49-F238E27FC236}">
                    <a16:creationId xmlns:a16="http://schemas.microsoft.com/office/drawing/2014/main" id="{61BE0FC4-7EF8-4027-8B76-B3D1F9568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6" name="Ovale 55">
                <a:extLst>
                  <a:ext uri="{FF2B5EF4-FFF2-40B4-BE49-F238E27FC236}">
                    <a16:creationId xmlns:a16="http://schemas.microsoft.com/office/drawing/2014/main" id="{056FC5A9-6E5C-468E-A068-F9D1E1C12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7" name="Forme libre 56">
                <a:extLst>
                  <a:ext uri="{FF2B5EF4-FFF2-40B4-BE49-F238E27FC236}">
                    <a16:creationId xmlns:a16="http://schemas.microsoft.com/office/drawing/2014/main" id="{C8D86138-BD3D-450D-B5BC-5F7BD8BA8C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8" name="Forme libre 57">
                <a:extLst>
                  <a:ext uri="{FF2B5EF4-FFF2-40B4-BE49-F238E27FC236}">
                    <a16:creationId xmlns:a16="http://schemas.microsoft.com/office/drawing/2014/main" id="{544939D8-663D-47C1-A4E5-BA68947594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9" name="Forme libre 58">
                <a:extLst>
                  <a:ext uri="{FF2B5EF4-FFF2-40B4-BE49-F238E27FC236}">
                    <a16:creationId xmlns:a16="http://schemas.microsoft.com/office/drawing/2014/main" id="{7B9943BC-51AE-4DA2-8DE9-A709AA5BD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0" name="Ovale 59">
                <a:extLst>
                  <a:ext uri="{FF2B5EF4-FFF2-40B4-BE49-F238E27FC236}">
                    <a16:creationId xmlns:a16="http://schemas.microsoft.com/office/drawing/2014/main" id="{51A048CD-ECA8-44F4-895D-8795E3D77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1" name="Forme libre 60">
                <a:extLst>
                  <a:ext uri="{FF2B5EF4-FFF2-40B4-BE49-F238E27FC236}">
                    <a16:creationId xmlns:a16="http://schemas.microsoft.com/office/drawing/2014/main" id="{912BCF56-BC2E-4A00-B5AC-28A2D5A2D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2" name="Ligne 61">
                <a:extLst>
                  <a:ext uri="{FF2B5EF4-FFF2-40B4-BE49-F238E27FC236}">
                    <a16:creationId xmlns:a16="http://schemas.microsoft.com/office/drawing/2014/main" id="{D767882D-0598-407D-A487-F01F815A87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3" name="Ligne 62">
                <a:extLst>
                  <a:ext uri="{FF2B5EF4-FFF2-40B4-BE49-F238E27FC236}">
                    <a16:creationId xmlns:a16="http://schemas.microsoft.com/office/drawing/2014/main" id="{F13E8578-5043-4EA9-A28E-06E1F06F0C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</p:grpSp>
      <p:grpSp>
        <p:nvGrpSpPr>
          <p:cNvPr id="34" name="Groupe 33" descr="Cette image est une icône représentant une interaction entre trois personnes et un globe. ">
            <a:extLst>
              <a:ext uri="{FF2B5EF4-FFF2-40B4-BE49-F238E27FC236}">
                <a16:creationId xmlns:a16="http://schemas.microsoft.com/office/drawing/2014/main" id="{D2BF10F3-101F-45BD-BEAA-4A0403D27678}"/>
              </a:ext>
            </a:extLst>
          </p:cNvPr>
          <p:cNvGrpSpPr/>
          <p:nvPr/>
        </p:nvGrpSpPr>
        <p:grpSpPr>
          <a:xfrm>
            <a:off x="4781182" y="3458575"/>
            <a:ext cx="1271588" cy="1273175"/>
            <a:chOff x="8229600" y="4162425"/>
            <a:chExt cx="1271588" cy="1273175"/>
          </a:xfrm>
        </p:grpSpPr>
        <p:sp>
          <p:nvSpPr>
            <p:cNvPr id="35" name="Ovale 28">
              <a:extLst>
                <a:ext uri="{FF2B5EF4-FFF2-40B4-BE49-F238E27FC236}">
                  <a16:creationId xmlns:a16="http://schemas.microsoft.com/office/drawing/2014/main" id="{21507ED0-D9C5-4DEE-8673-709A8A83A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FE5642E3-F8B3-4B85-A36A-EC8149498D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37" name="Forme libre 258">
                <a:extLst>
                  <a:ext uri="{FF2B5EF4-FFF2-40B4-BE49-F238E27FC236}">
                    <a16:creationId xmlns:a16="http://schemas.microsoft.com/office/drawing/2014/main" id="{449B0D75-22DB-4D93-AFDC-C706679F8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8" name="Forme libre 259">
                <a:extLst>
                  <a:ext uri="{FF2B5EF4-FFF2-40B4-BE49-F238E27FC236}">
                    <a16:creationId xmlns:a16="http://schemas.microsoft.com/office/drawing/2014/main" id="{80F1CD68-3051-4F81-B002-BFB7971F6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9" name="Forme libre 260">
                <a:extLst>
                  <a:ext uri="{FF2B5EF4-FFF2-40B4-BE49-F238E27FC236}">
                    <a16:creationId xmlns:a16="http://schemas.microsoft.com/office/drawing/2014/main" id="{C457A6DB-DB53-43A3-A086-F8C85A282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0" name="Ligne 261">
                <a:extLst>
                  <a:ext uri="{FF2B5EF4-FFF2-40B4-BE49-F238E27FC236}">
                    <a16:creationId xmlns:a16="http://schemas.microsoft.com/office/drawing/2014/main" id="{CB0BA4B4-E1D3-433D-A34D-9FDA5E47F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1" name="Ligne 262">
                <a:extLst>
                  <a:ext uri="{FF2B5EF4-FFF2-40B4-BE49-F238E27FC236}">
                    <a16:creationId xmlns:a16="http://schemas.microsoft.com/office/drawing/2014/main" id="{F5833E1D-3AAA-4987-81AB-A4C2919F8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2" name="Ligne 263">
                <a:extLst>
                  <a:ext uri="{FF2B5EF4-FFF2-40B4-BE49-F238E27FC236}">
                    <a16:creationId xmlns:a16="http://schemas.microsoft.com/office/drawing/2014/main" id="{6F4F5F3C-B677-4161-B514-74966AAFBD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3" name="Ovale 264">
                <a:extLst>
                  <a:ext uri="{FF2B5EF4-FFF2-40B4-BE49-F238E27FC236}">
                    <a16:creationId xmlns:a16="http://schemas.microsoft.com/office/drawing/2014/main" id="{79719CB5-85BF-4938-9A8C-CB2B30FEF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4" name="Ovale 265">
                <a:extLst>
                  <a:ext uri="{FF2B5EF4-FFF2-40B4-BE49-F238E27FC236}">
                    <a16:creationId xmlns:a16="http://schemas.microsoft.com/office/drawing/2014/main" id="{881A52DB-C7BF-46F2-81F5-A5234AD09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6" name="Ovale 266">
                <a:extLst>
                  <a:ext uri="{FF2B5EF4-FFF2-40B4-BE49-F238E27FC236}">
                    <a16:creationId xmlns:a16="http://schemas.microsoft.com/office/drawing/2014/main" id="{2BF8400B-62D3-44C5-95C2-24A8650A1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7" name="Forme libre 267">
                <a:extLst>
                  <a:ext uri="{FF2B5EF4-FFF2-40B4-BE49-F238E27FC236}">
                    <a16:creationId xmlns:a16="http://schemas.microsoft.com/office/drawing/2014/main" id="{EDC3E41C-9515-427D-84F2-1AF8D8AFD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794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47556" y="546932"/>
            <a:ext cx="5348443" cy="71784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fr-FR" spc="-50" dirty="0"/>
              <a:t> WHY ?</a:t>
            </a:r>
          </a:p>
        </p:txBody>
      </p:sp>
      <p:pic>
        <p:nvPicPr>
          <p:cNvPr id="163" name="Image 162" descr="Cette image de deux jeux de mains assemblant un puzzle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r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8</a:t>
            </a:r>
          </a:p>
        </p:txBody>
      </p:sp>
      <p:sp>
        <p:nvSpPr>
          <p:cNvPr id="51" name="Espace réservé du numéro de diapositive 50">
            <a:extLst>
              <a:ext uri="{FF2B5EF4-FFF2-40B4-BE49-F238E27FC236}">
                <a16:creationId xmlns:a16="http://schemas.microsoft.com/office/drawing/2014/main" id="{5A30C584-AE70-46E0-A0F3-D3AE6F82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4</a:t>
            </a:fld>
            <a:endParaRPr lang="fr-FR" noProof="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7657F5C-FF39-4779-95A6-704ED10C156E}"/>
              </a:ext>
            </a:extLst>
          </p:cNvPr>
          <p:cNvSpPr txBox="1"/>
          <p:nvPr/>
        </p:nvSpPr>
        <p:spPr>
          <a:xfrm>
            <a:off x="747556" y="2738824"/>
            <a:ext cx="534844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BE" dirty="0">
                <a:solidFill>
                  <a:srgbClr val="002060"/>
                </a:solidFill>
              </a:rPr>
              <a:t>More technologies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BE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BE" dirty="0" err="1">
                <a:solidFill>
                  <a:srgbClr val="002060"/>
                </a:solidFill>
              </a:rPr>
              <a:t>Give</a:t>
            </a:r>
            <a:r>
              <a:rPr lang="fr-BE" dirty="0">
                <a:solidFill>
                  <a:srgbClr val="002060"/>
                </a:solidFill>
              </a:rPr>
              <a:t> </a:t>
            </a:r>
            <a:r>
              <a:rPr lang="fr-BE" dirty="0" err="1">
                <a:solidFill>
                  <a:srgbClr val="002060"/>
                </a:solidFill>
              </a:rPr>
              <a:t>them</a:t>
            </a:r>
            <a:r>
              <a:rPr lang="fr-BE" dirty="0">
                <a:solidFill>
                  <a:srgbClr val="002060"/>
                </a:solidFill>
              </a:rPr>
              <a:t> </a:t>
            </a:r>
            <a:r>
              <a:rPr lang="fr-BE" dirty="0" err="1">
                <a:solidFill>
                  <a:srgbClr val="002060"/>
                </a:solidFill>
              </a:rPr>
              <a:t>personal</a:t>
            </a:r>
            <a:r>
              <a:rPr lang="fr-BE" dirty="0">
                <a:solidFill>
                  <a:srgbClr val="002060"/>
                </a:solidFill>
              </a:rPr>
              <a:t> data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BE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BE" dirty="0" err="1">
                <a:solidFill>
                  <a:srgbClr val="002060"/>
                </a:solidFill>
              </a:rPr>
              <a:t>Increased</a:t>
            </a:r>
            <a:r>
              <a:rPr lang="fr-BE" dirty="0">
                <a:solidFill>
                  <a:srgbClr val="002060"/>
                </a:solidFill>
              </a:rPr>
              <a:t> the </a:t>
            </a:r>
            <a:r>
              <a:rPr lang="fr-BE" dirty="0" err="1">
                <a:solidFill>
                  <a:srgbClr val="002060"/>
                </a:solidFill>
              </a:rPr>
              <a:t>risk</a:t>
            </a:r>
            <a:r>
              <a:rPr lang="fr-BE" dirty="0">
                <a:solidFill>
                  <a:srgbClr val="002060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BE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BE" dirty="0">
                <a:solidFill>
                  <a:srgbClr val="002060"/>
                </a:solidFill>
              </a:rPr>
              <a:t>Lose the control</a:t>
            </a:r>
          </a:p>
          <a:p>
            <a:endParaRPr lang="fr-B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BE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BC279DC-3D8A-485F-8742-F2D382BE8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0704" y="567838"/>
            <a:ext cx="0" cy="5789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21">
            <a:extLst>
              <a:ext uri="{FF2B5EF4-FFF2-40B4-BE49-F238E27FC236}">
                <a16:creationId xmlns:a16="http://schemas.microsoft.com/office/drawing/2014/main" id="{70D4BED9-DCC3-4F10-A918-EDEC0EF98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5" name="Ovale 22">
            <a:extLst>
              <a:ext uri="{FF2B5EF4-FFF2-40B4-BE49-F238E27FC236}">
                <a16:creationId xmlns:a16="http://schemas.microsoft.com/office/drawing/2014/main" id="{45BD40B3-4947-4340-BF85-68F4D7B1B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56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 53">
            <a:extLst>
              <a:ext uri="{FF2B5EF4-FFF2-40B4-BE49-F238E27FC236}">
                <a16:creationId xmlns:a16="http://schemas.microsoft.com/office/drawing/2014/main" id="{CE733525-881D-481F-9544-FA2FB46C96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62129" y="3448049"/>
            <a:ext cx="2633248" cy="1479550"/>
          </a:xfrm>
          <a:prstGeom prst="rect">
            <a:avLst/>
          </a:prstGeom>
        </p:spPr>
      </p:pic>
      <p:sp>
        <p:nvSpPr>
          <p:cNvPr id="2" name="Zone de texte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6096001" y="1540546"/>
            <a:ext cx="53340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fr-FR" b="1" i="0" dirty="0">
                <a:latin typeface="Segoe UI" panose="020B0502040204020203" pitchFamily="34" charset="0"/>
              </a:rPr>
              <a:t> 1. BLOCKCHAINS</a:t>
            </a:r>
            <a:endParaRPr lang="fr-FR" b="1" dirty="0">
              <a:latin typeface="Segoe UI" panose="020B0502040204020203" pitchFamily="34" charset="0"/>
            </a:endParaRPr>
          </a:p>
        </p:txBody>
      </p:sp>
      <p:sp>
        <p:nvSpPr>
          <p:cNvPr id="3" name="Zone de texte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5925990" y="561975"/>
            <a:ext cx="5369219" cy="7334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 rtl="0"/>
            <a:r>
              <a:rPr lang="fr-BE" sz="3200" spc="-50" dirty="0"/>
              <a:t> HOW ?</a:t>
            </a:r>
            <a:endParaRPr lang="fr-FR" sz="3200" spc="-50" dirty="0"/>
          </a:p>
        </p:txBody>
      </p:sp>
      <p:sp>
        <p:nvSpPr>
          <p:cNvPr id="4" name="Zone de texte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6337005" y="2111632"/>
            <a:ext cx="5092996" cy="110799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fr-FR" sz="1800" dirty="0"/>
              <a:t>« A blockchain </a:t>
            </a:r>
            <a:r>
              <a:rPr lang="fr-FR" sz="1800" dirty="0" err="1"/>
              <a:t>is</a:t>
            </a:r>
            <a:r>
              <a:rPr lang="fr-FR" sz="1800" dirty="0"/>
              <a:t> a software </a:t>
            </a:r>
            <a:r>
              <a:rPr lang="fr-FR" sz="1800" dirty="0" err="1"/>
              <a:t>that</a:t>
            </a:r>
            <a:r>
              <a:rPr lang="fr-FR" sz="1800" dirty="0"/>
              <a:t> stores and </a:t>
            </a:r>
            <a:r>
              <a:rPr lang="fr-FR" sz="1800" dirty="0" err="1"/>
              <a:t>transfers</a:t>
            </a:r>
            <a:r>
              <a:rPr lang="fr-FR" sz="1800" dirty="0"/>
              <a:t> value or data via Internet, </a:t>
            </a:r>
            <a:r>
              <a:rPr lang="fr-FR" sz="1800" dirty="0" err="1"/>
              <a:t>transparently</a:t>
            </a:r>
            <a:r>
              <a:rPr lang="fr-FR" sz="1800" dirty="0"/>
              <a:t>, </a:t>
            </a:r>
            <a:r>
              <a:rPr lang="fr-FR" sz="1800" dirty="0" err="1"/>
              <a:t>securely</a:t>
            </a:r>
            <a:r>
              <a:rPr lang="fr-FR" sz="1800" dirty="0"/>
              <a:t> and </a:t>
            </a:r>
            <a:r>
              <a:rPr lang="fr-FR" sz="1800" dirty="0" err="1"/>
              <a:t>without</a:t>
            </a:r>
            <a:r>
              <a:rPr lang="fr-FR" sz="1800" dirty="0"/>
              <a:t> </a:t>
            </a:r>
            <a:r>
              <a:rPr lang="fr-FR" sz="1800" dirty="0" err="1"/>
              <a:t>any</a:t>
            </a:r>
            <a:r>
              <a:rPr lang="fr-FR" sz="1800" dirty="0"/>
              <a:t> central control body. » </a:t>
            </a:r>
          </a:p>
          <a:p>
            <a:pPr algn="ctr" rtl="0"/>
            <a:r>
              <a:rPr lang="fr-FR" sz="1800" dirty="0"/>
              <a:t>L. Leloup (2017, p.13)</a:t>
            </a:r>
          </a:p>
        </p:txBody>
      </p:sp>
      <p:sp>
        <p:nvSpPr>
          <p:cNvPr id="53" name="Titr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8</a:t>
            </a:r>
          </a:p>
        </p:txBody>
      </p:sp>
      <p:sp>
        <p:nvSpPr>
          <p:cNvPr id="51" name="Espace réservé du numéro de diapositive 50">
            <a:extLst>
              <a:ext uri="{FF2B5EF4-FFF2-40B4-BE49-F238E27FC236}">
                <a16:creationId xmlns:a16="http://schemas.microsoft.com/office/drawing/2014/main" id="{5A30C584-AE70-46E0-A0F3-D3AE6F82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5</a:t>
            </a:fld>
            <a:endParaRPr lang="fr-FR" noProof="0" dirty="0"/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551CF464-89B0-4E16-8E3C-34FE9A7B9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3279" y="567838"/>
            <a:ext cx="0" cy="5789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e 21">
            <a:extLst>
              <a:ext uri="{FF2B5EF4-FFF2-40B4-BE49-F238E27FC236}">
                <a16:creationId xmlns:a16="http://schemas.microsoft.com/office/drawing/2014/main" id="{B196C311-43A1-4093-9ECA-21F077CC3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76427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69" name="Ovale 22">
            <a:extLst>
              <a:ext uri="{FF2B5EF4-FFF2-40B4-BE49-F238E27FC236}">
                <a16:creationId xmlns:a16="http://schemas.microsoft.com/office/drawing/2014/main" id="{69922428-1A23-4B91-B326-CCD882C4A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7642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E6B1D47-2472-4416-B432-80C4421C19A2}"/>
              </a:ext>
            </a:extLst>
          </p:cNvPr>
          <p:cNvSpPr txBox="1"/>
          <p:nvPr/>
        </p:nvSpPr>
        <p:spPr>
          <a:xfrm>
            <a:off x="6867531" y="5170784"/>
            <a:ext cx="4267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err="1">
                <a:solidFill>
                  <a:srgbClr val="002060"/>
                </a:solidFill>
              </a:rPr>
              <a:t>Zk</a:t>
            </a:r>
            <a:r>
              <a:rPr lang="fr-BE" b="1" dirty="0">
                <a:solidFill>
                  <a:srgbClr val="002060"/>
                </a:solidFill>
              </a:rPr>
              <a:t>-SNARK</a:t>
            </a:r>
            <a:r>
              <a:rPr lang="fr-BE" dirty="0">
                <a:solidFill>
                  <a:srgbClr val="002060"/>
                </a:solidFill>
              </a:rPr>
              <a:t> </a:t>
            </a:r>
          </a:p>
          <a:p>
            <a:pPr algn="ctr"/>
            <a:r>
              <a:rPr lang="fr-BE" dirty="0" err="1">
                <a:solidFill>
                  <a:srgbClr val="002060"/>
                </a:solidFill>
                <a:latin typeface="+mj-lt"/>
              </a:rPr>
              <a:t>Zero-Knowledge</a:t>
            </a:r>
            <a:r>
              <a:rPr lang="fr-BE" dirty="0">
                <a:solidFill>
                  <a:srgbClr val="002060"/>
                </a:solidFill>
                <a:latin typeface="+mj-lt"/>
              </a:rPr>
              <a:t> </a:t>
            </a:r>
            <a:r>
              <a:rPr lang="fr-BE" dirty="0" err="1">
                <a:solidFill>
                  <a:srgbClr val="002060"/>
                </a:solidFill>
                <a:latin typeface="+mj-lt"/>
              </a:rPr>
              <a:t>Succint</a:t>
            </a:r>
            <a:r>
              <a:rPr lang="fr-BE" dirty="0">
                <a:solidFill>
                  <a:srgbClr val="002060"/>
                </a:solidFill>
                <a:latin typeface="+mj-lt"/>
              </a:rPr>
              <a:t> Non-Interactive Argument of </a:t>
            </a:r>
            <a:r>
              <a:rPr lang="fr-BE" dirty="0" err="1">
                <a:solidFill>
                  <a:srgbClr val="002060"/>
                </a:solidFill>
                <a:latin typeface="+mj-lt"/>
              </a:rPr>
              <a:t>Knowledge</a:t>
            </a:r>
            <a:endParaRPr lang="fr-BE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F6069D1A-2D82-4376-8954-E32A739EA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50" y="1133475"/>
            <a:ext cx="47815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4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 de texte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3901" y="1540546"/>
            <a:ext cx="53340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fr-FR" b="1" i="0" dirty="0">
                <a:latin typeface="Segoe UI" panose="020B0502040204020203" pitchFamily="34" charset="0"/>
              </a:rPr>
              <a:t> 2. COVID TRACING APP</a:t>
            </a:r>
            <a:endParaRPr lang="fr-FR" b="1" dirty="0">
              <a:latin typeface="Segoe UI" panose="020B0502040204020203" pitchFamily="34" charset="0"/>
            </a:endParaRPr>
          </a:p>
        </p:txBody>
      </p:sp>
      <p:sp>
        <p:nvSpPr>
          <p:cNvPr id="3" name="Zone de texte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38032" y="561975"/>
            <a:ext cx="5357968" cy="7334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fr-BE" sz="3200" spc="-50" dirty="0"/>
              <a:t> HOW ?</a:t>
            </a:r>
            <a:endParaRPr lang="fr-FR" sz="3200" spc="-50" dirty="0"/>
          </a:p>
        </p:txBody>
      </p:sp>
      <p:sp>
        <p:nvSpPr>
          <p:cNvPr id="4" name="Zone de texte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927668" y="2598003"/>
            <a:ext cx="5092996" cy="166199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endParaRPr lang="fr-FR" sz="1800" dirty="0"/>
          </a:p>
          <a:p>
            <a:pPr algn="ctr" rtl="0"/>
            <a:r>
              <a:rPr lang="fr-FR" sz="1800" dirty="0"/>
              <a:t>«  </a:t>
            </a:r>
            <a:r>
              <a:rPr lang="en-US" sz="1800" dirty="0"/>
              <a:t>Using zero knowledge proof, our apps allows the notification of close contacts, without revealing the location and identification of these close contacts. </a:t>
            </a:r>
            <a:r>
              <a:rPr lang="fr-FR" sz="1800" dirty="0"/>
              <a:t>» </a:t>
            </a:r>
          </a:p>
          <a:p>
            <a:pPr algn="ctr" rtl="0"/>
            <a:r>
              <a:rPr lang="fr-BE" sz="1800" b="0" i="0" dirty="0">
                <a:effectLst/>
              </a:rPr>
              <a:t>Joseph K. Liu, Man Ho Au, </a:t>
            </a:r>
            <a:r>
              <a:rPr lang="fr-BE" sz="1800" b="0" i="0" dirty="0" err="1">
                <a:effectLst/>
              </a:rPr>
              <a:t>Tsz</a:t>
            </a:r>
            <a:r>
              <a:rPr lang="fr-BE" sz="1800" b="0" i="0" dirty="0">
                <a:effectLst/>
              </a:rPr>
              <a:t> Hon </a:t>
            </a:r>
            <a:r>
              <a:rPr lang="fr-BE" sz="1800" b="0" i="0" dirty="0" err="1">
                <a:effectLst/>
              </a:rPr>
              <a:t>Yuen</a:t>
            </a:r>
            <a:r>
              <a:rPr lang="fr-BE" sz="1800" b="0" i="0" dirty="0">
                <a:effectLst/>
              </a:rPr>
              <a:t>, &amp; al.</a:t>
            </a:r>
          </a:p>
          <a:p>
            <a:pPr algn="ctr" rtl="0"/>
            <a:r>
              <a:rPr lang="fr-FR" sz="1800" dirty="0"/>
              <a:t>(2020, p16)</a:t>
            </a:r>
          </a:p>
        </p:txBody>
      </p:sp>
      <p:sp>
        <p:nvSpPr>
          <p:cNvPr id="53" name="Titr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8</a:t>
            </a:r>
          </a:p>
        </p:txBody>
      </p:sp>
      <p:sp>
        <p:nvSpPr>
          <p:cNvPr id="51" name="Espace réservé du numéro de diapositive 50">
            <a:extLst>
              <a:ext uri="{FF2B5EF4-FFF2-40B4-BE49-F238E27FC236}">
                <a16:creationId xmlns:a16="http://schemas.microsoft.com/office/drawing/2014/main" id="{5A30C584-AE70-46E0-A0F3-D3AE6F82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6</a:t>
            </a:fld>
            <a:endParaRPr lang="fr-FR" noProof="0" dirty="0"/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551CF464-89B0-4E16-8E3C-34FE9A7B9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1179" y="567838"/>
            <a:ext cx="0" cy="5789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e 21">
            <a:extLst>
              <a:ext uri="{FF2B5EF4-FFF2-40B4-BE49-F238E27FC236}">
                <a16:creationId xmlns:a16="http://schemas.microsoft.com/office/drawing/2014/main" id="{B196C311-43A1-4093-9ECA-21F077CC3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327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69" name="Ovale 22">
            <a:extLst>
              <a:ext uri="{FF2B5EF4-FFF2-40B4-BE49-F238E27FC236}">
                <a16:creationId xmlns:a16="http://schemas.microsoft.com/office/drawing/2014/main" id="{69922428-1A23-4B91-B326-CCD882C4A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32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2050" name="Picture 2" descr="4 critical issues surrounding contact-tracing apps | CSO Online">
            <a:extLst>
              <a:ext uri="{FF2B5EF4-FFF2-40B4-BE49-F238E27FC236}">
                <a16:creationId xmlns:a16="http://schemas.microsoft.com/office/drawing/2014/main" id="{91642DF5-7862-46B9-93E7-598824D0A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152" y="178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14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 de texte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6096001" y="1540546"/>
            <a:ext cx="53340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fr-FR" b="1" i="0" dirty="0">
                <a:latin typeface="Segoe UI" panose="020B0502040204020203" pitchFamily="34" charset="0"/>
              </a:rPr>
              <a:t> 3. FINANCE </a:t>
            </a:r>
            <a:endParaRPr lang="fr-FR" b="1" dirty="0">
              <a:latin typeface="Segoe UI" panose="020B0502040204020203" pitchFamily="34" charset="0"/>
            </a:endParaRPr>
          </a:p>
        </p:txBody>
      </p:sp>
      <p:sp>
        <p:nvSpPr>
          <p:cNvPr id="3" name="Zone de texte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5925990" y="561975"/>
            <a:ext cx="5369219" cy="7334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 rtl="0"/>
            <a:r>
              <a:rPr lang="fr-BE" sz="3200" spc="-50" dirty="0"/>
              <a:t> HOW ?</a:t>
            </a:r>
            <a:endParaRPr lang="fr-FR" sz="3200" spc="-50" dirty="0"/>
          </a:p>
        </p:txBody>
      </p:sp>
      <p:sp>
        <p:nvSpPr>
          <p:cNvPr id="53" name="Titr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8</a:t>
            </a:r>
          </a:p>
        </p:txBody>
      </p:sp>
      <p:sp>
        <p:nvSpPr>
          <p:cNvPr id="51" name="Espace réservé du numéro de diapositive 50">
            <a:extLst>
              <a:ext uri="{FF2B5EF4-FFF2-40B4-BE49-F238E27FC236}">
                <a16:creationId xmlns:a16="http://schemas.microsoft.com/office/drawing/2014/main" id="{5A30C584-AE70-46E0-A0F3-D3AE6F82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7</a:t>
            </a:fld>
            <a:endParaRPr lang="fr-FR" noProof="0" dirty="0"/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551CF464-89B0-4E16-8E3C-34FE9A7B9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3279" y="567838"/>
            <a:ext cx="0" cy="5789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e 21">
            <a:extLst>
              <a:ext uri="{FF2B5EF4-FFF2-40B4-BE49-F238E27FC236}">
                <a16:creationId xmlns:a16="http://schemas.microsoft.com/office/drawing/2014/main" id="{B196C311-43A1-4093-9ECA-21F077CC3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67000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69" name="Ovale 22">
            <a:extLst>
              <a:ext uri="{FF2B5EF4-FFF2-40B4-BE49-F238E27FC236}">
                <a16:creationId xmlns:a16="http://schemas.microsoft.com/office/drawing/2014/main" id="{69922428-1A23-4B91-B326-CCD882C4A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67000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E6B1D47-2472-4416-B432-80C4421C19A2}"/>
              </a:ext>
            </a:extLst>
          </p:cNvPr>
          <p:cNvSpPr txBox="1"/>
          <p:nvPr/>
        </p:nvSpPr>
        <p:spPr>
          <a:xfrm>
            <a:off x="6629404" y="3818234"/>
            <a:ext cx="4267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>
                <a:solidFill>
                  <a:srgbClr val="002060"/>
                </a:solidFill>
              </a:rPr>
              <a:t>Zero-Knowledge</a:t>
            </a:r>
            <a:r>
              <a:rPr lang="fr-BE" b="1" dirty="0">
                <a:solidFill>
                  <a:srgbClr val="002060"/>
                </a:solidFill>
              </a:rPr>
              <a:t> Range Proof</a:t>
            </a:r>
          </a:p>
          <a:p>
            <a:endParaRPr lang="fr-BE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rgbClr val="002060"/>
                </a:solidFill>
                <a:latin typeface="+mj-lt"/>
              </a:rPr>
              <a:t>18-65years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rgbClr val="002060"/>
                </a:solidFill>
                <a:latin typeface="+mj-lt"/>
              </a:rPr>
              <a:t>Location (Europe)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rgbClr val="002060"/>
                </a:solidFill>
                <a:latin typeface="+mj-lt"/>
              </a:rPr>
              <a:t>Salary range </a:t>
            </a:r>
          </a:p>
        </p:txBody>
      </p:sp>
      <p:pic>
        <p:nvPicPr>
          <p:cNvPr id="3084" name="Picture 12" descr="Home Loan for Resale Flats: Eligibility, Documents &amp;amp; Tax benefits">
            <a:extLst>
              <a:ext uri="{FF2B5EF4-FFF2-40B4-BE49-F238E27FC236}">
                <a16:creationId xmlns:a16="http://schemas.microsoft.com/office/drawing/2014/main" id="{52F8567A-F8D3-496F-92FB-338811075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955799"/>
            <a:ext cx="5094514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NG Logo - Marques et logos: histoire et signification | PNG">
            <a:extLst>
              <a:ext uri="{FF2B5EF4-FFF2-40B4-BE49-F238E27FC236}">
                <a16:creationId xmlns:a16="http://schemas.microsoft.com/office/drawing/2014/main" id="{381A32F2-88FC-43D5-AEC7-424AF3D00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378" y="204900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7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 descr="Cette image est une illustration d’un homme avec une barbe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615610" y="1318790"/>
            <a:ext cx="4430272" cy="6043606"/>
            <a:chOff x="117404" y="1951388"/>
            <a:chExt cx="3810340" cy="5197917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orme libre 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0" name="Forme libre 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1" name="Forme libre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2" name="Forme libre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3" name="Forme libre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4" name="Forme libre 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5" name="Forme libre 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6" name="Forme libre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" name="Forme libre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8" name="Forme libre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9" name="Forme libre 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" name="Forme libre 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1" name="Forme libre 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6" name="Losange 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0" name="Losange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1" name="Losange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43" name="Zone de texte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6096000" y="544946"/>
            <a:ext cx="5205045" cy="68551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>
              <a:lnSpc>
                <a:spcPts val="4000"/>
              </a:lnSpc>
            </a:pPr>
            <a:r>
              <a:rPr lang="fr-FR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 ? </a:t>
            </a:r>
          </a:p>
        </p:txBody>
      </p:sp>
      <p:sp>
        <p:nvSpPr>
          <p:cNvPr id="35" name="Zone de texte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7458197" y="2351144"/>
            <a:ext cx="4399784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fr-FR" sz="2000" dirty="0" err="1"/>
              <a:t>We</a:t>
            </a:r>
            <a:r>
              <a:rPr lang="fr-FR" sz="2000" dirty="0"/>
              <a:t> can not </a:t>
            </a:r>
            <a:r>
              <a:rPr lang="fr-FR" sz="2000" dirty="0" err="1"/>
              <a:t>guarantee</a:t>
            </a:r>
            <a:r>
              <a:rPr lang="fr-FR" sz="2000" dirty="0"/>
              <a:t> a 100% </a:t>
            </a:r>
            <a:r>
              <a:rPr lang="fr-FR" sz="2000" dirty="0" err="1"/>
              <a:t>true</a:t>
            </a:r>
            <a:r>
              <a:rPr lang="fr-FR" sz="2000" dirty="0"/>
              <a:t>.</a:t>
            </a:r>
          </a:p>
        </p:txBody>
      </p:sp>
      <p:sp>
        <p:nvSpPr>
          <p:cNvPr id="6" name="Titr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6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60601B-A59B-4F19-A90D-A0521CA8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8</a:t>
            </a:fld>
            <a:endParaRPr lang="fr-FR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4EEB2A-69E0-4656-BD6B-ED18E7B8A82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2101294"/>
            <a:ext cx="983358" cy="906940"/>
          </a:xfrm>
          <a:prstGeom prst="rect">
            <a:avLst/>
          </a:prstGeom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FAD810F-CBAD-4365-A073-24A6387662A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23622" y="3233082"/>
            <a:ext cx="868149" cy="906939"/>
          </a:xfrm>
          <a:prstGeom prst="rect">
            <a:avLst/>
          </a:prstGeom>
        </p:spPr>
      </p:pic>
      <p:sp>
        <p:nvSpPr>
          <p:cNvPr id="8" name="Interdiction 7">
            <a:extLst>
              <a:ext uri="{FF2B5EF4-FFF2-40B4-BE49-F238E27FC236}">
                <a16:creationId xmlns:a16="http://schemas.microsoft.com/office/drawing/2014/main" id="{2E496749-468E-4AC3-BB80-3E1E6DFDA8D2}"/>
              </a:ext>
            </a:extLst>
          </p:cNvPr>
          <p:cNvSpPr/>
          <p:nvPr/>
        </p:nvSpPr>
        <p:spPr>
          <a:xfrm>
            <a:off x="6515227" y="2463256"/>
            <a:ext cx="381088" cy="391330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pic>
        <p:nvPicPr>
          <p:cNvPr id="1028" name="Picture 4" descr="Wheels Icon | Mono General 3 Iconset | Custom Icon Design">
            <a:extLst>
              <a:ext uri="{FF2B5EF4-FFF2-40B4-BE49-F238E27FC236}">
                <a16:creationId xmlns:a16="http://schemas.microsoft.com/office/drawing/2014/main" id="{857993CA-780D-4CA0-83DC-97B91317E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843" y="4367789"/>
            <a:ext cx="822928" cy="85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 de texte 34">
            <a:extLst>
              <a:ext uri="{FF2B5EF4-FFF2-40B4-BE49-F238E27FC236}">
                <a16:creationId xmlns:a16="http://schemas.microsoft.com/office/drawing/2014/main" id="{23A2C88D-4752-451C-97F8-0525414BBC65}"/>
              </a:ext>
            </a:extLst>
          </p:cNvPr>
          <p:cNvSpPr txBox="1"/>
          <p:nvPr/>
        </p:nvSpPr>
        <p:spPr>
          <a:xfrm>
            <a:off x="7458197" y="3542693"/>
            <a:ext cx="4399784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fr-FR" sz="2000" dirty="0"/>
              <a:t>The information can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lost</a:t>
            </a:r>
            <a:r>
              <a:rPr lang="fr-FR" sz="2000" dirty="0"/>
              <a:t> for </a:t>
            </a:r>
            <a:r>
              <a:rPr lang="fr-FR" sz="2000" dirty="0" err="1"/>
              <a:t>ever</a:t>
            </a:r>
            <a:r>
              <a:rPr lang="fr-FR" sz="2000" dirty="0"/>
              <a:t>.</a:t>
            </a:r>
          </a:p>
        </p:txBody>
      </p:sp>
      <p:sp>
        <p:nvSpPr>
          <p:cNvPr id="36" name="Zone de texte 34">
            <a:extLst>
              <a:ext uri="{FF2B5EF4-FFF2-40B4-BE49-F238E27FC236}">
                <a16:creationId xmlns:a16="http://schemas.microsoft.com/office/drawing/2014/main" id="{026DBF73-223B-4E23-9F18-0F3073CFC47A}"/>
              </a:ext>
            </a:extLst>
          </p:cNvPr>
          <p:cNvSpPr txBox="1"/>
          <p:nvPr/>
        </p:nvSpPr>
        <p:spPr>
          <a:xfrm>
            <a:off x="7458197" y="4639709"/>
            <a:ext cx="4399784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fr-FR" sz="2000" dirty="0"/>
              <a:t>Can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very</a:t>
            </a:r>
            <a:r>
              <a:rPr lang="fr-FR" sz="2000" dirty="0"/>
              <a:t> </a:t>
            </a:r>
            <a:r>
              <a:rPr lang="fr-FR" sz="2000" dirty="0" err="1"/>
              <a:t>demanding</a:t>
            </a:r>
            <a:r>
              <a:rPr lang="fr-FR" sz="2000" dirty="0"/>
              <a:t>.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431A31D9-44C2-4D5B-8B6C-264F179D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27279" y="567838"/>
            <a:ext cx="0" cy="5789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21">
            <a:extLst>
              <a:ext uri="{FF2B5EF4-FFF2-40B4-BE49-F238E27FC236}">
                <a16:creationId xmlns:a16="http://schemas.microsoft.com/office/drawing/2014/main" id="{2FDE4B44-F17B-45F5-BF65-B5701F9FE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10427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9" name="Ovale 22">
            <a:extLst>
              <a:ext uri="{FF2B5EF4-FFF2-40B4-BE49-F238E27FC236}">
                <a16:creationId xmlns:a16="http://schemas.microsoft.com/office/drawing/2014/main" id="{5AA71B91-4E11-403F-94FE-CFEAC0668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1042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e 61" descr="Cette image est une main d’une femme écrivant sur une feuille de papi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6772726" y="-499455"/>
            <a:ext cx="7273682" cy="8346238"/>
            <a:chOff x="4597682" y="-439156"/>
            <a:chExt cx="7594319" cy="7252450"/>
          </a:xfrm>
        </p:grpSpPr>
        <p:sp>
          <p:nvSpPr>
            <p:cNvPr id="45" name="Forme libre 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70827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r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C24B314-A0A7-4CAE-B168-171524B5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9</a:t>
            </a:fld>
            <a:endParaRPr lang="fr-FR" noProof="0" dirty="0"/>
          </a:p>
        </p:txBody>
      </p:sp>
      <p:sp>
        <p:nvSpPr>
          <p:cNvPr id="13" name="Zone de texte 66">
            <a:extLst>
              <a:ext uri="{FF2B5EF4-FFF2-40B4-BE49-F238E27FC236}">
                <a16:creationId xmlns:a16="http://schemas.microsoft.com/office/drawing/2014/main" id="{F6CA9A4D-8AC5-47E4-B636-B33887234CE9}"/>
              </a:ext>
            </a:extLst>
          </p:cNvPr>
          <p:cNvSpPr txBox="1"/>
          <p:nvPr/>
        </p:nvSpPr>
        <p:spPr>
          <a:xfrm>
            <a:off x="726781" y="273553"/>
            <a:ext cx="5537228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fr-FR" dirty="0"/>
              <a:t> To go </a:t>
            </a:r>
            <a:r>
              <a:rPr lang="en-US" dirty="0"/>
              <a:t>further</a:t>
            </a:r>
            <a:r>
              <a:rPr lang="fr-FR" dirty="0"/>
              <a:t>… </a:t>
            </a:r>
          </a:p>
        </p:txBody>
      </p:sp>
      <p:sp>
        <p:nvSpPr>
          <p:cNvPr id="14" name="Zone de texte 68">
            <a:extLst>
              <a:ext uri="{FF2B5EF4-FFF2-40B4-BE49-F238E27FC236}">
                <a16:creationId xmlns:a16="http://schemas.microsoft.com/office/drawing/2014/main" id="{0CEACAFF-3298-4DB3-B795-068FFF0758B2}"/>
              </a:ext>
            </a:extLst>
          </p:cNvPr>
          <p:cNvSpPr txBox="1"/>
          <p:nvPr/>
        </p:nvSpPr>
        <p:spPr>
          <a:xfrm>
            <a:off x="1162596" y="1196626"/>
            <a:ext cx="5355771" cy="59093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200" i="0" dirty="0"/>
              <a:t>Zero Knowledge Proofs - Computerphile. (2017, November 8). [Video]. YouTube. </a:t>
            </a:r>
            <a:r>
              <a:rPr lang="en-US" sz="1200" i="0" dirty="0">
                <a:hlinkClick r:id="rId3"/>
              </a:rPr>
              <a:t>https://www.youtube.com/watch?v=HUs1bH85X9I</a:t>
            </a:r>
            <a:r>
              <a:rPr lang="en-US" sz="1200" i="0" dirty="0"/>
              <a:t>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fr-FR" sz="1200" i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200" i="0" dirty="0"/>
              <a:t>Computer Scientist Explains One Concept in 5 Levels of Difficulty | WIRED. (2022, January 18). [Video]. YouTube. </a:t>
            </a:r>
            <a:r>
              <a:rPr lang="en-US" sz="1200" i="0" dirty="0">
                <a:hlinkClick r:id="rId4"/>
              </a:rPr>
              <a:t>https://www.youtube.com/watch?v=fOGdb1CTu5c</a:t>
            </a:r>
            <a:r>
              <a:rPr lang="en-US" sz="1200" i="0" dirty="0"/>
              <a:t>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fr-FR" sz="1200" i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200" i="0" dirty="0"/>
              <a:t>Eloi, L. (2019). </a:t>
            </a:r>
            <a:r>
              <a:rPr lang="fr-FR" sz="1200" dirty="0"/>
              <a:t>Economie de la confiance</a:t>
            </a:r>
            <a:r>
              <a:rPr lang="fr-FR" sz="1200" i="0" dirty="0"/>
              <a:t>. Paris: La Découverte.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fr-FR" sz="1200" i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200" i="0" dirty="0"/>
              <a:t>Goldwasser, S., </a:t>
            </a:r>
            <a:r>
              <a:rPr lang="en-US" sz="1200" i="0" dirty="0" err="1"/>
              <a:t>Micali</a:t>
            </a:r>
            <a:r>
              <a:rPr lang="en-US" sz="1200" i="0" dirty="0"/>
              <a:t>, S., &amp; </a:t>
            </a:r>
            <a:r>
              <a:rPr lang="en-US" sz="1200" i="0" dirty="0" err="1"/>
              <a:t>Rackoff</a:t>
            </a:r>
            <a:r>
              <a:rPr lang="en-US" sz="1200" i="0" dirty="0"/>
              <a:t>, C. (1989). </a:t>
            </a:r>
            <a:r>
              <a:rPr lang="en-US" sz="1200" dirty="0"/>
              <a:t>The knowledge complexity of interactive proof systems</a:t>
            </a:r>
            <a:r>
              <a:rPr lang="en-US" sz="1200" i="0" dirty="0"/>
              <a:t>. SIAM Journal on computing, 18(1), 186-208.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sz="1200" i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200" i="0" dirty="0">
                <a:hlinkClick r:id="rId5"/>
              </a:rPr>
              <a:t>https://www.wired.com/story/zero-knowledge-proofs/#:~:text=For%20example%2C%20zero%2Dknowledge%20proofs,how%20much%20currency%20changed%20hands</a:t>
            </a:r>
            <a:endParaRPr lang="fr-FR" sz="1200" i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fr-FR" sz="1200" i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200" i="0" dirty="0"/>
              <a:t>Leloup, L. (2017). </a:t>
            </a:r>
            <a:r>
              <a:rPr lang="fr-FR" sz="1200" dirty="0"/>
              <a:t>Blockchain: La révolution de la confiance. </a:t>
            </a:r>
            <a:r>
              <a:rPr lang="fr-FR" sz="1200" i="0" dirty="0"/>
              <a:t>Paris: Eyrolles.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fr-FR" sz="1200" i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200" i="0" dirty="0" err="1"/>
              <a:t>Zcash</a:t>
            </a:r>
            <a:r>
              <a:rPr lang="en-US" sz="1200" i="0" dirty="0"/>
              <a:t>. (2019). </a:t>
            </a:r>
            <a:r>
              <a:rPr lang="en-US" sz="1200" dirty="0"/>
              <a:t>What are </a:t>
            </a:r>
            <a:r>
              <a:rPr lang="en-US" sz="1200" dirty="0" err="1"/>
              <a:t>zk</a:t>
            </a:r>
            <a:r>
              <a:rPr lang="en-US" sz="1200" dirty="0"/>
              <a:t>-SNARKs?. </a:t>
            </a:r>
            <a:r>
              <a:rPr lang="en-US" sz="1200" i="0" dirty="0">
                <a:hlinkClick r:id="rId6"/>
              </a:rPr>
              <a:t>https://z.cash/technology/zksnarks/</a:t>
            </a:r>
            <a:r>
              <a:rPr lang="en-US" sz="1200" i="0" dirty="0"/>
              <a:t> </a:t>
            </a:r>
            <a:endParaRPr lang="fr-FR" sz="1200" i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fr-FR" sz="1200" i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BE" sz="1200" b="0" i="0" dirty="0">
                <a:effectLst/>
              </a:rPr>
              <a:t>Joseph K. Liu, Man Ho Au, </a:t>
            </a:r>
            <a:r>
              <a:rPr lang="fr-BE" sz="1200" b="0" i="0" dirty="0" err="1">
                <a:effectLst/>
              </a:rPr>
              <a:t>Tsz</a:t>
            </a:r>
            <a:r>
              <a:rPr lang="fr-BE" sz="1200" b="0" i="0" dirty="0">
                <a:effectLst/>
              </a:rPr>
              <a:t> Hon </a:t>
            </a:r>
            <a:r>
              <a:rPr lang="fr-BE" sz="1200" b="0" i="0" dirty="0" err="1">
                <a:effectLst/>
              </a:rPr>
              <a:t>Yuen</a:t>
            </a:r>
            <a:r>
              <a:rPr lang="fr-BE" sz="1200" b="0" i="0" dirty="0">
                <a:effectLst/>
              </a:rPr>
              <a:t>, &amp; al. (2020). </a:t>
            </a:r>
            <a:r>
              <a:rPr lang="fr-BE" sz="1200" b="0" dirty="0" err="1">
                <a:effectLst/>
              </a:rPr>
              <a:t>Privacy-Preserving</a:t>
            </a:r>
            <a:r>
              <a:rPr lang="fr-BE" sz="1200" b="0" dirty="0">
                <a:effectLst/>
              </a:rPr>
              <a:t> COVID-19 Contact Tracing App: A </a:t>
            </a:r>
            <a:r>
              <a:rPr lang="fr-BE" sz="1200" b="0" dirty="0" err="1">
                <a:effectLst/>
              </a:rPr>
              <a:t>Zero-Knowledge</a:t>
            </a:r>
            <a:r>
              <a:rPr lang="fr-BE" sz="1200" b="0" dirty="0">
                <a:effectLst/>
              </a:rPr>
              <a:t> Proof </a:t>
            </a:r>
            <a:r>
              <a:rPr lang="fr-BE" sz="1200" b="0" dirty="0" err="1">
                <a:effectLst/>
              </a:rPr>
              <a:t>Approach</a:t>
            </a:r>
            <a:r>
              <a:rPr lang="fr-BE" sz="1200" b="0" dirty="0">
                <a:effectLst/>
              </a:rPr>
              <a:t>.</a:t>
            </a:r>
            <a:r>
              <a:rPr lang="fr-BE" sz="1200" b="0" i="0" dirty="0">
                <a:effectLst/>
              </a:rPr>
              <a:t> </a:t>
            </a:r>
            <a:r>
              <a:rPr lang="fr-BE" sz="1200" b="0" i="0" dirty="0" err="1">
                <a:effectLst/>
              </a:rPr>
              <a:t>Cryptology</a:t>
            </a:r>
            <a:r>
              <a:rPr lang="fr-BE" sz="1200" b="0" i="0" dirty="0">
                <a:effectLst/>
              </a:rPr>
              <a:t> </a:t>
            </a:r>
            <a:r>
              <a:rPr lang="fr-BE" sz="1200" b="0" i="0" dirty="0" err="1">
                <a:effectLst/>
              </a:rPr>
              <a:t>ePrint</a:t>
            </a:r>
            <a:r>
              <a:rPr lang="fr-BE" sz="1200" b="0" i="0" dirty="0">
                <a:effectLst/>
              </a:rPr>
              <a:t> Archive, rep. 2020/528.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fr-BE" sz="1200" i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BE" sz="1200" i="0" dirty="0"/>
              <a:t>ING-Project, ZKRP. (2019), </a:t>
            </a:r>
            <a:r>
              <a:rPr lang="fr-BE" sz="1200" dirty="0"/>
              <a:t>GitHub repository</a:t>
            </a:r>
            <a:r>
              <a:rPr lang="fr-BE" sz="1200" i="0" dirty="0"/>
              <a:t>, </a:t>
            </a:r>
            <a:r>
              <a:rPr lang="fr-BE" sz="1200" i="0" dirty="0">
                <a:hlinkClick r:id="rId7"/>
              </a:rPr>
              <a:t>https://github.com/ing-bank/zkrp</a:t>
            </a:r>
            <a:endParaRPr lang="fr-BE" sz="1200" i="0" dirty="0"/>
          </a:p>
          <a:p>
            <a:pPr rtl="0"/>
            <a:r>
              <a:rPr lang="fr-BE" sz="1200" i="0" dirty="0"/>
              <a:t>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200" i="0" dirty="0"/>
              <a:t>ING. (2017). </a:t>
            </a:r>
            <a:r>
              <a:rPr lang="en-US" sz="1200" dirty="0"/>
              <a:t>Blockchain transactions just got a whole lot safer</a:t>
            </a:r>
            <a:r>
              <a:rPr lang="en-US" sz="1200" i="0" dirty="0"/>
              <a:t>.  </a:t>
            </a:r>
            <a:r>
              <a:rPr lang="en-US" sz="1200" i="0" dirty="0">
                <a:hlinkClick r:id="rId8"/>
              </a:rPr>
              <a:t>https://www.ing.com/Newsroom/News/Blockchain-transactions-just-got-a-whole-lot-safer.html</a:t>
            </a:r>
            <a:r>
              <a:rPr lang="en-US" sz="1200" i="0" dirty="0"/>
              <a:t> </a:t>
            </a:r>
            <a:endParaRPr lang="fr-FR" sz="1200" i="0" dirty="0"/>
          </a:p>
          <a:p>
            <a:pPr rtl="0"/>
            <a:endParaRPr lang="fr-FR" i="0" dirty="0"/>
          </a:p>
          <a:p>
            <a:pPr rtl="0"/>
            <a:endParaRPr lang="fr-FR" i="0" dirty="0"/>
          </a:p>
          <a:p>
            <a:pPr rtl="0"/>
            <a:endParaRPr lang="fr-FR" i="0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53DB2DA-3850-48B5-B520-F214E77E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1181" y="567838"/>
            <a:ext cx="0" cy="5789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21">
            <a:extLst>
              <a:ext uri="{FF2B5EF4-FFF2-40B4-BE49-F238E27FC236}">
                <a16:creationId xmlns:a16="http://schemas.microsoft.com/office/drawing/2014/main" id="{06D796C0-94F6-4B83-A6A5-3ADCE83DE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329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8" name="Ovale 22">
            <a:extLst>
              <a:ext uri="{FF2B5EF4-FFF2-40B4-BE49-F238E27FC236}">
                <a16:creationId xmlns:a16="http://schemas.microsoft.com/office/drawing/2014/main" id="{584BAA80-F876-46E0-B697-87425E2EE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329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4725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8_TF33668227.potx" id="{F0D5A7CF-CB2C-478D-8806-7025D89260FA}" vid="{9DBAA9DB-DA82-43BC-A5ED-9DE8B0A8B61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Ressources humaines, à partir de 24Slides</Template>
  <TotalTime>1693</TotalTime>
  <Words>657</Words>
  <Application>Microsoft Office PowerPoint</Application>
  <PresentationFormat>Grand écran</PresentationFormat>
  <Paragraphs>102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Wingdings</vt:lpstr>
      <vt:lpstr>Thème Office</vt:lpstr>
      <vt:lpstr>Ressources humaines : diapositive 1</vt:lpstr>
      <vt:lpstr>Ressources humaines : diapositive 2</vt:lpstr>
      <vt:lpstr>Ressources humaines : diapositive 2</vt:lpstr>
      <vt:lpstr>Ressources humaines : diapositive 8</vt:lpstr>
      <vt:lpstr>Ressources humaines : diapositive 8</vt:lpstr>
      <vt:lpstr>Ressources humaines : diapositive 8</vt:lpstr>
      <vt:lpstr>Ressources humaines : diapositive 8</vt:lpstr>
      <vt:lpstr>Ressources humaines : diapositive 6</vt:lpstr>
      <vt:lpstr>Ressources humaines : diapositive 2</vt:lpstr>
      <vt:lpstr>Ressources humaines : diapositive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Ressources humaines : diapositive 1</dc:title>
  <dc:creator>Alexandre Le Begge</dc:creator>
  <cp:lastModifiedBy>Alexandre Le Begge</cp:lastModifiedBy>
  <cp:revision>38</cp:revision>
  <dcterms:created xsi:type="dcterms:W3CDTF">2022-01-30T14:57:01Z</dcterms:created>
  <dcterms:modified xsi:type="dcterms:W3CDTF">2022-02-04T13:03:00Z</dcterms:modified>
</cp:coreProperties>
</file>