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Anonymous Pro Bold" charset="1" panose="02060809030202000504"/>
      <p:regular r:id="rId46"/>
    </p:embeddedFont>
    <p:embeddedFont>
      <p:font typeface="Cousine" charset="1" panose="02070409020205020404"/>
      <p:regular r:id="rId47"/>
    </p:embeddedFont>
    <p:embeddedFont>
      <p:font typeface="Cousine Bold" charset="1" panose="02070709020205020404"/>
      <p:regular r:id="rId48"/>
    </p:embeddedFont>
    <p:embeddedFont>
      <p:font typeface="Canva Sans" charset="1" panose="020B0503030501040103"/>
      <p:regular r:id="rId49"/>
    </p:embeddedFont>
    <p:embeddedFont>
      <p:font typeface="Open Sans" charset="1" panose="020B0606030504020204"/>
      <p:regular r:id="rId50"/>
    </p:embeddedFont>
    <p:embeddedFont>
      <p:font typeface="Cousine Bold Italics" charset="1" panose="02070709020205090404"/>
      <p:regular r:id="rId51"/>
    </p:embeddedFont>
    <p:embeddedFont>
      <p:font typeface="Anonymous Pro" charset="1" panose="02060609030202000504"/>
      <p:regular r:id="rId52"/>
    </p:embeddedFont>
    <p:embeddedFont>
      <p:font typeface="Anonymous Pro Italics" charset="1" panose="02060609030202000504"/>
      <p:regular r:id="rId53"/>
    </p:embeddedFont>
    <p:embeddedFont>
      <p:font typeface="Cousine Italics" charset="1" panose="02070409020205090404"/>
      <p:regular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53" Target="fonts/font53.fntdata" Type="http://schemas.openxmlformats.org/officeDocument/2006/relationships/font"/><Relationship Id="rId54" Target="fonts/font54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43.png" Type="http://schemas.openxmlformats.org/officeDocument/2006/relationships/image"/><Relationship Id="rId15" Target="../media/image44.svg" Type="http://schemas.openxmlformats.org/officeDocument/2006/relationships/image"/><Relationship Id="rId16" Target="../media/image45.png" Type="http://schemas.openxmlformats.org/officeDocument/2006/relationships/image"/><Relationship Id="rId17" Target="../media/image4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png" Type="http://schemas.openxmlformats.org/officeDocument/2006/relationships/image"/><Relationship Id="rId12" Target="../media/image44.svg" Type="http://schemas.openxmlformats.org/officeDocument/2006/relationships/image"/><Relationship Id="rId13" Target="../media/image35.png" Type="http://schemas.openxmlformats.org/officeDocument/2006/relationships/image"/><Relationship Id="rId14" Target="../media/image36.svg" Type="http://schemas.openxmlformats.org/officeDocument/2006/relationships/image"/><Relationship Id="rId15" Target="../media/image37.png" Type="http://schemas.openxmlformats.org/officeDocument/2006/relationships/image"/><Relationship Id="rId16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8.pn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15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54.png" Type="http://schemas.openxmlformats.org/officeDocument/2006/relationships/image"/><Relationship Id="rId13" Target="../media/image55.png" Type="http://schemas.openxmlformats.org/officeDocument/2006/relationships/image"/><Relationship Id="rId14" Target="../media/image56.svg" Type="http://schemas.openxmlformats.org/officeDocument/2006/relationships/image"/><Relationship Id="rId15" Target="../media/image57.png" Type="http://schemas.openxmlformats.org/officeDocument/2006/relationships/image"/><Relationship Id="rId16" Target="../media/image58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5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60.png" Type="http://schemas.openxmlformats.org/officeDocument/2006/relationships/image"/><Relationship Id="rId15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61.pn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6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6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55.png" Type="http://schemas.openxmlformats.org/officeDocument/2006/relationships/image"/><Relationship Id="rId16" Target="../media/image5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pn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6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66.png" Type="http://schemas.openxmlformats.org/officeDocument/2006/relationships/image"/><Relationship Id="rId15" Target="../media/image5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40.png" Type="http://schemas.openxmlformats.org/officeDocument/2006/relationships/image"/><Relationship Id="rId13" Target="../media/image41.svg" Type="http://schemas.openxmlformats.org/officeDocument/2006/relationships/image"/><Relationship Id="rId14" Target="../media/image67.png" Type="http://schemas.openxmlformats.org/officeDocument/2006/relationships/image"/><Relationship Id="rId15" Target="../media/image68.png" Type="http://schemas.openxmlformats.org/officeDocument/2006/relationships/image"/><Relationship Id="rId16" Target="../media/image6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70.png" Type="http://schemas.openxmlformats.org/officeDocument/2006/relationships/image"/><Relationship Id="rId15" Target="../media/image55.png" Type="http://schemas.openxmlformats.org/officeDocument/2006/relationships/image"/><Relationship Id="rId16" Target="../media/image5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14" Target="../media/image71.png" Type="http://schemas.openxmlformats.org/officeDocument/2006/relationships/image"/><Relationship Id="rId15" Target="../media/image7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7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7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57.png" Type="http://schemas.openxmlformats.org/officeDocument/2006/relationships/image"/><Relationship Id="rId13" Target="../media/image58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75.png" Type="http://schemas.openxmlformats.org/officeDocument/2006/relationships/image"/><Relationship Id="rId17" Target="../media/image55.png" Type="http://schemas.openxmlformats.org/officeDocument/2006/relationships/image"/><Relationship Id="rId18" Target="../media/image5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7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7.png" Type="http://schemas.openxmlformats.org/officeDocument/2006/relationships/image"/><Relationship Id="rId11" Target="../media/image78.pn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79.png" Type="http://schemas.openxmlformats.org/officeDocument/2006/relationships/image"/><Relationship Id="rId13" Target="../media/image80.pn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8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8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2" Target="../media/image2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30.png" Type="http://schemas.openxmlformats.org/officeDocument/2006/relationships/image"/><Relationship Id="rId14" Target="../media/image3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12" Target="../media/image34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2.png" Type="http://schemas.openxmlformats.org/officeDocument/2006/relationships/image"/><Relationship Id="rId13" Target="../media/image33.svg" Type="http://schemas.openxmlformats.org/officeDocument/2006/relationships/image"/><Relationship Id="rId14" Target="../media/image39.pn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22.png" Type="http://schemas.openxmlformats.org/officeDocument/2006/relationships/image"/><Relationship Id="rId18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440465"/>
            <a:ext cx="17470132" cy="957120"/>
            <a:chOff x="0" y="0"/>
            <a:chExt cx="4601187" cy="252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252081"/>
            </a:xfrm>
            <a:custGeom>
              <a:avLst/>
              <a:gdLst/>
              <a:ahLst/>
              <a:cxnLst/>
              <a:rect r="r" b="b" t="t" l="l"/>
              <a:pathLst>
                <a:path h="25208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2301613"/>
            <a:ext cx="17470132" cy="7544923"/>
            <a:chOff x="0" y="0"/>
            <a:chExt cx="4601187" cy="1987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1987140"/>
            </a:xfrm>
            <a:custGeom>
              <a:avLst/>
              <a:gdLst/>
              <a:ahLst/>
              <a:cxnLst/>
              <a:rect r="r" b="b" t="t" l="l"/>
              <a:pathLst>
                <a:path h="1987140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2909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67139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0721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193555"/>
            <a:ext cx="17470132" cy="652980"/>
            <a:chOff x="0" y="0"/>
            <a:chExt cx="4601187" cy="1719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71978"/>
            </a:xfrm>
            <a:custGeom>
              <a:avLst/>
              <a:gdLst/>
              <a:ahLst/>
              <a:cxnLst/>
              <a:rect r="r" b="b" t="t" l="l"/>
              <a:pathLst>
                <a:path h="17197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2688" y="9193555"/>
            <a:ext cx="1271608" cy="652980"/>
            <a:chOff x="0" y="0"/>
            <a:chExt cx="334909" cy="1719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4909" cy="171978"/>
            </a:xfrm>
            <a:custGeom>
              <a:avLst/>
              <a:gdLst/>
              <a:ahLst/>
              <a:cxnLst/>
              <a:rect r="r" b="b" t="t" l="l"/>
              <a:pathLst>
                <a:path h="171978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8934" y="9193555"/>
            <a:ext cx="755149" cy="652980"/>
            <a:chOff x="0" y="0"/>
            <a:chExt cx="198887" cy="1719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71978"/>
            </a:xfrm>
            <a:custGeom>
              <a:avLst/>
              <a:gdLst/>
              <a:ahLst/>
              <a:cxnLst/>
              <a:rect r="r" b="b" t="t" l="l"/>
              <a:pathLst>
                <a:path h="171978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123917" y="9193555"/>
            <a:ext cx="755149" cy="652980"/>
            <a:chOff x="0" y="0"/>
            <a:chExt cx="198887" cy="17197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8887" cy="171978"/>
            </a:xfrm>
            <a:custGeom>
              <a:avLst/>
              <a:gdLst/>
              <a:ahLst/>
              <a:cxnLst/>
              <a:rect r="r" b="b" t="t" l="l"/>
              <a:pathLst>
                <a:path h="171978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7382855" y="9306337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0">
            <a:off x="584087" y="9306337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412430" y="3477185"/>
            <a:ext cx="13463139" cy="2836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34"/>
              </a:lnSpc>
            </a:pPr>
            <a:r>
              <a:rPr lang="en-US" b="true" sz="10834" spc="-368">
                <a:solidFill>
                  <a:srgbClr val="0057CC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INGEGNERIA DEL SOFTWARE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2213642" y="5818447"/>
            <a:ext cx="765682" cy="1303792"/>
          </a:xfrm>
          <a:custGeom>
            <a:avLst/>
            <a:gdLst/>
            <a:ahLst/>
            <a:cxnLst/>
            <a:rect r="r" b="b" t="t" l="l"/>
            <a:pathLst>
              <a:path h="1303792" w="765682">
                <a:moveTo>
                  <a:pt x="0" y="0"/>
                </a:moveTo>
                <a:lnTo>
                  <a:pt x="765682" y="0"/>
                </a:lnTo>
                <a:lnTo>
                  <a:pt x="765682" y="1303792"/>
                </a:lnTo>
                <a:lnTo>
                  <a:pt x="0" y="13037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7665785" y="7439726"/>
            <a:ext cx="2956429" cy="817050"/>
          </a:xfrm>
          <a:custGeom>
            <a:avLst/>
            <a:gdLst/>
            <a:ahLst/>
            <a:cxnLst/>
            <a:rect r="r" b="b" t="t" l="l"/>
            <a:pathLst>
              <a:path h="817050" w="2956429">
                <a:moveTo>
                  <a:pt x="0" y="0"/>
                </a:moveTo>
                <a:lnTo>
                  <a:pt x="2956430" y="0"/>
                </a:lnTo>
                <a:lnTo>
                  <a:pt x="2956430" y="817049"/>
                </a:lnTo>
                <a:lnTo>
                  <a:pt x="0" y="8170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348277" y="7319996"/>
            <a:ext cx="4354751" cy="1873560"/>
          </a:xfrm>
          <a:custGeom>
            <a:avLst/>
            <a:gdLst/>
            <a:ahLst/>
            <a:cxnLst/>
            <a:rect r="r" b="b" t="t" l="l"/>
            <a:pathLst>
              <a:path h="1873560" w="4354751">
                <a:moveTo>
                  <a:pt x="0" y="0"/>
                </a:moveTo>
                <a:lnTo>
                  <a:pt x="4354751" y="0"/>
                </a:lnTo>
                <a:lnTo>
                  <a:pt x="4354751" y="1873559"/>
                </a:lnTo>
                <a:lnTo>
                  <a:pt x="0" y="18735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34381" r="0" b="-39942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352676" y="2766105"/>
            <a:ext cx="5582648" cy="52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8"/>
              </a:lnSpc>
            </a:pPr>
            <a:r>
              <a:rPr lang="en-US" sz="3818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Elaborato di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270793" y="6263432"/>
            <a:ext cx="9746415" cy="65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6"/>
              </a:lnSpc>
            </a:pPr>
            <a:r>
              <a:rPr lang="en-US" sz="3783" spc="431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PARTE B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84087" y="644177"/>
            <a:ext cx="7720251" cy="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UNIBS - Anno accademico 2024/25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087" y="1585058"/>
            <a:ext cx="1217202" cy="51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Home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544931" y="1585058"/>
            <a:ext cx="1960844" cy="51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155770" y="1585058"/>
            <a:ext cx="1960844" cy="51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Content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44174" y="7569895"/>
            <a:ext cx="5104417" cy="132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8778" indent="-274389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Belussi Alessandro - 742360</a:t>
            </a:r>
          </a:p>
          <a:p>
            <a:pPr algn="just" marL="548778" indent="-274389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Franzoni Tommaso - 740892</a:t>
            </a:r>
          </a:p>
          <a:p>
            <a:pPr algn="just" marL="548778" indent="-274389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Ingiaimo Vincenzo - 741831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598732" y="9258712"/>
            <a:ext cx="1414063" cy="47504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2827541" y="2284182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70" y="0"/>
                </a:lnTo>
                <a:lnTo>
                  <a:pt x="447970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28700" y="3913753"/>
            <a:ext cx="2469486" cy="3847642"/>
          </a:xfrm>
          <a:custGeom>
            <a:avLst/>
            <a:gdLst/>
            <a:ahLst/>
            <a:cxnLst/>
            <a:rect r="r" b="b" t="t" l="l"/>
            <a:pathLst>
              <a:path h="3847642" w="2469486">
                <a:moveTo>
                  <a:pt x="0" y="0"/>
                </a:moveTo>
                <a:lnTo>
                  <a:pt x="2469486" y="0"/>
                </a:lnTo>
                <a:lnTo>
                  <a:pt x="2469486" y="3847642"/>
                </a:lnTo>
                <a:lnTo>
                  <a:pt x="0" y="38476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Information Expert - High Cohesion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7534" y="1471806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High Cohesion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306816" y="3866128"/>
            <a:ext cx="12577204" cy="406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84"/>
              </a:lnSpc>
              <a:spcBef>
                <a:spcPct val="0"/>
              </a:spcBef>
            </a:pPr>
            <a:r>
              <a:rPr lang="en-US" sz="384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Le scelte prog</a:t>
            </a:r>
            <a:r>
              <a:rPr lang="en-US" sz="384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ettuali contribuiscono anche a rispettare il principio di High Cohesion. </a:t>
            </a:r>
          </a:p>
          <a:p>
            <a:pPr algn="l">
              <a:lnSpc>
                <a:spcPts val="5384"/>
              </a:lnSpc>
              <a:spcBef>
                <a:spcPct val="0"/>
              </a:spcBef>
            </a:pPr>
            <a:r>
              <a:rPr lang="en-US" sz="3845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Infatti, mantenendo le classi focalizzate su un insieme ristretto e ben definito di responsabilità, si migliora la comprensibilità, la manutenibilità e la riusabilità del codice.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457463" y="9739246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14114" y="1648942"/>
            <a:ext cx="12325119" cy="8137002"/>
            <a:chOff x="0" y="0"/>
            <a:chExt cx="3246122" cy="21430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6122" cy="2143079"/>
            </a:xfrm>
            <a:custGeom>
              <a:avLst/>
              <a:gdLst/>
              <a:ahLst/>
              <a:cxnLst/>
              <a:rect r="r" b="b" t="t" l="l"/>
              <a:pathLst>
                <a:path h="2143079" w="3246122">
                  <a:moveTo>
                    <a:pt x="0" y="0"/>
                  </a:moveTo>
                  <a:lnTo>
                    <a:pt x="3246122" y="0"/>
                  </a:lnTo>
                  <a:lnTo>
                    <a:pt x="3246122" y="2143079"/>
                  </a:lnTo>
                  <a:lnTo>
                    <a:pt x="0" y="21430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46122" cy="2190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199382" y="4681201"/>
            <a:ext cx="3559870" cy="3443365"/>
          </a:xfrm>
          <a:custGeom>
            <a:avLst/>
            <a:gdLst/>
            <a:ahLst/>
            <a:cxnLst/>
            <a:rect r="r" b="b" t="t" l="l"/>
            <a:pathLst>
              <a:path h="3443365" w="3559870">
                <a:moveTo>
                  <a:pt x="0" y="0"/>
                </a:moveTo>
                <a:lnTo>
                  <a:pt x="3559870" y="0"/>
                </a:lnTo>
                <a:lnTo>
                  <a:pt x="3559870" y="3443365"/>
                </a:lnTo>
                <a:lnTo>
                  <a:pt x="0" y="3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045276" y="2013852"/>
            <a:ext cx="8656281" cy="7407181"/>
          </a:xfrm>
          <a:custGeom>
            <a:avLst/>
            <a:gdLst/>
            <a:ahLst/>
            <a:cxnLst/>
            <a:rect r="r" b="b" t="t" l="l"/>
            <a:pathLst>
              <a:path h="7407181" w="8656281">
                <a:moveTo>
                  <a:pt x="0" y="0"/>
                </a:moveTo>
                <a:lnTo>
                  <a:pt x="8656280" y="0"/>
                </a:lnTo>
                <a:lnTo>
                  <a:pt x="8656280" y="7407181"/>
                </a:lnTo>
                <a:lnTo>
                  <a:pt x="0" y="74071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4017" t="0" r="-3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Information Expert - High Cohesion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245" y="1653507"/>
            <a:ext cx="5344869" cy="2431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High Cohesion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083930" y="3667199"/>
            <a:ext cx="3225437" cy="194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  <a:spcBef>
                <a:spcPct val="0"/>
              </a:spcBef>
            </a:pPr>
            <a:r>
              <a:rPr lang="en-US" sz="3654">
                <a:solidFill>
                  <a:srgbClr val="FF3131"/>
                </a:solidFill>
                <a:latin typeface="Cousine"/>
                <a:ea typeface="Cousine"/>
                <a:cs typeface="Cousine"/>
                <a:sym typeface="Cousine"/>
              </a:rPr>
              <a:t>Generazione delle visite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083930" y="7019943"/>
            <a:ext cx="3225437" cy="12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  <a:spcBef>
                <a:spcPct val="0"/>
              </a:spcBef>
            </a:pPr>
            <a:r>
              <a:rPr lang="en-US" sz="3654">
                <a:solidFill>
                  <a:srgbClr val="0000FF"/>
                </a:solidFill>
                <a:latin typeface="Cousine"/>
                <a:ea typeface="Cousine"/>
                <a:cs typeface="Cousine"/>
                <a:sym typeface="Cousine"/>
              </a:rPr>
              <a:t>Operazione di login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661843" y="9747898"/>
            <a:ext cx="1413790" cy="408486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438"/>
              </a:lnSpc>
              <a:spcBef>
                <a:spcPct val="0"/>
              </a:spcBef>
            </a:pPr>
            <a:r>
              <a:rPr lang="en-US" sz="245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14114" y="1648942"/>
            <a:ext cx="12325119" cy="8137002"/>
            <a:chOff x="0" y="0"/>
            <a:chExt cx="3246122" cy="21430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6122" cy="2143079"/>
            </a:xfrm>
            <a:custGeom>
              <a:avLst/>
              <a:gdLst/>
              <a:ahLst/>
              <a:cxnLst/>
              <a:rect r="r" b="b" t="t" l="l"/>
              <a:pathLst>
                <a:path h="2143079" w="3246122">
                  <a:moveTo>
                    <a:pt x="0" y="0"/>
                  </a:moveTo>
                  <a:lnTo>
                    <a:pt x="3246122" y="0"/>
                  </a:lnTo>
                  <a:lnTo>
                    <a:pt x="3246122" y="2143079"/>
                  </a:lnTo>
                  <a:lnTo>
                    <a:pt x="0" y="21430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46122" cy="2190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028700" y="4681201"/>
            <a:ext cx="3559870" cy="3443365"/>
          </a:xfrm>
          <a:custGeom>
            <a:avLst/>
            <a:gdLst/>
            <a:ahLst/>
            <a:cxnLst/>
            <a:rect r="r" b="b" t="t" l="l"/>
            <a:pathLst>
              <a:path h="3443365" w="3559870">
                <a:moveTo>
                  <a:pt x="0" y="0"/>
                </a:moveTo>
                <a:lnTo>
                  <a:pt x="3559870" y="0"/>
                </a:lnTo>
                <a:lnTo>
                  <a:pt x="3559870" y="3443365"/>
                </a:lnTo>
                <a:lnTo>
                  <a:pt x="0" y="3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045276" y="2013852"/>
            <a:ext cx="8656281" cy="7407181"/>
          </a:xfrm>
          <a:custGeom>
            <a:avLst/>
            <a:gdLst/>
            <a:ahLst/>
            <a:cxnLst/>
            <a:rect r="r" b="b" t="t" l="l"/>
            <a:pathLst>
              <a:path h="7407181" w="8656281">
                <a:moveTo>
                  <a:pt x="0" y="0"/>
                </a:moveTo>
                <a:lnTo>
                  <a:pt x="8656280" y="0"/>
                </a:lnTo>
                <a:lnTo>
                  <a:pt x="8656280" y="7407181"/>
                </a:lnTo>
                <a:lnTo>
                  <a:pt x="0" y="74071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4017" t="0" r="-3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Single Responsibility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589" y="2267726"/>
            <a:ext cx="5147241" cy="163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6"/>
              </a:lnSpc>
              <a:spcBef>
                <a:spcPct val="0"/>
              </a:spcBef>
            </a:pPr>
            <a:r>
              <a:rPr lang="en-US" b="true" sz="4647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Single</a:t>
            </a:r>
          </a:p>
          <a:p>
            <a:pPr algn="ctr" marL="0" indent="0" lvl="0">
              <a:lnSpc>
                <a:spcPts val="6506"/>
              </a:lnSpc>
              <a:spcBef>
                <a:spcPct val="0"/>
              </a:spcBef>
            </a:pPr>
            <a:r>
              <a:rPr lang="en-US" b="true" sz="4647" strike="noStrike" u="non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Responsibility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083930" y="3667199"/>
            <a:ext cx="3225437" cy="194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  <a:spcBef>
                <a:spcPct val="0"/>
              </a:spcBef>
            </a:pPr>
            <a:r>
              <a:rPr lang="en-US" sz="3654">
                <a:solidFill>
                  <a:srgbClr val="FF3131"/>
                </a:solidFill>
                <a:latin typeface="Cousine"/>
                <a:ea typeface="Cousine"/>
                <a:cs typeface="Cousine"/>
                <a:sym typeface="Cousine"/>
              </a:rPr>
              <a:t>Generazione delle visite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083930" y="7019943"/>
            <a:ext cx="3225437" cy="12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  <a:spcBef>
                <a:spcPct val="0"/>
              </a:spcBef>
            </a:pPr>
            <a:r>
              <a:rPr lang="en-US" sz="3654">
                <a:solidFill>
                  <a:srgbClr val="0000FF"/>
                </a:solidFill>
                <a:latin typeface="Cousine"/>
                <a:ea typeface="Cousine"/>
                <a:cs typeface="Cousine"/>
                <a:sym typeface="Cousine"/>
              </a:rPr>
              <a:t>Operazione di login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876412" y="9792127"/>
            <a:ext cx="1180412" cy="34734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71"/>
              </a:lnSpc>
              <a:spcBef>
                <a:spcPct val="0"/>
              </a:spcBef>
            </a:pPr>
            <a:r>
              <a:rPr lang="en-US" sz="20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774411" y="2284182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70" y="0"/>
                </a:lnTo>
                <a:lnTo>
                  <a:pt x="447970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226802" y="3475205"/>
            <a:ext cx="1971790" cy="1641963"/>
          </a:xfrm>
          <a:custGeom>
            <a:avLst/>
            <a:gdLst/>
            <a:ahLst/>
            <a:cxnLst/>
            <a:rect r="r" b="b" t="t" l="l"/>
            <a:pathLst>
              <a:path h="1641963" w="1971790">
                <a:moveTo>
                  <a:pt x="0" y="0"/>
                </a:moveTo>
                <a:lnTo>
                  <a:pt x="1971790" y="0"/>
                </a:lnTo>
                <a:lnTo>
                  <a:pt x="1971790" y="1641963"/>
                </a:lnTo>
                <a:lnTo>
                  <a:pt x="0" y="16419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79335" y="6361952"/>
            <a:ext cx="1731578" cy="2467274"/>
          </a:xfrm>
          <a:custGeom>
            <a:avLst/>
            <a:gdLst/>
            <a:ahLst/>
            <a:cxnLst/>
            <a:rect r="r" b="b" t="t" l="l"/>
            <a:pathLst>
              <a:path h="2467274" w="1731578">
                <a:moveTo>
                  <a:pt x="0" y="0"/>
                </a:moveTo>
                <a:lnTo>
                  <a:pt x="1731577" y="0"/>
                </a:lnTo>
                <a:lnTo>
                  <a:pt x="1731577" y="2467273"/>
                </a:lnTo>
                <a:lnTo>
                  <a:pt x="0" y="24672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3159377" y="8372225"/>
            <a:ext cx="3307236" cy="914000"/>
          </a:xfrm>
          <a:custGeom>
            <a:avLst/>
            <a:gdLst/>
            <a:ahLst/>
            <a:cxnLst/>
            <a:rect r="r" b="b" t="t" l="l"/>
            <a:pathLst>
              <a:path h="914000" w="3307236">
                <a:moveTo>
                  <a:pt x="0" y="0"/>
                </a:moveTo>
                <a:lnTo>
                  <a:pt x="3307236" y="0"/>
                </a:lnTo>
                <a:lnTo>
                  <a:pt x="3307236" y="914000"/>
                </a:lnTo>
                <a:lnTo>
                  <a:pt x="0" y="9140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714194" y="6439029"/>
            <a:ext cx="13369891" cy="239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La classe </a:t>
            </a:r>
            <a:r>
              <a:rPr lang="en-US" sz="3399" i="true">
                <a:solidFill>
                  <a:srgbClr val="000000"/>
                </a:solidFill>
                <a:latin typeface="Anonymous Pro Italics"/>
                <a:ea typeface="Anonymous Pro Italics"/>
                <a:cs typeface="Anonymous Pro Italics"/>
                <a:sym typeface="Anonymous Pro Italics"/>
              </a:rPr>
              <a:t>SystemService</a:t>
            </a:r>
            <a:r>
              <a:rPr lang="en-US" sz="33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accentrava</a:t>
            </a:r>
            <a:r>
              <a:rPr lang="en-US" sz="33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troppe responsabilità, come la gestione del login degli utenti e l’aggiornamento dello stato delle visite in base alla data.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5883707" y="8923174"/>
            <a:ext cx="582906" cy="768821"/>
          </a:xfrm>
          <a:custGeom>
            <a:avLst/>
            <a:gdLst/>
            <a:ahLst/>
            <a:cxnLst/>
            <a:rect r="r" b="b" t="t" l="l"/>
            <a:pathLst>
              <a:path h="768821" w="582906">
                <a:moveTo>
                  <a:pt x="0" y="0"/>
                </a:moveTo>
                <a:lnTo>
                  <a:pt x="582906" y="0"/>
                </a:lnTo>
                <a:lnTo>
                  <a:pt x="582906" y="768821"/>
                </a:lnTo>
                <a:lnTo>
                  <a:pt x="0" y="7688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Single Responsibility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7534" y="1471806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Single Responsibility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572769" y="3170803"/>
            <a:ext cx="13369891" cy="299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</a:t>
            </a:r>
            <a:r>
              <a:rPr lang="en-US" sz="33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l principio di Single Responsibility afferma che una classe dovrebbe avere una, e una sola, ragione per cambiare, ovvero dovrebbe essere responsabile di un unico ambito funzionale del sistema.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5550935" y="9756777"/>
            <a:ext cx="1333176" cy="396892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242"/>
              </a:lnSpc>
              <a:spcBef>
                <a:spcPct val="0"/>
              </a:spcBef>
            </a:pPr>
            <a:r>
              <a:rPr lang="en-US" sz="231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14114" y="1648942"/>
            <a:ext cx="12325119" cy="8137002"/>
            <a:chOff x="0" y="0"/>
            <a:chExt cx="3246122" cy="21430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46122" cy="2143079"/>
            </a:xfrm>
            <a:custGeom>
              <a:avLst/>
              <a:gdLst/>
              <a:ahLst/>
              <a:cxnLst/>
              <a:rect r="r" b="b" t="t" l="l"/>
              <a:pathLst>
                <a:path h="2143079" w="3246122">
                  <a:moveTo>
                    <a:pt x="0" y="0"/>
                  </a:moveTo>
                  <a:lnTo>
                    <a:pt x="3246122" y="0"/>
                  </a:lnTo>
                  <a:lnTo>
                    <a:pt x="3246122" y="2143079"/>
                  </a:lnTo>
                  <a:lnTo>
                    <a:pt x="0" y="2143079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46122" cy="2190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9045276" y="2013852"/>
            <a:ext cx="8656281" cy="7407181"/>
          </a:xfrm>
          <a:custGeom>
            <a:avLst/>
            <a:gdLst/>
            <a:ahLst/>
            <a:cxnLst/>
            <a:rect r="r" b="b" t="t" l="l"/>
            <a:pathLst>
              <a:path h="7407181" w="8656281">
                <a:moveTo>
                  <a:pt x="0" y="0"/>
                </a:moveTo>
                <a:lnTo>
                  <a:pt x="8656280" y="0"/>
                </a:lnTo>
                <a:lnTo>
                  <a:pt x="8656280" y="7407181"/>
                </a:lnTo>
                <a:lnTo>
                  <a:pt x="0" y="7407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4017" t="0" r="-3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525741" y="6755460"/>
            <a:ext cx="1975751" cy="2815189"/>
          </a:xfrm>
          <a:custGeom>
            <a:avLst/>
            <a:gdLst/>
            <a:ahLst/>
            <a:cxnLst/>
            <a:rect r="r" b="b" t="t" l="l"/>
            <a:pathLst>
              <a:path h="2815189" w="1975751">
                <a:moveTo>
                  <a:pt x="0" y="0"/>
                </a:moveTo>
                <a:lnTo>
                  <a:pt x="1975751" y="0"/>
                </a:lnTo>
                <a:lnTo>
                  <a:pt x="1975751" y="2815189"/>
                </a:lnTo>
                <a:lnTo>
                  <a:pt x="0" y="28151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9152914">
            <a:off x="14299581" y="6102961"/>
            <a:ext cx="2099581" cy="1748378"/>
          </a:xfrm>
          <a:custGeom>
            <a:avLst/>
            <a:gdLst/>
            <a:ahLst/>
            <a:cxnLst/>
            <a:rect r="r" b="b" t="t" l="l"/>
            <a:pathLst>
              <a:path h="1748378" w="2099581">
                <a:moveTo>
                  <a:pt x="0" y="0"/>
                </a:moveTo>
                <a:lnTo>
                  <a:pt x="2099581" y="0"/>
                </a:lnTo>
                <a:lnTo>
                  <a:pt x="2099581" y="1748378"/>
                </a:lnTo>
                <a:lnTo>
                  <a:pt x="0" y="17483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72821" y="4681201"/>
            <a:ext cx="2476778" cy="3859002"/>
          </a:xfrm>
          <a:custGeom>
            <a:avLst/>
            <a:gdLst/>
            <a:ahLst/>
            <a:cxnLst/>
            <a:rect r="r" b="b" t="t" l="l"/>
            <a:pathLst>
              <a:path h="3859002" w="2476778">
                <a:moveTo>
                  <a:pt x="0" y="0"/>
                </a:moveTo>
                <a:lnTo>
                  <a:pt x="2476778" y="0"/>
                </a:lnTo>
                <a:lnTo>
                  <a:pt x="2476778" y="3859002"/>
                </a:lnTo>
                <a:lnTo>
                  <a:pt x="0" y="38590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Single Responsibility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7589" y="2267726"/>
            <a:ext cx="5147241" cy="163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06"/>
              </a:lnSpc>
              <a:spcBef>
                <a:spcPct val="0"/>
              </a:spcBef>
            </a:pPr>
            <a:r>
              <a:rPr lang="en-US" b="true" sz="4647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Single</a:t>
            </a:r>
          </a:p>
          <a:p>
            <a:pPr algn="ctr" marL="0" indent="0" lvl="0">
              <a:lnSpc>
                <a:spcPts val="6506"/>
              </a:lnSpc>
              <a:spcBef>
                <a:spcPct val="0"/>
              </a:spcBef>
            </a:pPr>
            <a:r>
              <a:rPr lang="en-US" b="true" sz="4647" strike="noStrike" u="non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Responsibility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14114" y="4057617"/>
            <a:ext cx="4014153" cy="118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3131"/>
                </a:solidFill>
                <a:latin typeface="Cousine"/>
                <a:ea typeface="Cousine"/>
                <a:cs typeface="Cousine"/>
                <a:sym typeface="Cousine"/>
              </a:rPr>
              <a:t>classe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i="true">
                <a:solidFill>
                  <a:srgbClr val="FF3131"/>
                </a:solidFill>
                <a:latin typeface="Cousine Italics"/>
                <a:ea typeface="Cousine Italics"/>
                <a:cs typeface="Cousine Italics"/>
                <a:sym typeface="Cousine Italics"/>
              </a:rPr>
              <a:t>VisitGenerator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18563" y="7146569"/>
            <a:ext cx="3225437" cy="128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</a:pPr>
            <a:r>
              <a:rPr lang="en-US" sz="3654">
                <a:solidFill>
                  <a:srgbClr val="0000FF"/>
                </a:solidFill>
                <a:latin typeface="Cousine"/>
                <a:ea typeface="Cousine"/>
                <a:cs typeface="Cousine"/>
                <a:sym typeface="Cousine"/>
              </a:rPr>
              <a:t>classi di</a:t>
            </a:r>
          </a:p>
          <a:p>
            <a:pPr algn="ctr">
              <a:lnSpc>
                <a:spcPts val="5116"/>
              </a:lnSpc>
              <a:spcBef>
                <a:spcPct val="0"/>
              </a:spcBef>
            </a:pPr>
            <a:r>
              <a:rPr lang="en-US" sz="3654" i="true">
                <a:solidFill>
                  <a:srgbClr val="0000FF"/>
                </a:solidFill>
                <a:latin typeface="Cousine Italics"/>
                <a:ea typeface="Cousine Italics"/>
                <a:cs typeface="Cousine Italics"/>
                <a:sym typeface="Cousine Italics"/>
              </a:rPr>
              <a:t>Login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525741" y="9763529"/>
            <a:ext cx="1395877" cy="403793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6931" y="1484918"/>
            <a:ext cx="17272303" cy="8301026"/>
            <a:chOff x="0" y="0"/>
            <a:chExt cx="4549084" cy="2186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9084" cy="2186278"/>
            </a:xfrm>
            <a:custGeom>
              <a:avLst/>
              <a:gdLst/>
              <a:ahLst/>
              <a:cxnLst/>
              <a:rect r="r" b="b" t="t" l="l"/>
              <a:pathLst>
                <a:path h="2186278" w="4549084">
                  <a:moveTo>
                    <a:pt x="0" y="0"/>
                  </a:moveTo>
                  <a:lnTo>
                    <a:pt x="4549084" y="0"/>
                  </a:lnTo>
                  <a:lnTo>
                    <a:pt x="4549084" y="2186278"/>
                  </a:lnTo>
                  <a:lnTo>
                    <a:pt x="0" y="218627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49084" cy="2233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920248" y="3245302"/>
            <a:ext cx="10565669" cy="6012998"/>
          </a:xfrm>
          <a:custGeom>
            <a:avLst/>
            <a:gdLst/>
            <a:ahLst/>
            <a:cxnLst/>
            <a:rect r="r" b="b" t="t" l="l"/>
            <a:pathLst>
              <a:path h="6012998" w="10565669">
                <a:moveTo>
                  <a:pt x="0" y="0"/>
                </a:moveTo>
                <a:lnTo>
                  <a:pt x="10565668" y="0"/>
                </a:lnTo>
                <a:lnTo>
                  <a:pt x="10565668" y="6012998"/>
                </a:lnTo>
                <a:lnTo>
                  <a:pt x="0" y="60129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52" t="-3523" r="-1705" b="-4375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123047" y="8113187"/>
            <a:ext cx="4143501" cy="1145113"/>
          </a:xfrm>
          <a:custGeom>
            <a:avLst/>
            <a:gdLst/>
            <a:ahLst/>
            <a:cxnLst/>
            <a:rect r="r" b="b" t="t" l="l"/>
            <a:pathLst>
              <a:path h="1145113" w="4143501">
                <a:moveTo>
                  <a:pt x="0" y="0"/>
                </a:moveTo>
                <a:lnTo>
                  <a:pt x="4143501" y="0"/>
                </a:lnTo>
                <a:lnTo>
                  <a:pt x="4143501" y="1145113"/>
                </a:lnTo>
                <a:lnTo>
                  <a:pt x="0" y="114511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485916" y="2501458"/>
            <a:ext cx="551211" cy="938595"/>
          </a:xfrm>
          <a:custGeom>
            <a:avLst/>
            <a:gdLst/>
            <a:ahLst/>
            <a:cxnLst/>
            <a:rect r="r" b="b" t="t" l="l"/>
            <a:pathLst>
              <a:path h="938595" w="551211">
                <a:moveTo>
                  <a:pt x="0" y="0"/>
                </a:moveTo>
                <a:lnTo>
                  <a:pt x="551212" y="0"/>
                </a:lnTo>
                <a:lnTo>
                  <a:pt x="551212" y="938595"/>
                </a:lnTo>
                <a:lnTo>
                  <a:pt x="0" y="9385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627575" y="8843042"/>
            <a:ext cx="582906" cy="768821"/>
          </a:xfrm>
          <a:custGeom>
            <a:avLst/>
            <a:gdLst/>
            <a:ahLst/>
            <a:cxnLst/>
            <a:rect r="r" b="b" t="t" l="l"/>
            <a:pathLst>
              <a:path h="768821" w="582906">
                <a:moveTo>
                  <a:pt x="0" y="0"/>
                </a:moveTo>
                <a:lnTo>
                  <a:pt x="582906" y="0"/>
                </a:lnTo>
                <a:lnTo>
                  <a:pt x="582906" y="768821"/>
                </a:lnTo>
                <a:lnTo>
                  <a:pt x="0" y="7688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Single Responsibility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95089" y="1656497"/>
            <a:ext cx="1261815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Classe VisitGenerator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71055" y="8308275"/>
            <a:ext cx="2647485" cy="66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  <a:spcBef>
                <a:spcPct val="0"/>
              </a:spcBef>
            </a:pPr>
            <a:r>
              <a:rPr lang="en-US" sz="388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Create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627575" y="9812389"/>
            <a:ext cx="1297963" cy="37814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157"/>
              </a:lnSpc>
              <a:spcBef>
                <a:spcPct val="0"/>
              </a:spcBef>
            </a:pPr>
            <a:r>
              <a:rPr lang="en-US" sz="225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6931" y="1484918"/>
            <a:ext cx="17272303" cy="8301026"/>
            <a:chOff x="0" y="0"/>
            <a:chExt cx="4549084" cy="2186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9084" cy="2186278"/>
            </a:xfrm>
            <a:custGeom>
              <a:avLst/>
              <a:gdLst/>
              <a:ahLst/>
              <a:cxnLst/>
              <a:rect r="r" b="b" t="t" l="l"/>
              <a:pathLst>
                <a:path h="2186278" w="4549084">
                  <a:moveTo>
                    <a:pt x="0" y="0"/>
                  </a:moveTo>
                  <a:lnTo>
                    <a:pt x="4549084" y="0"/>
                  </a:lnTo>
                  <a:lnTo>
                    <a:pt x="4549084" y="2186278"/>
                  </a:lnTo>
                  <a:lnTo>
                    <a:pt x="0" y="218627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49084" cy="2233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2456616" y="3087053"/>
            <a:ext cx="13492933" cy="5705689"/>
          </a:xfrm>
          <a:custGeom>
            <a:avLst/>
            <a:gdLst/>
            <a:ahLst/>
            <a:cxnLst/>
            <a:rect r="r" b="b" t="t" l="l"/>
            <a:pathLst>
              <a:path h="5705689" w="13492933">
                <a:moveTo>
                  <a:pt x="0" y="0"/>
                </a:moveTo>
                <a:lnTo>
                  <a:pt x="13492933" y="0"/>
                </a:lnTo>
                <a:lnTo>
                  <a:pt x="13492933" y="5705689"/>
                </a:lnTo>
                <a:lnTo>
                  <a:pt x="0" y="57056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961261" y="2617755"/>
            <a:ext cx="551211" cy="938595"/>
          </a:xfrm>
          <a:custGeom>
            <a:avLst/>
            <a:gdLst/>
            <a:ahLst/>
            <a:cxnLst/>
            <a:rect r="r" b="b" t="t" l="l"/>
            <a:pathLst>
              <a:path h="938595" w="551211">
                <a:moveTo>
                  <a:pt x="0" y="0"/>
                </a:moveTo>
                <a:lnTo>
                  <a:pt x="551212" y="0"/>
                </a:lnTo>
                <a:lnTo>
                  <a:pt x="551212" y="938595"/>
                </a:lnTo>
                <a:lnTo>
                  <a:pt x="0" y="9385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922983" y="7939373"/>
            <a:ext cx="4143501" cy="1145113"/>
          </a:xfrm>
          <a:custGeom>
            <a:avLst/>
            <a:gdLst/>
            <a:ahLst/>
            <a:cxnLst/>
            <a:rect r="r" b="b" t="t" l="l"/>
            <a:pathLst>
              <a:path h="1145113" w="4143501">
                <a:moveTo>
                  <a:pt x="0" y="0"/>
                </a:moveTo>
                <a:lnTo>
                  <a:pt x="4143501" y="0"/>
                </a:lnTo>
                <a:lnTo>
                  <a:pt x="4143501" y="1145113"/>
                </a:lnTo>
                <a:lnTo>
                  <a:pt x="0" y="11451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120405" y="8792742"/>
            <a:ext cx="582906" cy="768821"/>
          </a:xfrm>
          <a:custGeom>
            <a:avLst/>
            <a:gdLst/>
            <a:ahLst/>
            <a:cxnLst/>
            <a:rect r="r" b="b" t="t" l="l"/>
            <a:pathLst>
              <a:path h="768821" w="582906">
                <a:moveTo>
                  <a:pt x="0" y="0"/>
                </a:moveTo>
                <a:lnTo>
                  <a:pt x="582906" y="0"/>
                </a:lnTo>
                <a:lnTo>
                  <a:pt x="582906" y="768821"/>
                </a:lnTo>
                <a:lnTo>
                  <a:pt x="0" y="7688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Single Responsibility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591591" y="1601536"/>
            <a:ext cx="9025153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Classi di Login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764373" y="8123529"/>
            <a:ext cx="2647485" cy="66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  <a:spcBef>
                <a:spcPct val="0"/>
              </a:spcBef>
            </a:pPr>
            <a:r>
              <a:rPr lang="en-US" sz="3888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Create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585551" y="9758032"/>
            <a:ext cx="1361980" cy="404438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312"/>
              </a:lnSpc>
              <a:spcBef>
                <a:spcPct val="0"/>
              </a:spcBef>
            </a:pPr>
            <a:r>
              <a:rPr lang="en-US" sz="236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774411" y="2284182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70" y="0"/>
                </a:lnTo>
                <a:lnTo>
                  <a:pt x="447970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226802" y="3190297"/>
            <a:ext cx="1971790" cy="1641963"/>
          </a:xfrm>
          <a:custGeom>
            <a:avLst/>
            <a:gdLst/>
            <a:ahLst/>
            <a:cxnLst/>
            <a:rect r="r" b="b" t="t" l="l"/>
            <a:pathLst>
              <a:path h="1641963" w="1971790">
                <a:moveTo>
                  <a:pt x="0" y="0"/>
                </a:moveTo>
                <a:lnTo>
                  <a:pt x="1971790" y="0"/>
                </a:lnTo>
                <a:lnTo>
                  <a:pt x="1971790" y="1641963"/>
                </a:lnTo>
                <a:lnTo>
                  <a:pt x="0" y="16419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89116" y="5873146"/>
            <a:ext cx="2109476" cy="2566841"/>
          </a:xfrm>
          <a:custGeom>
            <a:avLst/>
            <a:gdLst/>
            <a:ahLst/>
            <a:cxnLst/>
            <a:rect r="r" b="b" t="t" l="l"/>
            <a:pathLst>
              <a:path h="2566841" w="2109476">
                <a:moveTo>
                  <a:pt x="0" y="0"/>
                </a:moveTo>
                <a:lnTo>
                  <a:pt x="2109476" y="0"/>
                </a:lnTo>
                <a:lnTo>
                  <a:pt x="2109476" y="2566840"/>
                </a:lnTo>
                <a:lnTo>
                  <a:pt x="0" y="25668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314065" y="5534961"/>
            <a:ext cx="13569955" cy="370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 moduli di alto livello non devono dip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nd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er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 da moduli d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basso livello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Entrambi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dovrebbero dipendere da astrazioni 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Le astrazioni non dovrebbero dipendere dai dettagli, ma i dettagli dovrebbero dipendere dalle astrazioni.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Dependency Inversion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7534" y="1471806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Dependency Inversion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601014" y="3272533"/>
            <a:ext cx="13900478" cy="184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</a:t>
            </a:r>
            <a:r>
              <a:rPr lang="en-US" sz="35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l principio di Dependency Inversion afferma che è meglio dipendere dalle astrazioni che dalle implementazioni.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5733535" y="9805429"/>
            <a:ext cx="1150446" cy="33949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774411" y="2284182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70" y="0"/>
                </a:lnTo>
                <a:lnTo>
                  <a:pt x="447970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642593" y="4608649"/>
            <a:ext cx="9771349" cy="4992660"/>
          </a:xfrm>
          <a:custGeom>
            <a:avLst/>
            <a:gdLst/>
            <a:ahLst/>
            <a:cxnLst/>
            <a:rect r="r" b="b" t="t" l="l"/>
            <a:pathLst>
              <a:path h="4992660" w="9771349">
                <a:moveTo>
                  <a:pt x="0" y="0"/>
                </a:moveTo>
                <a:lnTo>
                  <a:pt x="9771349" y="0"/>
                </a:lnTo>
                <a:lnTo>
                  <a:pt x="9771349" y="4992660"/>
                </a:lnTo>
                <a:lnTo>
                  <a:pt x="0" y="49926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Dependency Inversion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7534" y="1471806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Dependency Inversion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6802" y="3151753"/>
            <a:ext cx="15718273" cy="1057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Questo principio è stato applicato in tutti i contesti del progetto al fine di definire al meglio la relazione modello-vista.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733786" y="9821246"/>
            <a:ext cx="1150407" cy="33948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68063" y="91020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983385" y="925078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03694" y="1428311"/>
            <a:ext cx="11397862" cy="8560419"/>
          </a:xfrm>
          <a:custGeom>
            <a:avLst/>
            <a:gdLst/>
            <a:ahLst/>
            <a:cxnLst/>
            <a:rect r="r" b="b" t="t" l="l"/>
            <a:pathLst>
              <a:path h="8560419" w="11397862">
                <a:moveTo>
                  <a:pt x="0" y="0"/>
                </a:moveTo>
                <a:lnTo>
                  <a:pt x="11397862" y="0"/>
                </a:lnTo>
                <a:lnTo>
                  <a:pt x="11397862" y="8560420"/>
                </a:lnTo>
                <a:lnTo>
                  <a:pt x="0" y="85604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289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71317" y="7151724"/>
            <a:ext cx="2600510" cy="2515403"/>
          </a:xfrm>
          <a:custGeom>
            <a:avLst/>
            <a:gdLst/>
            <a:ahLst/>
            <a:cxnLst/>
            <a:rect r="r" b="b" t="t" l="l"/>
            <a:pathLst>
              <a:path h="2515403" w="2600510">
                <a:moveTo>
                  <a:pt x="0" y="0"/>
                </a:moveTo>
                <a:lnTo>
                  <a:pt x="2600510" y="0"/>
                </a:lnTo>
                <a:lnTo>
                  <a:pt x="2600510" y="2515403"/>
                </a:lnTo>
                <a:lnTo>
                  <a:pt x="0" y="25154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445254" y="5496576"/>
            <a:ext cx="1242460" cy="1245573"/>
          </a:xfrm>
          <a:custGeom>
            <a:avLst/>
            <a:gdLst/>
            <a:ahLst/>
            <a:cxnLst/>
            <a:rect r="r" b="b" t="t" l="l"/>
            <a:pathLst>
              <a:path h="1245573" w="1242460">
                <a:moveTo>
                  <a:pt x="0" y="0"/>
                </a:moveTo>
                <a:lnTo>
                  <a:pt x="1242459" y="0"/>
                </a:lnTo>
                <a:lnTo>
                  <a:pt x="1242459" y="1245573"/>
                </a:lnTo>
                <a:lnTo>
                  <a:pt x="0" y="124557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Dependency Inversion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2257" y="3309734"/>
            <a:ext cx="4691251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del Login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000000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prima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541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440465"/>
            <a:ext cx="17470132" cy="957120"/>
            <a:chOff x="0" y="0"/>
            <a:chExt cx="4601187" cy="252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252081"/>
            </a:xfrm>
            <a:custGeom>
              <a:avLst/>
              <a:gdLst/>
              <a:ahLst/>
              <a:cxnLst/>
              <a:rect r="r" b="b" t="t" l="l"/>
              <a:pathLst>
                <a:path h="25208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2301613"/>
            <a:ext cx="17470132" cy="7544923"/>
            <a:chOff x="0" y="0"/>
            <a:chExt cx="4601187" cy="1987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1987140"/>
            </a:xfrm>
            <a:custGeom>
              <a:avLst/>
              <a:gdLst/>
              <a:ahLst/>
              <a:cxnLst/>
              <a:rect r="r" b="b" t="t" l="l"/>
              <a:pathLst>
                <a:path h="1987140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2909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67139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0721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446736"/>
            <a:ext cx="17470132" cy="578875"/>
            <a:chOff x="0" y="0"/>
            <a:chExt cx="4601187" cy="1524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52461"/>
            </a:xfrm>
            <a:custGeom>
              <a:avLst/>
              <a:gdLst/>
              <a:ahLst/>
              <a:cxnLst/>
              <a:rect r="r" b="b" t="t" l="l"/>
              <a:pathLst>
                <a:path h="15246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52461"/>
                  </a:lnTo>
                  <a:lnTo>
                    <a:pt x="0" y="1524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90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7539" y="9441720"/>
            <a:ext cx="755149" cy="540198"/>
            <a:chOff x="0" y="0"/>
            <a:chExt cx="198887" cy="1422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24330" y="9436703"/>
            <a:ext cx="755149" cy="540198"/>
            <a:chOff x="0" y="0"/>
            <a:chExt cx="198887" cy="1422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259300" y="9493094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84087" y="9520045"/>
            <a:ext cx="312658" cy="417383"/>
          </a:xfrm>
          <a:custGeom>
            <a:avLst/>
            <a:gdLst/>
            <a:ahLst/>
            <a:cxnLst/>
            <a:rect r="r" b="b" t="t" l="l"/>
            <a:pathLst>
              <a:path h="417383" w="312658">
                <a:moveTo>
                  <a:pt x="312658" y="0"/>
                </a:moveTo>
                <a:lnTo>
                  <a:pt x="0" y="0"/>
                </a:lnTo>
                <a:lnTo>
                  <a:pt x="0" y="417384"/>
                </a:lnTo>
                <a:lnTo>
                  <a:pt x="312658" y="417384"/>
                </a:lnTo>
                <a:lnTo>
                  <a:pt x="3126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889550" y="9446736"/>
            <a:ext cx="1271608" cy="530165"/>
            <a:chOff x="0" y="0"/>
            <a:chExt cx="334909" cy="1396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4909" cy="139632"/>
            </a:xfrm>
            <a:custGeom>
              <a:avLst/>
              <a:gdLst/>
              <a:ahLst/>
              <a:cxnLst/>
              <a:rect r="r" b="b" t="t" l="l"/>
              <a:pathLst>
                <a:path h="139632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39632"/>
                  </a:lnTo>
                  <a:lnTo>
                    <a:pt x="0" y="139632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4909" cy="177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40416" y="3546605"/>
            <a:ext cx="2168689" cy="4037193"/>
          </a:xfrm>
          <a:custGeom>
            <a:avLst/>
            <a:gdLst/>
            <a:ahLst/>
            <a:cxnLst/>
            <a:rect r="r" b="b" t="t" l="l"/>
            <a:pathLst>
              <a:path h="4037193" w="2168689">
                <a:moveTo>
                  <a:pt x="0" y="0"/>
                </a:moveTo>
                <a:lnTo>
                  <a:pt x="2168690" y="0"/>
                </a:lnTo>
                <a:lnTo>
                  <a:pt x="2168690" y="4037193"/>
                </a:lnTo>
                <a:lnTo>
                  <a:pt x="0" y="4037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376100" y="6074074"/>
            <a:ext cx="3043287" cy="3043287"/>
          </a:xfrm>
          <a:custGeom>
            <a:avLst/>
            <a:gdLst/>
            <a:ahLst/>
            <a:cxnLst/>
            <a:rect r="r" b="b" t="t" l="l"/>
            <a:pathLst>
              <a:path h="3043287" w="3043287">
                <a:moveTo>
                  <a:pt x="0" y="0"/>
                </a:moveTo>
                <a:lnTo>
                  <a:pt x="3043287" y="0"/>
                </a:lnTo>
                <a:lnTo>
                  <a:pt x="3043287" y="3043287"/>
                </a:lnTo>
                <a:lnTo>
                  <a:pt x="0" y="30432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101096" y="7211307"/>
            <a:ext cx="582906" cy="768821"/>
          </a:xfrm>
          <a:custGeom>
            <a:avLst/>
            <a:gdLst/>
            <a:ahLst/>
            <a:cxnLst/>
            <a:rect r="r" b="b" t="t" l="l"/>
            <a:pathLst>
              <a:path h="768821" w="582906">
                <a:moveTo>
                  <a:pt x="0" y="0"/>
                </a:moveTo>
                <a:lnTo>
                  <a:pt x="582906" y="0"/>
                </a:lnTo>
                <a:lnTo>
                  <a:pt x="582906" y="768821"/>
                </a:lnTo>
                <a:lnTo>
                  <a:pt x="0" y="76882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3765452" y="2468643"/>
            <a:ext cx="10896342" cy="664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1.  Introduzione ⇾  Pagina 3 - 5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  2.  </a:t>
            </a:r>
            <a:r>
              <a:rPr lang="en-US" sz="375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Controller Grasp - MVC ⇾ 6 - 7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FF3131"/>
                </a:solidFill>
                <a:latin typeface="Canva Sans"/>
                <a:ea typeface="Canva Sans"/>
                <a:cs typeface="Canva Sans"/>
                <a:sym typeface="Canva Sans"/>
              </a:rPr>
              <a:t>  3.  Information Expert - High Cohesion ⇾ 8 - 11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  4.  Single Responsibility ⇾ 12 - 16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  5.  Dependency Inversion ⇾ 17 - 20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1700D1"/>
                </a:solidFill>
                <a:latin typeface="Canva Sans"/>
                <a:ea typeface="Canva Sans"/>
                <a:cs typeface="Canva Sans"/>
                <a:sym typeface="Canva Sans"/>
              </a:rPr>
              <a:t>  6.  Strategy ⇾ 21 - 25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1700D1"/>
                </a:solidFill>
                <a:latin typeface="Canva Sans"/>
                <a:ea typeface="Canva Sans"/>
                <a:cs typeface="Canva Sans"/>
                <a:sym typeface="Canva Sans"/>
              </a:rPr>
              <a:t>   7.  State ⇾ 26 - 30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FF66C4"/>
                </a:solidFill>
                <a:latin typeface="Canva Sans"/>
                <a:ea typeface="Canva Sans"/>
                <a:cs typeface="Canva Sans"/>
                <a:sym typeface="Canva Sans"/>
              </a:rPr>
              <a:t>  8.  Extract method ⇾ 31 - 33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FF914D"/>
                </a:solidFill>
                <a:latin typeface="Canva Sans"/>
                <a:ea typeface="Canva Sans"/>
                <a:cs typeface="Canva Sans"/>
                <a:sym typeface="Canva Sans"/>
              </a:rPr>
              <a:t>  9.  Test black-box ⇾ 34 - 37</a:t>
            </a:r>
          </a:p>
          <a:p>
            <a:pPr algn="just">
              <a:lnSpc>
                <a:spcPts val="5250"/>
              </a:lnSpc>
            </a:pPr>
            <a:r>
              <a:rPr lang="en-US" sz="37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10. Conclusioni ⇾ 38 - 40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4087" y="1585058"/>
            <a:ext cx="1217202" cy="51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544931" y="1585058"/>
            <a:ext cx="1960844" cy="51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5"/>
              </a:lnSpc>
              <a:spcBef>
                <a:spcPct val="0"/>
              </a:spcBef>
            </a:pPr>
            <a:r>
              <a:rPr lang="en-US" b="true" sz="2968" spc="222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55770" y="1585058"/>
            <a:ext cx="1960844" cy="51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087" y="644177"/>
            <a:ext cx="7720251" cy="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Indice della presentazione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598732" y="944546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47717" y="197412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983385" y="894548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289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38152" y="2492233"/>
            <a:ext cx="12363404" cy="7104344"/>
          </a:xfrm>
          <a:custGeom>
            <a:avLst/>
            <a:gdLst/>
            <a:ahLst/>
            <a:cxnLst/>
            <a:rect r="r" b="b" t="t" l="l"/>
            <a:pathLst>
              <a:path h="7104344" w="12363404">
                <a:moveTo>
                  <a:pt x="0" y="0"/>
                </a:moveTo>
                <a:lnTo>
                  <a:pt x="12363404" y="0"/>
                </a:lnTo>
                <a:lnTo>
                  <a:pt x="12363404" y="7104345"/>
                </a:lnTo>
                <a:lnTo>
                  <a:pt x="0" y="71043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31459" y="6525428"/>
            <a:ext cx="1287811" cy="1445502"/>
          </a:xfrm>
          <a:custGeom>
            <a:avLst/>
            <a:gdLst/>
            <a:ahLst/>
            <a:cxnLst/>
            <a:rect r="r" b="b" t="t" l="l"/>
            <a:pathLst>
              <a:path h="1445502" w="1287811">
                <a:moveTo>
                  <a:pt x="0" y="0"/>
                </a:moveTo>
                <a:lnTo>
                  <a:pt x="1287811" y="0"/>
                </a:lnTo>
                <a:lnTo>
                  <a:pt x="1287811" y="1445502"/>
                </a:lnTo>
                <a:lnTo>
                  <a:pt x="0" y="144550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8201" y="7786891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13511" y="8525458"/>
            <a:ext cx="636916" cy="840057"/>
          </a:xfrm>
          <a:custGeom>
            <a:avLst/>
            <a:gdLst/>
            <a:ahLst/>
            <a:cxnLst/>
            <a:rect r="r" b="b" t="t" l="l"/>
            <a:pathLst>
              <a:path h="840057" w="636916">
                <a:moveTo>
                  <a:pt x="0" y="0"/>
                </a:moveTo>
                <a:lnTo>
                  <a:pt x="636916" y="0"/>
                </a:lnTo>
                <a:lnTo>
                  <a:pt x="636916" y="840057"/>
                </a:lnTo>
                <a:lnTo>
                  <a:pt x="0" y="84005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Dependency Inversion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6466" y="3561924"/>
            <a:ext cx="4691251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del Login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541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1529094" y="2005069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865802" y="5230312"/>
            <a:ext cx="10562657" cy="4283282"/>
          </a:xfrm>
          <a:custGeom>
            <a:avLst/>
            <a:gdLst/>
            <a:ahLst/>
            <a:cxnLst/>
            <a:rect r="r" b="b" t="t" l="l"/>
            <a:pathLst>
              <a:path h="4283282" w="10562657">
                <a:moveTo>
                  <a:pt x="0" y="0"/>
                </a:moveTo>
                <a:lnTo>
                  <a:pt x="10562656" y="0"/>
                </a:lnTo>
                <a:lnTo>
                  <a:pt x="10562656" y="4283282"/>
                </a:lnTo>
                <a:lnTo>
                  <a:pt x="0" y="428328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Strategy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00154" y="1341507"/>
            <a:ext cx="6087692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Strategy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5026" y="2815490"/>
            <a:ext cx="17384208" cy="212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Il pattern Strategy consente di progettare sistemi che supportano strategie diverse, selezionabili e intercambiabili dinamicamente durante l'esecuzione.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Nel contesto dell’applicazione, questo approccio permette all’utente di selezionare il proprio ruolo in fase di run-time durante la fase di autenticazione.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642576" y="9784066"/>
            <a:ext cx="1248195" cy="358296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6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97802" y="1708800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7251787" y="8899482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289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1317" y="7148099"/>
            <a:ext cx="2600510" cy="2515403"/>
          </a:xfrm>
          <a:custGeom>
            <a:avLst/>
            <a:gdLst/>
            <a:ahLst/>
            <a:cxnLst/>
            <a:rect r="r" b="b" t="t" l="l"/>
            <a:pathLst>
              <a:path h="2515403" w="2600510">
                <a:moveTo>
                  <a:pt x="0" y="0"/>
                </a:moveTo>
                <a:lnTo>
                  <a:pt x="2600510" y="0"/>
                </a:lnTo>
                <a:lnTo>
                  <a:pt x="2600510" y="2515403"/>
                </a:lnTo>
                <a:lnTo>
                  <a:pt x="0" y="2515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96411" y="2060718"/>
            <a:ext cx="11841758" cy="7486169"/>
          </a:xfrm>
          <a:custGeom>
            <a:avLst/>
            <a:gdLst/>
            <a:ahLst/>
            <a:cxnLst/>
            <a:rect r="r" b="b" t="t" l="l"/>
            <a:pathLst>
              <a:path h="7486169" w="11841758">
                <a:moveTo>
                  <a:pt x="0" y="0"/>
                </a:moveTo>
                <a:lnTo>
                  <a:pt x="11841758" y="0"/>
                </a:lnTo>
                <a:lnTo>
                  <a:pt x="11841758" y="7486169"/>
                </a:lnTo>
                <a:lnTo>
                  <a:pt x="0" y="74861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66548" y="7888405"/>
            <a:ext cx="1242460" cy="1245573"/>
          </a:xfrm>
          <a:custGeom>
            <a:avLst/>
            <a:gdLst/>
            <a:ahLst/>
            <a:cxnLst/>
            <a:rect r="r" b="b" t="t" l="l"/>
            <a:pathLst>
              <a:path h="1245573" w="1242460">
                <a:moveTo>
                  <a:pt x="0" y="0"/>
                </a:moveTo>
                <a:lnTo>
                  <a:pt x="1242460" y="0"/>
                </a:lnTo>
                <a:lnTo>
                  <a:pt x="1242460" y="1245574"/>
                </a:lnTo>
                <a:lnTo>
                  <a:pt x="0" y="124557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2257" y="3309734"/>
            <a:ext cx="4691251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del Login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000000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prima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541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5909334" y="2355217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47951" y="3257303"/>
            <a:ext cx="16392099" cy="6188017"/>
          </a:xfrm>
          <a:custGeom>
            <a:avLst/>
            <a:gdLst/>
            <a:ahLst/>
            <a:cxnLst/>
            <a:rect r="r" b="b" t="t" l="l"/>
            <a:pathLst>
              <a:path h="6188017" w="16392099">
                <a:moveTo>
                  <a:pt x="0" y="0"/>
                </a:moveTo>
                <a:lnTo>
                  <a:pt x="16392098" y="0"/>
                </a:lnTo>
                <a:lnTo>
                  <a:pt x="16392098" y="6188017"/>
                </a:lnTo>
                <a:lnTo>
                  <a:pt x="0" y="61880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1" r="0" b="-31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Strategy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069029" y="1360944"/>
            <a:ext cx="14526708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del Login - </a:t>
            </a:r>
            <a:r>
              <a:rPr lang="en-US" b="true" sz="6999" i="true">
                <a:solidFill>
                  <a:srgbClr val="000000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prima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947951" y="2916679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-10800000">
            <a:off x="16595737" y="853606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844381" y="8012727"/>
            <a:ext cx="1242460" cy="1245573"/>
          </a:xfrm>
          <a:custGeom>
            <a:avLst/>
            <a:gdLst/>
            <a:ahLst/>
            <a:cxnLst/>
            <a:rect r="r" b="b" t="t" l="l"/>
            <a:pathLst>
              <a:path h="1245573" w="1242460">
                <a:moveTo>
                  <a:pt x="0" y="0"/>
                </a:moveTo>
                <a:lnTo>
                  <a:pt x="1242460" y="0"/>
                </a:lnTo>
                <a:lnTo>
                  <a:pt x="1242460" y="1245573"/>
                </a:lnTo>
                <a:lnTo>
                  <a:pt x="0" y="124557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5733535" y="9794267"/>
            <a:ext cx="1150284" cy="333257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23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20587" y="194641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466613" y="925078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289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8201" y="7786891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13511" y="8525458"/>
            <a:ext cx="636916" cy="840057"/>
          </a:xfrm>
          <a:custGeom>
            <a:avLst/>
            <a:gdLst/>
            <a:ahLst/>
            <a:cxnLst/>
            <a:rect r="r" b="b" t="t" l="l"/>
            <a:pathLst>
              <a:path h="840057" w="636916">
                <a:moveTo>
                  <a:pt x="0" y="0"/>
                </a:moveTo>
                <a:lnTo>
                  <a:pt x="636916" y="0"/>
                </a:lnTo>
                <a:lnTo>
                  <a:pt x="636916" y="840057"/>
                </a:lnTo>
                <a:lnTo>
                  <a:pt x="0" y="8400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117630" y="2226907"/>
            <a:ext cx="11141670" cy="7701154"/>
          </a:xfrm>
          <a:custGeom>
            <a:avLst/>
            <a:gdLst/>
            <a:ahLst/>
            <a:cxnLst/>
            <a:rect r="r" b="b" t="t" l="l"/>
            <a:pathLst>
              <a:path h="7701154" w="11141670">
                <a:moveTo>
                  <a:pt x="0" y="0"/>
                </a:moveTo>
                <a:lnTo>
                  <a:pt x="11141670" y="0"/>
                </a:lnTo>
                <a:lnTo>
                  <a:pt x="11141670" y="7701154"/>
                </a:lnTo>
                <a:lnTo>
                  <a:pt x="0" y="770115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Strategy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6466" y="3561924"/>
            <a:ext cx="4691251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del Login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541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10800000">
            <a:off x="15748442" y="8749731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069029" y="2612616"/>
            <a:ext cx="14040369" cy="6959666"/>
          </a:xfrm>
          <a:custGeom>
            <a:avLst/>
            <a:gdLst/>
            <a:ahLst/>
            <a:cxnLst/>
            <a:rect r="r" b="b" t="t" l="l"/>
            <a:pathLst>
              <a:path h="6959666" w="14040369">
                <a:moveTo>
                  <a:pt x="0" y="0"/>
                </a:moveTo>
                <a:lnTo>
                  <a:pt x="14040369" y="0"/>
                </a:lnTo>
                <a:lnTo>
                  <a:pt x="14040369" y="6959665"/>
                </a:lnTo>
                <a:lnTo>
                  <a:pt x="0" y="69596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909334" y="2355217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727017" y="255471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466585" y="5143500"/>
            <a:ext cx="1245257" cy="1397738"/>
          </a:xfrm>
          <a:custGeom>
            <a:avLst/>
            <a:gdLst/>
            <a:ahLst/>
            <a:cxnLst/>
            <a:rect r="r" b="b" t="t" l="l"/>
            <a:pathLst>
              <a:path h="1397738" w="1245257">
                <a:moveTo>
                  <a:pt x="0" y="0"/>
                </a:moveTo>
                <a:lnTo>
                  <a:pt x="1245257" y="0"/>
                </a:lnTo>
                <a:lnTo>
                  <a:pt x="1245257" y="1397738"/>
                </a:lnTo>
                <a:lnTo>
                  <a:pt x="0" y="139773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Strategy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69029" y="1360944"/>
            <a:ext cx="14526708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del Login - </a:t>
            </a:r>
            <a:r>
              <a:rPr lang="en-US" b="true" sz="6999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991385" y="9850184"/>
            <a:ext cx="950353" cy="287074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311"/>
              </a:lnSpc>
              <a:spcBef>
                <a:spcPct val="0"/>
              </a:spcBef>
            </a:pPr>
            <a:r>
              <a:rPr lang="en-US" sz="16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25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94713" y="1759442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7251787" y="8740193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4"/>
                </a:lnTo>
                <a:lnTo>
                  <a:pt x="0" y="10362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08934" y="1476856"/>
            <a:ext cx="5103508" cy="115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State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602036" y="2119997"/>
            <a:ext cx="11413720" cy="7362197"/>
          </a:xfrm>
          <a:custGeom>
            <a:avLst/>
            <a:gdLst/>
            <a:ahLst/>
            <a:cxnLst/>
            <a:rect r="r" b="b" t="t" l="l"/>
            <a:pathLst>
              <a:path h="7362197" w="11413720">
                <a:moveTo>
                  <a:pt x="0" y="0"/>
                </a:moveTo>
                <a:lnTo>
                  <a:pt x="11413720" y="0"/>
                </a:lnTo>
                <a:lnTo>
                  <a:pt x="11413720" y="7362196"/>
                </a:lnTo>
                <a:lnTo>
                  <a:pt x="0" y="73621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57087" y="2119997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95957" y="7685341"/>
            <a:ext cx="1969453" cy="2369266"/>
          </a:xfrm>
          <a:custGeom>
            <a:avLst/>
            <a:gdLst/>
            <a:ahLst/>
            <a:cxnLst/>
            <a:rect r="r" b="b" t="t" l="l"/>
            <a:pathLst>
              <a:path h="2369266" w="1969453">
                <a:moveTo>
                  <a:pt x="0" y="0"/>
                </a:moveTo>
                <a:lnTo>
                  <a:pt x="1969453" y="0"/>
                </a:lnTo>
                <a:lnTo>
                  <a:pt x="1969453" y="2369266"/>
                </a:lnTo>
                <a:lnTo>
                  <a:pt x="0" y="23692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292700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3542" y="3406831"/>
            <a:ext cx="5991170" cy="607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  <a:spcBef>
                <a:spcPct val="0"/>
              </a:spcBef>
            </a:pPr>
            <a:r>
              <a:rPr lang="en-US" sz="3153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Il pattern State consente a un oggetto di modificare il proprio comportamento in base allo stato interno, delegando le operazioni a classi che rappresentano gli</a:t>
            </a:r>
            <a:r>
              <a:rPr lang="en-US" sz="3153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stati e condividono un'interfaccia comune, evitando di usare logica condizionale.</a:t>
            </a:r>
          </a:p>
          <a:p>
            <a:pPr algn="ctr">
              <a:lnSpc>
                <a:spcPts val="4414"/>
              </a:lnSpc>
            </a:pP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97802" y="1708800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466613" y="891704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658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1317" y="7148099"/>
            <a:ext cx="2600510" cy="2515403"/>
          </a:xfrm>
          <a:custGeom>
            <a:avLst/>
            <a:gdLst/>
            <a:ahLst/>
            <a:cxnLst/>
            <a:rect r="r" b="b" t="t" l="l"/>
            <a:pathLst>
              <a:path h="2515403" w="2600510">
                <a:moveTo>
                  <a:pt x="0" y="0"/>
                </a:moveTo>
                <a:lnTo>
                  <a:pt x="2600510" y="0"/>
                </a:lnTo>
                <a:lnTo>
                  <a:pt x="2600510" y="2515403"/>
                </a:lnTo>
                <a:lnTo>
                  <a:pt x="0" y="2515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21749" y="1999629"/>
            <a:ext cx="10779678" cy="7663874"/>
          </a:xfrm>
          <a:custGeom>
            <a:avLst/>
            <a:gdLst/>
            <a:ahLst/>
            <a:cxnLst/>
            <a:rect r="r" b="b" t="t" l="l"/>
            <a:pathLst>
              <a:path h="7663874" w="10779678">
                <a:moveTo>
                  <a:pt x="0" y="0"/>
                </a:moveTo>
                <a:lnTo>
                  <a:pt x="10779678" y="0"/>
                </a:lnTo>
                <a:lnTo>
                  <a:pt x="10779678" y="7663873"/>
                </a:lnTo>
                <a:lnTo>
                  <a:pt x="0" y="766387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722258" y="7671474"/>
            <a:ext cx="1242460" cy="1245573"/>
          </a:xfrm>
          <a:custGeom>
            <a:avLst/>
            <a:gdLst/>
            <a:ahLst/>
            <a:cxnLst/>
            <a:rect r="r" b="b" t="t" l="l"/>
            <a:pathLst>
              <a:path h="1245573" w="1242460">
                <a:moveTo>
                  <a:pt x="0" y="0"/>
                </a:moveTo>
                <a:lnTo>
                  <a:pt x="1242460" y="0"/>
                </a:lnTo>
                <a:lnTo>
                  <a:pt x="1242460" y="1245574"/>
                </a:lnTo>
                <a:lnTo>
                  <a:pt x="0" y="124557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6129" y="3309734"/>
            <a:ext cx="5671673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Stato delle visite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000000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prima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1910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93505" y="91020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741193" y="9145396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4" y="0"/>
                </a:lnTo>
                <a:lnTo>
                  <a:pt x="1036214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3526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47838" y="7148099"/>
            <a:ext cx="2600510" cy="2515403"/>
          </a:xfrm>
          <a:custGeom>
            <a:avLst/>
            <a:gdLst/>
            <a:ahLst/>
            <a:cxnLst/>
            <a:rect r="r" b="b" t="t" l="l"/>
            <a:pathLst>
              <a:path h="2515403" w="2600510">
                <a:moveTo>
                  <a:pt x="0" y="0"/>
                </a:moveTo>
                <a:lnTo>
                  <a:pt x="2600511" y="0"/>
                </a:lnTo>
                <a:lnTo>
                  <a:pt x="2600511" y="2515403"/>
                </a:lnTo>
                <a:lnTo>
                  <a:pt x="0" y="25154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12720" y="1284893"/>
            <a:ext cx="10388707" cy="8611627"/>
          </a:xfrm>
          <a:custGeom>
            <a:avLst/>
            <a:gdLst/>
            <a:ahLst/>
            <a:cxnLst/>
            <a:rect r="r" b="b" t="t" l="l"/>
            <a:pathLst>
              <a:path h="8611627" w="10388707">
                <a:moveTo>
                  <a:pt x="0" y="0"/>
                </a:moveTo>
                <a:lnTo>
                  <a:pt x="10388707" y="0"/>
                </a:lnTo>
                <a:lnTo>
                  <a:pt x="10388707" y="8611627"/>
                </a:lnTo>
                <a:lnTo>
                  <a:pt x="0" y="86116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177" r="0" b="-211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21104" y="7155989"/>
            <a:ext cx="1989407" cy="1989407"/>
          </a:xfrm>
          <a:custGeom>
            <a:avLst/>
            <a:gdLst/>
            <a:ahLst/>
            <a:cxnLst/>
            <a:rect r="r" b="b" t="t" l="l"/>
            <a:pathLst>
              <a:path h="1989407" w="1989407">
                <a:moveTo>
                  <a:pt x="0" y="0"/>
                </a:moveTo>
                <a:lnTo>
                  <a:pt x="1989407" y="0"/>
                </a:lnTo>
                <a:lnTo>
                  <a:pt x="1989407" y="1989407"/>
                </a:lnTo>
                <a:lnTo>
                  <a:pt x="0" y="19894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2257" y="3309734"/>
            <a:ext cx="5671673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Stato delle visite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000000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prima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76045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10800000">
            <a:off x="15321090" y="8582106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909334" y="2355217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50922" y="235521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245124" y="2736615"/>
            <a:ext cx="13538894" cy="6667021"/>
          </a:xfrm>
          <a:custGeom>
            <a:avLst/>
            <a:gdLst/>
            <a:ahLst/>
            <a:cxnLst/>
            <a:rect r="r" b="b" t="t" l="l"/>
            <a:pathLst>
              <a:path h="6667021" w="13538894">
                <a:moveTo>
                  <a:pt x="0" y="0"/>
                </a:moveTo>
                <a:lnTo>
                  <a:pt x="13538894" y="0"/>
                </a:lnTo>
                <a:lnTo>
                  <a:pt x="13538894" y="6667021"/>
                </a:lnTo>
                <a:lnTo>
                  <a:pt x="0" y="666702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626514" y="3118013"/>
            <a:ext cx="1245257" cy="1397738"/>
          </a:xfrm>
          <a:custGeom>
            <a:avLst/>
            <a:gdLst/>
            <a:ahLst/>
            <a:cxnLst/>
            <a:rect r="r" b="b" t="t" l="l"/>
            <a:pathLst>
              <a:path h="1397738" w="1245257">
                <a:moveTo>
                  <a:pt x="0" y="0"/>
                </a:moveTo>
                <a:lnTo>
                  <a:pt x="1245258" y="0"/>
                </a:lnTo>
                <a:lnTo>
                  <a:pt x="1245258" y="1397738"/>
                </a:lnTo>
                <a:lnTo>
                  <a:pt x="0" y="139773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69029" y="1360944"/>
            <a:ext cx="14526708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Stato delle visite - </a:t>
            </a:r>
            <a:r>
              <a:rPr lang="en-US" b="true" sz="6999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991511" y="9825137"/>
            <a:ext cx="950350" cy="287074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311"/>
              </a:lnSpc>
              <a:spcBef>
                <a:spcPct val="0"/>
              </a:spcBef>
            </a:pPr>
            <a:r>
              <a:rPr lang="en-US" sz="16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29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520045"/>
            <a:ext cx="17470132" cy="505565"/>
            <a:chOff x="0" y="0"/>
            <a:chExt cx="4601187" cy="1331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33153"/>
            </a:xfrm>
            <a:custGeom>
              <a:avLst/>
              <a:gdLst/>
              <a:ahLst/>
              <a:cxnLst/>
              <a:rect r="r" b="b" t="t" l="l"/>
              <a:pathLst>
                <a:path h="133153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33153"/>
                  </a:lnTo>
                  <a:lnTo>
                    <a:pt x="0" y="133153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71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8934" y="9463654"/>
            <a:ext cx="755149" cy="540198"/>
            <a:chOff x="0" y="0"/>
            <a:chExt cx="198887" cy="1422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463654"/>
            <a:ext cx="755149" cy="540198"/>
            <a:chOff x="0" y="0"/>
            <a:chExt cx="198887" cy="1422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41405" y="9510013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618201" y="9520045"/>
            <a:ext cx="312658" cy="417383"/>
          </a:xfrm>
          <a:custGeom>
            <a:avLst/>
            <a:gdLst/>
            <a:ahLst/>
            <a:cxnLst/>
            <a:rect r="r" b="b" t="t" l="l"/>
            <a:pathLst>
              <a:path h="417383" w="312658">
                <a:moveTo>
                  <a:pt x="312658" y="0"/>
                </a:moveTo>
                <a:lnTo>
                  <a:pt x="0" y="0"/>
                </a:lnTo>
                <a:lnTo>
                  <a:pt x="0" y="417384"/>
                </a:lnTo>
                <a:lnTo>
                  <a:pt x="312658" y="417384"/>
                </a:lnTo>
                <a:lnTo>
                  <a:pt x="3126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077707" y="9468671"/>
            <a:ext cx="1271608" cy="530165"/>
            <a:chOff x="0" y="0"/>
            <a:chExt cx="334909" cy="1396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4909" cy="139632"/>
            </a:xfrm>
            <a:custGeom>
              <a:avLst/>
              <a:gdLst/>
              <a:ahLst/>
              <a:cxnLst/>
              <a:rect r="r" b="b" t="t" l="l"/>
              <a:pathLst>
                <a:path h="139632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39632"/>
                  </a:lnTo>
                  <a:lnTo>
                    <a:pt x="0" y="139632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4909" cy="177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68613" y="2930390"/>
            <a:ext cx="16472792" cy="5991978"/>
          </a:xfrm>
          <a:custGeom>
            <a:avLst/>
            <a:gdLst/>
            <a:ahLst/>
            <a:cxnLst/>
            <a:rect r="r" b="b" t="t" l="l"/>
            <a:pathLst>
              <a:path h="5991978" w="16472792">
                <a:moveTo>
                  <a:pt x="0" y="0"/>
                </a:moveTo>
                <a:lnTo>
                  <a:pt x="16472792" y="0"/>
                </a:lnTo>
                <a:lnTo>
                  <a:pt x="16472792" y="5991978"/>
                </a:lnTo>
                <a:lnTo>
                  <a:pt x="0" y="59919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3" t="0" r="-53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13555639" y="1996144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70" y="0"/>
                </a:lnTo>
                <a:lnTo>
                  <a:pt x="447970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0859" y="2758940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8201" y="217947"/>
            <a:ext cx="292700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Introduzione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617186" y="1351287"/>
            <a:ext cx="9053628" cy="114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Modello di dominio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10800000">
            <a:off x="16565978" y="788615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5559531" y="941602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3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13991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10800000">
            <a:off x="15748442" y="6718844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5909334" y="2355217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8911" y="289492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60273" y="3232313"/>
            <a:ext cx="14806275" cy="4373507"/>
          </a:xfrm>
          <a:custGeom>
            <a:avLst/>
            <a:gdLst/>
            <a:ahLst/>
            <a:cxnLst/>
            <a:rect r="r" b="b" t="t" l="l"/>
            <a:pathLst>
              <a:path h="4373507" w="14806275">
                <a:moveTo>
                  <a:pt x="0" y="0"/>
                </a:moveTo>
                <a:lnTo>
                  <a:pt x="14806275" y="0"/>
                </a:lnTo>
                <a:lnTo>
                  <a:pt x="14806275" y="4373507"/>
                </a:lnTo>
                <a:lnTo>
                  <a:pt x="0" y="437350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2409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229172" y="3413034"/>
            <a:ext cx="3030128" cy="2689239"/>
          </a:xfrm>
          <a:custGeom>
            <a:avLst/>
            <a:gdLst/>
            <a:ahLst/>
            <a:cxnLst/>
            <a:rect r="r" b="b" t="t" l="l"/>
            <a:pathLst>
              <a:path h="2689239" w="3030128">
                <a:moveTo>
                  <a:pt x="0" y="0"/>
                </a:moveTo>
                <a:lnTo>
                  <a:pt x="3030128" y="0"/>
                </a:lnTo>
                <a:lnTo>
                  <a:pt x="3030128" y="2689238"/>
                </a:lnTo>
                <a:lnTo>
                  <a:pt x="0" y="268923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State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69029" y="1360944"/>
            <a:ext cx="14526708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Stato delle visite - </a:t>
            </a:r>
            <a:r>
              <a:rPr lang="en-US" b="true" sz="6999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88290" y="7888407"/>
            <a:ext cx="16943660" cy="1671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24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Il costrutto switch-cas</a:t>
            </a:r>
            <a:r>
              <a:rPr lang="en-US" sz="3200" spc="240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e è stato rimosso e gli stati possono essere aggiunti dinamicamente senza modificare il codice esistente.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5623596" y="9756777"/>
            <a:ext cx="1285956" cy="38452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127"/>
              </a:lnSpc>
              <a:spcBef>
                <a:spcPct val="0"/>
              </a:spcBef>
            </a:pPr>
            <a:r>
              <a:rPr lang="en-US" sz="22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30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6931" y="1484918"/>
            <a:ext cx="17272303" cy="8301026"/>
            <a:chOff x="0" y="0"/>
            <a:chExt cx="4549084" cy="2186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9084" cy="2186278"/>
            </a:xfrm>
            <a:custGeom>
              <a:avLst/>
              <a:gdLst/>
              <a:ahLst/>
              <a:cxnLst/>
              <a:rect r="r" b="b" t="t" l="l"/>
              <a:pathLst>
                <a:path h="2186278" w="4549084">
                  <a:moveTo>
                    <a:pt x="0" y="0"/>
                  </a:moveTo>
                  <a:lnTo>
                    <a:pt x="4549084" y="0"/>
                  </a:lnTo>
                  <a:lnTo>
                    <a:pt x="4549084" y="2186278"/>
                  </a:lnTo>
                  <a:lnTo>
                    <a:pt x="0" y="218627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49084" cy="2233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967329" y="2554154"/>
            <a:ext cx="551211" cy="938595"/>
          </a:xfrm>
          <a:custGeom>
            <a:avLst/>
            <a:gdLst/>
            <a:ahLst/>
            <a:cxnLst/>
            <a:rect r="r" b="b" t="t" l="l"/>
            <a:pathLst>
              <a:path h="938595" w="551211">
                <a:moveTo>
                  <a:pt x="0" y="0"/>
                </a:moveTo>
                <a:lnTo>
                  <a:pt x="551211" y="0"/>
                </a:lnTo>
                <a:lnTo>
                  <a:pt x="551211" y="938595"/>
                </a:lnTo>
                <a:lnTo>
                  <a:pt x="0" y="938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979317" y="3242984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4206722" y="674660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522647" y="3738284"/>
            <a:ext cx="11163040" cy="3729085"/>
          </a:xfrm>
          <a:custGeom>
            <a:avLst/>
            <a:gdLst/>
            <a:ahLst/>
            <a:cxnLst/>
            <a:rect r="r" b="b" t="t" l="l"/>
            <a:pathLst>
              <a:path h="3729085" w="11163040">
                <a:moveTo>
                  <a:pt x="0" y="0"/>
                </a:moveTo>
                <a:lnTo>
                  <a:pt x="11163041" y="0"/>
                </a:lnTo>
                <a:lnTo>
                  <a:pt x="11163041" y="3729085"/>
                </a:lnTo>
                <a:lnTo>
                  <a:pt x="0" y="372908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Extract Method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55079" y="1601536"/>
            <a:ext cx="13577843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Classe  VisitTypeManager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45650" y="7906645"/>
            <a:ext cx="16717034" cy="173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24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Notando alcuni aspetti comuni ne</a:t>
            </a:r>
            <a:r>
              <a:rPr lang="en-US" sz="3299" spc="24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 due metodi, si è deciso di applicare un refactoring utilizzando il pattern </a:t>
            </a:r>
            <a:r>
              <a:rPr lang="en-US" b="true" sz="3299" spc="247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Extract Method</a:t>
            </a:r>
            <a:r>
              <a:rPr lang="en-US" sz="3299" spc="24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518540" y="9738319"/>
            <a:ext cx="1365481" cy="40535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321"/>
              </a:lnSpc>
              <a:spcBef>
                <a:spcPct val="0"/>
              </a:spcBef>
            </a:pPr>
            <a:r>
              <a:rPr lang="en-US" sz="237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31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6931" y="1484918"/>
            <a:ext cx="17272303" cy="8301026"/>
            <a:chOff x="0" y="0"/>
            <a:chExt cx="4549084" cy="2186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49084" cy="2186278"/>
            </a:xfrm>
            <a:custGeom>
              <a:avLst/>
              <a:gdLst/>
              <a:ahLst/>
              <a:cxnLst/>
              <a:rect r="r" b="b" t="t" l="l"/>
              <a:pathLst>
                <a:path h="2186278" w="4549084">
                  <a:moveTo>
                    <a:pt x="0" y="0"/>
                  </a:moveTo>
                  <a:lnTo>
                    <a:pt x="4549084" y="0"/>
                  </a:lnTo>
                  <a:lnTo>
                    <a:pt x="4549084" y="2186278"/>
                  </a:lnTo>
                  <a:lnTo>
                    <a:pt x="0" y="218627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549084" cy="2233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7025821" y="2571719"/>
            <a:ext cx="551211" cy="938595"/>
          </a:xfrm>
          <a:custGeom>
            <a:avLst/>
            <a:gdLst/>
            <a:ahLst/>
            <a:cxnLst/>
            <a:rect r="r" b="b" t="t" l="l"/>
            <a:pathLst>
              <a:path h="938595" w="551211">
                <a:moveTo>
                  <a:pt x="0" y="0"/>
                </a:moveTo>
                <a:lnTo>
                  <a:pt x="551212" y="0"/>
                </a:lnTo>
                <a:lnTo>
                  <a:pt x="551212" y="938595"/>
                </a:lnTo>
                <a:lnTo>
                  <a:pt x="0" y="938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037021" y="2795309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10800000">
            <a:off x="12229426" y="667040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555128" y="3041016"/>
            <a:ext cx="8192405" cy="4294594"/>
          </a:xfrm>
          <a:custGeom>
            <a:avLst/>
            <a:gdLst/>
            <a:ahLst/>
            <a:cxnLst/>
            <a:rect r="r" b="b" t="t" l="l"/>
            <a:pathLst>
              <a:path h="4294594" w="8192405">
                <a:moveTo>
                  <a:pt x="0" y="0"/>
                </a:moveTo>
                <a:lnTo>
                  <a:pt x="8192404" y="0"/>
                </a:lnTo>
                <a:lnTo>
                  <a:pt x="8192404" y="4294594"/>
                </a:lnTo>
                <a:lnTo>
                  <a:pt x="0" y="42945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Extract Method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8201" y="1601536"/>
            <a:ext cx="17260865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Classe  VisitTypeManager - </a:t>
            </a:r>
            <a:r>
              <a:rPr lang="en-US" b="true" sz="6999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23469" y="7893342"/>
            <a:ext cx="16959226" cy="163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2"/>
              </a:lnSpc>
              <a:spcBef>
                <a:spcPct val="0"/>
              </a:spcBef>
            </a:pPr>
            <a:r>
              <a:rPr lang="en-US" sz="3144" spc="23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È stato estratto un frammento di codice dedicato alla creazione dell’oggetto, come suggerisce il nome, semplificando </a:t>
            </a:r>
            <a:r>
              <a:rPr lang="en-US" sz="3144" spc="23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 due metodi, ora più brevi, e raggruppando la logic</a:t>
            </a:r>
            <a:r>
              <a:rPr lang="en-US" sz="3144" spc="23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a</a:t>
            </a:r>
            <a:r>
              <a:rPr lang="en-US" sz="3144" spc="23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r>
              <a:rPr lang="en-US" sz="3144" spc="23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comun</a:t>
            </a:r>
            <a:r>
              <a:rPr lang="en-US" sz="3144" spc="23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733535" y="9794267"/>
            <a:ext cx="1150421" cy="339488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798"/>
              </a:lnSpc>
              <a:spcBef>
                <a:spcPct val="0"/>
              </a:spcBef>
            </a:pPr>
            <a:r>
              <a:rPr lang="en-US" sz="19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32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80148" y="194641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466613" y="911026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289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8201" y="8273884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04628" y="8943956"/>
            <a:ext cx="636916" cy="840057"/>
          </a:xfrm>
          <a:custGeom>
            <a:avLst/>
            <a:gdLst/>
            <a:ahLst/>
            <a:cxnLst/>
            <a:rect r="r" b="b" t="t" l="l"/>
            <a:pathLst>
              <a:path h="840057" w="636916">
                <a:moveTo>
                  <a:pt x="0" y="0"/>
                </a:moveTo>
                <a:lnTo>
                  <a:pt x="636916" y="0"/>
                </a:lnTo>
                <a:lnTo>
                  <a:pt x="636916" y="840057"/>
                </a:lnTo>
                <a:lnTo>
                  <a:pt x="0" y="8400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398255" y="2308627"/>
            <a:ext cx="10500660" cy="7475386"/>
          </a:xfrm>
          <a:custGeom>
            <a:avLst/>
            <a:gdLst/>
            <a:ahLst/>
            <a:cxnLst/>
            <a:rect r="r" b="b" t="t" l="l"/>
            <a:pathLst>
              <a:path h="7475386" w="10500660">
                <a:moveTo>
                  <a:pt x="0" y="0"/>
                </a:moveTo>
                <a:lnTo>
                  <a:pt x="10500660" y="0"/>
                </a:lnTo>
                <a:lnTo>
                  <a:pt x="10500660" y="7475386"/>
                </a:lnTo>
                <a:lnTo>
                  <a:pt x="0" y="747538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-1747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754349" y="4928934"/>
            <a:ext cx="1287811" cy="1445502"/>
          </a:xfrm>
          <a:custGeom>
            <a:avLst/>
            <a:gdLst/>
            <a:ahLst/>
            <a:cxnLst/>
            <a:rect r="r" b="b" t="t" l="l"/>
            <a:pathLst>
              <a:path h="1445502" w="1287811">
                <a:moveTo>
                  <a:pt x="0" y="0"/>
                </a:moveTo>
                <a:lnTo>
                  <a:pt x="1287811" y="0"/>
                </a:lnTo>
                <a:lnTo>
                  <a:pt x="1287811" y="1445503"/>
                </a:lnTo>
                <a:lnTo>
                  <a:pt x="0" y="14455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Extract Method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6466" y="3561924"/>
            <a:ext cx="4691251" cy="472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Classe</a:t>
            </a: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 VisitTypeManager </a:t>
            </a:r>
            <a:r>
              <a:rPr lang="en-US" b="true" sz="6733" i="true">
                <a:solidFill>
                  <a:srgbClr val="ED1C24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541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91338" y="1502961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066484" y="9057569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6802" y="1587161"/>
            <a:ext cx="7343601" cy="115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Te</a:t>
            </a: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st black-b</a:t>
            </a: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o</a:t>
            </a: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x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094717" y="2371754"/>
            <a:ext cx="432630" cy="736676"/>
          </a:xfrm>
          <a:custGeom>
            <a:avLst/>
            <a:gdLst/>
            <a:ahLst/>
            <a:cxnLst/>
            <a:rect r="r" b="b" t="t" l="l"/>
            <a:pathLst>
              <a:path h="736676" w="432630">
                <a:moveTo>
                  <a:pt x="0" y="0"/>
                </a:moveTo>
                <a:lnTo>
                  <a:pt x="432630" y="0"/>
                </a:lnTo>
                <a:lnTo>
                  <a:pt x="432630" y="736676"/>
                </a:lnTo>
                <a:lnTo>
                  <a:pt x="0" y="7366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95322" y="2021068"/>
            <a:ext cx="6488698" cy="7749774"/>
          </a:xfrm>
          <a:custGeom>
            <a:avLst/>
            <a:gdLst/>
            <a:ahLst/>
            <a:cxnLst/>
            <a:rect r="r" b="b" t="t" l="l"/>
            <a:pathLst>
              <a:path h="7749774" w="6488698">
                <a:moveTo>
                  <a:pt x="0" y="0"/>
                </a:moveTo>
                <a:lnTo>
                  <a:pt x="6488698" y="0"/>
                </a:lnTo>
                <a:lnTo>
                  <a:pt x="6488698" y="7749774"/>
                </a:lnTo>
                <a:lnTo>
                  <a:pt x="0" y="774977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2335" t="-2039" r="-14829" b="-347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Test black-box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3386729"/>
            <a:ext cx="8024010" cy="6384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24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Per i test, si è scelto di verificare il rispetto dei requisiti funzionali, controllando che l’output atteso corrisponda all’input fornito.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24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È stata inserita una specifica classe di test JUnit all’interno di ciascun package.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22939" y="2250981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6702375" y="8890093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883154" y="2523174"/>
            <a:ext cx="6418273" cy="7152411"/>
          </a:xfrm>
          <a:custGeom>
            <a:avLst/>
            <a:gdLst/>
            <a:ahLst/>
            <a:cxnLst/>
            <a:rect r="r" b="b" t="t" l="l"/>
            <a:pathLst>
              <a:path h="7152411" w="6418273">
                <a:moveTo>
                  <a:pt x="0" y="0"/>
                </a:moveTo>
                <a:lnTo>
                  <a:pt x="6418273" y="0"/>
                </a:lnTo>
                <a:lnTo>
                  <a:pt x="6418273" y="7152411"/>
                </a:lnTo>
                <a:lnTo>
                  <a:pt x="0" y="715241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4494" t="-4095" r="-11213" b="-769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64406" y="2358456"/>
            <a:ext cx="5478222" cy="7183029"/>
          </a:xfrm>
          <a:custGeom>
            <a:avLst/>
            <a:gdLst/>
            <a:ahLst/>
            <a:cxnLst/>
            <a:rect r="r" b="b" t="t" l="l"/>
            <a:pathLst>
              <a:path h="7183029" w="5478222">
                <a:moveTo>
                  <a:pt x="0" y="0"/>
                </a:moveTo>
                <a:lnTo>
                  <a:pt x="5478223" y="0"/>
                </a:lnTo>
                <a:lnTo>
                  <a:pt x="5478223" y="7183029"/>
                </a:lnTo>
                <a:lnTo>
                  <a:pt x="0" y="71830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4954" t="-3940" r="-15363" b="-124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Test black-box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727017" y="200506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16665343" y="903061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169009" y="1097549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91528" y="1301838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8844433" y="1830952"/>
            <a:ext cx="636916" cy="840057"/>
          </a:xfrm>
          <a:custGeom>
            <a:avLst/>
            <a:gdLst/>
            <a:ahLst/>
            <a:cxnLst/>
            <a:rect r="r" b="b" t="t" l="l"/>
            <a:pathLst>
              <a:path h="840057" w="636916">
                <a:moveTo>
                  <a:pt x="0" y="0"/>
                </a:moveTo>
                <a:lnTo>
                  <a:pt x="636916" y="0"/>
                </a:lnTo>
                <a:lnTo>
                  <a:pt x="636916" y="840057"/>
                </a:lnTo>
                <a:lnTo>
                  <a:pt x="0" y="8400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93505" y="1226914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5847807" y="9040004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2891" y="1946418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15639" y="1585748"/>
            <a:ext cx="9649639" cy="8278501"/>
          </a:xfrm>
          <a:custGeom>
            <a:avLst/>
            <a:gdLst/>
            <a:ahLst/>
            <a:cxnLst/>
            <a:rect r="r" b="b" t="t" l="l"/>
            <a:pathLst>
              <a:path h="8278501" w="9649639">
                <a:moveTo>
                  <a:pt x="0" y="0"/>
                </a:moveTo>
                <a:lnTo>
                  <a:pt x="9649640" y="0"/>
                </a:lnTo>
                <a:lnTo>
                  <a:pt x="9649640" y="8278501"/>
                </a:lnTo>
                <a:lnTo>
                  <a:pt x="0" y="82785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889" r="-2155" b="-889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712311" y="1946418"/>
            <a:ext cx="3989246" cy="1218710"/>
          </a:xfrm>
          <a:custGeom>
            <a:avLst/>
            <a:gdLst/>
            <a:ahLst/>
            <a:cxnLst/>
            <a:rect r="r" b="b" t="t" l="l"/>
            <a:pathLst>
              <a:path h="1218710" w="3989246">
                <a:moveTo>
                  <a:pt x="0" y="0"/>
                </a:moveTo>
                <a:lnTo>
                  <a:pt x="3989245" y="0"/>
                </a:lnTo>
                <a:lnTo>
                  <a:pt x="3989245" y="1218710"/>
                </a:lnTo>
                <a:lnTo>
                  <a:pt x="0" y="121871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2245124" y="6610572"/>
            <a:ext cx="2594254" cy="2160306"/>
          </a:xfrm>
          <a:custGeom>
            <a:avLst/>
            <a:gdLst/>
            <a:ahLst/>
            <a:cxnLst/>
            <a:rect r="r" b="b" t="t" l="l"/>
            <a:pathLst>
              <a:path h="2160306" w="2594254">
                <a:moveTo>
                  <a:pt x="0" y="0"/>
                </a:moveTo>
                <a:lnTo>
                  <a:pt x="2594253" y="0"/>
                </a:lnTo>
                <a:lnTo>
                  <a:pt x="2594253" y="2160305"/>
                </a:lnTo>
                <a:lnTo>
                  <a:pt x="0" y="216030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Test black-box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2257" y="3751467"/>
            <a:ext cx="4691251" cy="2343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Dentro TestPlace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5410" y="2150707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439424" y="2757560"/>
            <a:ext cx="636916" cy="840057"/>
          </a:xfrm>
          <a:custGeom>
            <a:avLst/>
            <a:gdLst/>
            <a:ahLst/>
            <a:cxnLst/>
            <a:rect r="r" b="b" t="t" l="l"/>
            <a:pathLst>
              <a:path h="840057" w="636916">
                <a:moveTo>
                  <a:pt x="0" y="0"/>
                </a:moveTo>
                <a:lnTo>
                  <a:pt x="636916" y="0"/>
                </a:lnTo>
                <a:lnTo>
                  <a:pt x="636916" y="840057"/>
                </a:lnTo>
                <a:lnTo>
                  <a:pt x="0" y="84005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93505" y="1226914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365913" y="9226452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887357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2"/>
                </a:lnTo>
                <a:lnTo>
                  <a:pt x="0" y="10916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685233" y="2698500"/>
            <a:ext cx="636916" cy="840057"/>
          </a:xfrm>
          <a:custGeom>
            <a:avLst/>
            <a:gdLst/>
            <a:ahLst/>
            <a:cxnLst/>
            <a:rect r="r" b="b" t="t" l="l"/>
            <a:pathLst>
              <a:path h="840057" w="636916">
                <a:moveTo>
                  <a:pt x="0" y="0"/>
                </a:moveTo>
                <a:lnTo>
                  <a:pt x="636916" y="0"/>
                </a:lnTo>
                <a:lnTo>
                  <a:pt x="636916" y="840057"/>
                </a:lnTo>
                <a:lnTo>
                  <a:pt x="0" y="8400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94269" y="1641329"/>
            <a:ext cx="10289816" cy="8103230"/>
          </a:xfrm>
          <a:custGeom>
            <a:avLst/>
            <a:gdLst/>
            <a:ahLst/>
            <a:cxnLst/>
            <a:rect r="r" b="b" t="t" l="l"/>
            <a:pathLst>
              <a:path h="8103230" w="10289816">
                <a:moveTo>
                  <a:pt x="0" y="0"/>
                </a:moveTo>
                <a:lnTo>
                  <a:pt x="10289816" y="0"/>
                </a:lnTo>
                <a:lnTo>
                  <a:pt x="10289816" y="8103230"/>
                </a:lnTo>
                <a:lnTo>
                  <a:pt x="0" y="810323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8201" y="217947"/>
            <a:ext cx="470674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Test black-box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51219" y="2091646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8934" y="4207660"/>
            <a:ext cx="5575179" cy="433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5"/>
              </a:lnSpc>
              <a:spcBef>
                <a:spcPct val="0"/>
              </a:spcBef>
            </a:pPr>
            <a:r>
              <a:rPr lang="en-US" sz="353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Per sostituire la view basata su standard output, sono state utilizzate classi anonime, applicando il principio di Dependency Inversion.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440465"/>
            <a:ext cx="17470132" cy="957120"/>
            <a:chOff x="0" y="0"/>
            <a:chExt cx="4601187" cy="252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252081"/>
            </a:xfrm>
            <a:custGeom>
              <a:avLst/>
              <a:gdLst/>
              <a:ahLst/>
              <a:cxnLst/>
              <a:rect r="r" b="b" t="t" l="l"/>
              <a:pathLst>
                <a:path h="25208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2301613"/>
            <a:ext cx="17470132" cy="7544923"/>
            <a:chOff x="0" y="0"/>
            <a:chExt cx="4601187" cy="1987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1987140"/>
            </a:xfrm>
            <a:custGeom>
              <a:avLst/>
              <a:gdLst/>
              <a:ahLst/>
              <a:cxnLst/>
              <a:rect r="r" b="b" t="t" l="l"/>
              <a:pathLst>
                <a:path h="1987140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2909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67139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0721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446736"/>
            <a:ext cx="17470132" cy="578875"/>
            <a:chOff x="0" y="0"/>
            <a:chExt cx="4601187" cy="1524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52461"/>
            </a:xfrm>
            <a:custGeom>
              <a:avLst/>
              <a:gdLst/>
              <a:ahLst/>
              <a:cxnLst/>
              <a:rect r="r" b="b" t="t" l="l"/>
              <a:pathLst>
                <a:path h="15246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52461"/>
                  </a:lnTo>
                  <a:lnTo>
                    <a:pt x="0" y="1524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90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7539" y="9441720"/>
            <a:ext cx="755149" cy="540198"/>
            <a:chOff x="0" y="0"/>
            <a:chExt cx="198887" cy="1422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24330" y="9436703"/>
            <a:ext cx="755149" cy="540198"/>
            <a:chOff x="0" y="0"/>
            <a:chExt cx="198887" cy="1422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259300" y="9493094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84087" y="9520045"/>
            <a:ext cx="312658" cy="417383"/>
          </a:xfrm>
          <a:custGeom>
            <a:avLst/>
            <a:gdLst/>
            <a:ahLst/>
            <a:cxnLst/>
            <a:rect r="r" b="b" t="t" l="l"/>
            <a:pathLst>
              <a:path h="417383" w="312658">
                <a:moveTo>
                  <a:pt x="312658" y="0"/>
                </a:moveTo>
                <a:lnTo>
                  <a:pt x="0" y="0"/>
                </a:lnTo>
                <a:lnTo>
                  <a:pt x="0" y="417384"/>
                </a:lnTo>
                <a:lnTo>
                  <a:pt x="312658" y="417384"/>
                </a:lnTo>
                <a:lnTo>
                  <a:pt x="3126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889550" y="9446736"/>
            <a:ext cx="1271608" cy="530165"/>
            <a:chOff x="0" y="0"/>
            <a:chExt cx="334909" cy="1396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4909" cy="139632"/>
            </a:xfrm>
            <a:custGeom>
              <a:avLst/>
              <a:gdLst/>
              <a:ahLst/>
              <a:cxnLst/>
              <a:rect r="r" b="b" t="t" l="l"/>
              <a:pathLst>
                <a:path h="139632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39632"/>
                  </a:lnTo>
                  <a:lnTo>
                    <a:pt x="0" y="139632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4909" cy="177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908596" y="4972569"/>
            <a:ext cx="3247174" cy="3247174"/>
          </a:xfrm>
          <a:custGeom>
            <a:avLst/>
            <a:gdLst/>
            <a:ahLst/>
            <a:cxnLst/>
            <a:rect r="r" b="b" t="t" l="l"/>
            <a:pathLst>
              <a:path h="3247174" w="3247174">
                <a:moveTo>
                  <a:pt x="0" y="0"/>
                </a:moveTo>
                <a:lnTo>
                  <a:pt x="3247174" y="0"/>
                </a:lnTo>
                <a:lnTo>
                  <a:pt x="3247174" y="3247175"/>
                </a:lnTo>
                <a:lnTo>
                  <a:pt x="0" y="3247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84087" y="1585058"/>
            <a:ext cx="1217202" cy="51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44931" y="1585058"/>
            <a:ext cx="1960844" cy="5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5"/>
              </a:lnSpc>
              <a:spcBef>
                <a:spcPct val="0"/>
              </a:spcBef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155770" y="1585058"/>
            <a:ext cx="1960844" cy="5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84087" y="644177"/>
            <a:ext cx="7720251" cy="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Conclusioni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690166" y="4802852"/>
            <a:ext cx="11322601" cy="4142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921" indent="-442461" lvl="1">
              <a:lnSpc>
                <a:spcPts val="5738"/>
              </a:lnSpc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Codice più leggibile </a:t>
            </a: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manutenibile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Riduzione della duplicazione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Migliore separazione delle responsabilità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Facilita l'aggiunta di nuove funzionalità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Migliora la testabilità del codice</a:t>
            </a:r>
          </a:p>
          <a:p>
            <a:pPr algn="ctr">
              <a:lnSpc>
                <a:spcPts val="4303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13568" y="2367622"/>
            <a:ext cx="17260865" cy="137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Vantaggi del refactoring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5060697" y="3435632"/>
            <a:ext cx="551211" cy="938595"/>
          </a:xfrm>
          <a:custGeom>
            <a:avLst/>
            <a:gdLst/>
            <a:ahLst/>
            <a:cxnLst/>
            <a:rect r="r" b="b" t="t" l="l"/>
            <a:pathLst>
              <a:path h="938595" w="551211">
                <a:moveTo>
                  <a:pt x="0" y="0"/>
                </a:moveTo>
                <a:lnTo>
                  <a:pt x="551211" y="0"/>
                </a:lnTo>
                <a:lnTo>
                  <a:pt x="551211" y="938595"/>
                </a:lnTo>
                <a:lnTo>
                  <a:pt x="0" y="9385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5121782" y="944546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38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440465"/>
            <a:ext cx="17470132" cy="957120"/>
            <a:chOff x="0" y="0"/>
            <a:chExt cx="4601187" cy="252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252081"/>
            </a:xfrm>
            <a:custGeom>
              <a:avLst/>
              <a:gdLst/>
              <a:ahLst/>
              <a:cxnLst/>
              <a:rect r="r" b="b" t="t" l="l"/>
              <a:pathLst>
                <a:path h="25208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2301613"/>
            <a:ext cx="17470132" cy="7544923"/>
            <a:chOff x="0" y="0"/>
            <a:chExt cx="4601187" cy="1987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1987140"/>
            </a:xfrm>
            <a:custGeom>
              <a:avLst/>
              <a:gdLst/>
              <a:ahLst/>
              <a:cxnLst/>
              <a:rect r="r" b="b" t="t" l="l"/>
              <a:pathLst>
                <a:path h="1987140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2909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67139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0721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446736"/>
            <a:ext cx="17470132" cy="578875"/>
            <a:chOff x="0" y="0"/>
            <a:chExt cx="4601187" cy="15246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52461"/>
            </a:xfrm>
            <a:custGeom>
              <a:avLst/>
              <a:gdLst/>
              <a:ahLst/>
              <a:cxnLst/>
              <a:rect r="r" b="b" t="t" l="l"/>
              <a:pathLst>
                <a:path h="15246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52461"/>
                  </a:lnTo>
                  <a:lnTo>
                    <a:pt x="0" y="1524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90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7539" y="9441720"/>
            <a:ext cx="755149" cy="540198"/>
            <a:chOff x="0" y="0"/>
            <a:chExt cx="198887" cy="1422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24330" y="9436703"/>
            <a:ext cx="755149" cy="540198"/>
            <a:chOff x="0" y="0"/>
            <a:chExt cx="198887" cy="1422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259300" y="9493094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84087" y="9520045"/>
            <a:ext cx="312658" cy="417383"/>
          </a:xfrm>
          <a:custGeom>
            <a:avLst/>
            <a:gdLst/>
            <a:ahLst/>
            <a:cxnLst/>
            <a:rect r="r" b="b" t="t" l="l"/>
            <a:pathLst>
              <a:path h="417383" w="312658">
                <a:moveTo>
                  <a:pt x="312658" y="0"/>
                </a:moveTo>
                <a:lnTo>
                  <a:pt x="0" y="0"/>
                </a:lnTo>
                <a:lnTo>
                  <a:pt x="0" y="417384"/>
                </a:lnTo>
                <a:lnTo>
                  <a:pt x="312658" y="417384"/>
                </a:lnTo>
                <a:lnTo>
                  <a:pt x="3126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889550" y="9446736"/>
            <a:ext cx="1271608" cy="530165"/>
            <a:chOff x="0" y="0"/>
            <a:chExt cx="334909" cy="1396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4909" cy="139632"/>
            </a:xfrm>
            <a:custGeom>
              <a:avLst/>
              <a:gdLst/>
              <a:ahLst/>
              <a:cxnLst/>
              <a:rect r="r" b="b" t="t" l="l"/>
              <a:pathLst>
                <a:path h="139632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39632"/>
                  </a:lnTo>
                  <a:lnTo>
                    <a:pt x="0" y="139632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4909" cy="177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757651" y="4119458"/>
            <a:ext cx="12121415" cy="558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4921" indent="-442461" lvl="1">
              <a:lnSpc>
                <a:spcPts val="5738"/>
              </a:lnSpc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Richiede t</a:t>
            </a: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empo e risorse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Possibile </a:t>
            </a: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introduzione di bug se non ben testato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Può aumentare temporaneamente la complessità</a:t>
            </a:r>
          </a:p>
          <a:p>
            <a:pPr algn="l" marL="884921" indent="-442461" lvl="1">
              <a:lnSpc>
                <a:spcPts val="5738"/>
              </a:lnSpc>
              <a:spcBef>
                <a:spcPct val="0"/>
              </a:spcBef>
              <a:buFont typeface="Arial"/>
              <a:buChar char="•"/>
            </a:pP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</a:t>
            </a:r>
            <a:r>
              <a:rPr lang="en-US" sz="4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cessita una buona comprensione del codice esistente</a:t>
            </a:r>
          </a:p>
          <a:p>
            <a:pPr algn="ctr">
              <a:lnSpc>
                <a:spcPts val="4303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513568" y="2367622"/>
            <a:ext cx="17260865" cy="137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Svantaggi del refactoring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5060697" y="3435632"/>
            <a:ext cx="551211" cy="938595"/>
          </a:xfrm>
          <a:custGeom>
            <a:avLst/>
            <a:gdLst/>
            <a:ahLst/>
            <a:cxnLst/>
            <a:rect r="r" b="b" t="t" l="l"/>
            <a:pathLst>
              <a:path h="938595" w="551211">
                <a:moveTo>
                  <a:pt x="0" y="0"/>
                </a:moveTo>
                <a:lnTo>
                  <a:pt x="551211" y="0"/>
                </a:lnTo>
                <a:lnTo>
                  <a:pt x="551211" y="938595"/>
                </a:lnTo>
                <a:lnTo>
                  <a:pt x="0" y="9385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978931" y="4879052"/>
            <a:ext cx="3092845" cy="3092845"/>
          </a:xfrm>
          <a:custGeom>
            <a:avLst/>
            <a:gdLst/>
            <a:ahLst/>
            <a:cxnLst/>
            <a:rect r="r" b="b" t="t" l="l"/>
            <a:pathLst>
              <a:path h="3092845" w="3092845">
                <a:moveTo>
                  <a:pt x="0" y="0"/>
                </a:moveTo>
                <a:lnTo>
                  <a:pt x="3092845" y="0"/>
                </a:lnTo>
                <a:lnTo>
                  <a:pt x="3092845" y="3092845"/>
                </a:lnTo>
                <a:lnTo>
                  <a:pt x="0" y="3092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84087" y="1585058"/>
            <a:ext cx="1217202" cy="51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544931" y="1585058"/>
            <a:ext cx="1960844" cy="5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5"/>
              </a:lnSpc>
              <a:spcBef>
                <a:spcPct val="0"/>
              </a:spcBef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55770" y="1585058"/>
            <a:ext cx="1960844" cy="5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84087" y="644177"/>
            <a:ext cx="7720251" cy="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Conclusioni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121782" y="945222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39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96139" y="1284893"/>
            <a:ext cx="8987881" cy="8517087"/>
          </a:xfrm>
          <a:custGeom>
            <a:avLst/>
            <a:gdLst/>
            <a:ahLst/>
            <a:cxnLst/>
            <a:rect r="r" b="b" t="t" l="l"/>
            <a:pathLst>
              <a:path h="8517087" w="8987881">
                <a:moveTo>
                  <a:pt x="0" y="0"/>
                </a:moveTo>
                <a:lnTo>
                  <a:pt x="8987881" y="0"/>
                </a:lnTo>
                <a:lnTo>
                  <a:pt x="8987881" y="8517087"/>
                </a:lnTo>
                <a:lnTo>
                  <a:pt x="0" y="8517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78097" y="91020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4" y="0"/>
                </a:lnTo>
                <a:lnTo>
                  <a:pt x="1036214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266548" y="9064873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24213" y="6668146"/>
            <a:ext cx="1919484" cy="1919484"/>
          </a:xfrm>
          <a:custGeom>
            <a:avLst/>
            <a:gdLst/>
            <a:ahLst/>
            <a:cxnLst/>
            <a:rect r="r" b="b" t="t" l="l"/>
            <a:pathLst>
              <a:path h="1919484" w="1919484">
                <a:moveTo>
                  <a:pt x="0" y="0"/>
                </a:moveTo>
                <a:lnTo>
                  <a:pt x="1919484" y="0"/>
                </a:lnTo>
                <a:lnTo>
                  <a:pt x="1919484" y="1919484"/>
                </a:lnTo>
                <a:lnTo>
                  <a:pt x="0" y="1919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81702" y="6339528"/>
            <a:ext cx="2748953" cy="2918772"/>
          </a:xfrm>
          <a:custGeom>
            <a:avLst/>
            <a:gdLst/>
            <a:ahLst/>
            <a:cxnLst/>
            <a:rect r="r" b="b" t="t" l="l"/>
            <a:pathLst>
              <a:path h="2918772" w="2748953">
                <a:moveTo>
                  <a:pt x="0" y="0"/>
                </a:moveTo>
                <a:lnTo>
                  <a:pt x="2748953" y="0"/>
                </a:lnTo>
                <a:lnTo>
                  <a:pt x="2748953" y="2918772"/>
                </a:lnTo>
                <a:lnTo>
                  <a:pt x="0" y="29187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8201" y="217947"/>
            <a:ext cx="292700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Introduzione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2981" y="1994962"/>
            <a:ext cx="5911733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dei Package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000000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prima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440465"/>
            <a:ext cx="17470132" cy="957120"/>
            <a:chOff x="0" y="0"/>
            <a:chExt cx="4601187" cy="2520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252081"/>
            </a:xfrm>
            <a:custGeom>
              <a:avLst/>
              <a:gdLst/>
              <a:ahLst/>
              <a:cxnLst/>
              <a:rect r="r" b="b" t="t" l="l"/>
              <a:pathLst>
                <a:path h="252081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08934" y="2301613"/>
            <a:ext cx="17470132" cy="7544923"/>
            <a:chOff x="0" y="0"/>
            <a:chExt cx="4601187" cy="19871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1987140"/>
            </a:xfrm>
            <a:custGeom>
              <a:avLst/>
              <a:gdLst/>
              <a:ahLst/>
              <a:cxnLst/>
              <a:rect r="r" b="b" t="t" l="l"/>
              <a:pathLst>
                <a:path h="1987140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987140"/>
                  </a:lnTo>
                  <a:lnTo>
                    <a:pt x="0" y="198714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034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2909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67139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07211" y="646211"/>
            <a:ext cx="545628" cy="545628"/>
          </a:xfrm>
          <a:custGeom>
            <a:avLst/>
            <a:gdLst/>
            <a:ahLst/>
            <a:cxnLst/>
            <a:rect r="r" b="b" t="t" l="l"/>
            <a:pathLst>
              <a:path h="545628" w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193555"/>
            <a:ext cx="17470132" cy="652980"/>
            <a:chOff x="0" y="0"/>
            <a:chExt cx="4601187" cy="1719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71978"/>
            </a:xfrm>
            <a:custGeom>
              <a:avLst/>
              <a:gdLst/>
              <a:ahLst/>
              <a:cxnLst/>
              <a:rect r="r" b="b" t="t" l="l"/>
              <a:pathLst>
                <a:path h="17197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2688" y="9193555"/>
            <a:ext cx="1271608" cy="652980"/>
            <a:chOff x="0" y="0"/>
            <a:chExt cx="334909" cy="1719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4909" cy="171978"/>
            </a:xfrm>
            <a:custGeom>
              <a:avLst/>
              <a:gdLst/>
              <a:ahLst/>
              <a:cxnLst/>
              <a:rect r="r" b="b" t="t" l="l"/>
              <a:pathLst>
                <a:path h="171978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8934" y="9193555"/>
            <a:ext cx="755149" cy="652980"/>
            <a:chOff x="0" y="0"/>
            <a:chExt cx="198887" cy="17197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71978"/>
            </a:xfrm>
            <a:custGeom>
              <a:avLst/>
              <a:gdLst/>
              <a:ahLst/>
              <a:cxnLst/>
              <a:rect r="r" b="b" t="t" l="l"/>
              <a:pathLst>
                <a:path h="171978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123917" y="9193555"/>
            <a:ext cx="755149" cy="652980"/>
            <a:chOff x="0" y="0"/>
            <a:chExt cx="198887" cy="17197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8887" cy="171978"/>
            </a:xfrm>
            <a:custGeom>
              <a:avLst/>
              <a:gdLst/>
              <a:ahLst/>
              <a:cxnLst/>
              <a:rect r="r" b="b" t="t" l="l"/>
              <a:pathLst>
                <a:path h="171978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7382855" y="9306337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0">
            <a:off x="584087" y="9306337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412430" y="2898795"/>
            <a:ext cx="13463139" cy="364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b="true" sz="14000" spc="-476">
                <a:solidFill>
                  <a:srgbClr val="0057CC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GRAZIE PER L’ATTENZIONE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3348277" y="7319996"/>
            <a:ext cx="4354751" cy="1873560"/>
          </a:xfrm>
          <a:custGeom>
            <a:avLst/>
            <a:gdLst/>
            <a:ahLst/>
            <a:cxnLst/>
            <a:rect r="r" b="b" t="t" l="l"/>
            <a:pathLst>
              <a:path h="1873560" w="4354751">
                <a:moveTo>
                  <a:pt x="0" y="0"/>
                </a:moveTo>
                <a:lnTo>
                  <a:pt x="4354751" y="0"/>
                </a:lnTo>
                <a:lnTo>
                  <a:pt x="4354751" y="1873559"/>
                </a:lnTo>
                <a:lnTo>
                  <a:pt x="0" y="1873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4381" r="0" b="-39942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84087" y="644177"/>
            <a:ext cx="7720251" cy="54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Conclusioni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84087" y="1585058"/>
            <a:ext cx="1217202" cy="5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44931" y="1585058"/>
            <a:ext cx="1960844" cy="51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55770" y="1585058"/>
            <a:ext cx="1960844" cy="51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</a:pPr>
            <a:r>
              <a:rPr lang="en-US" sz="2968" spc="222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44174" y="7569895"/>
            <a:ext cx="5104417" cy="1326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8778" indent="-274389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Belussi Alessandro - 742360</a:t>
            </a:r>
          </a:p>
          <a:p>
            <a:pPr algn="just" marL="548778" indent="-274389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Franzoni Tommaso - 740892</a:t>
            </a:r>
          </a:p>
          <a:p>
            <a:pPr algn="just" marL="548778" indent="-274389" lvl="1">
              <a:lnSpc>
                <a:spcPts val="3558"/>
              </a:lnSpc>
              <a:buFont typeface="Arial"/>
              <a:buChar char="•"/>
            </a:pPr>
            <a:r>
              <a:rPr lang="en-US" sz="254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Ingiaimo Vincenzo - 741831 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6800322" y="7083529"/>
            <a:ext cx="4687357" cy="1295415"/>
          </a:xfrm>
          <a:custGeom>
            <a:avLst/>
            <a:gdLst/>
            <a:ahLst/>
            <a:cxnLst/>
            <a:rect r="r" b="b" t="t" l="l"/>
            <a:pathLst>
              <a:path h="1295415" w="4687357">
                <a:moveTo>
                  <a:pt x="0" y="0"/>
                </a:moveTo>
                <a:lnTo>
                  <a:pt x="4687356" y="0"/>
                </a:lnTo>
                <a:lnTo>
                  <a:pt x="4687356" y="1295415"/>
                </a:lnTo>
                <a:lnTo>
                  <a:pt x="0" y="12954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678909" y="7319465"/>
            <a:ext cx="2930182" cy="728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6"/>
              </a:lnSpc>
              <a:spcBef>
                <a:spcPct val="0"/>
              </a:spcBef>
            </a:pPr>
            <a:r>
              <a:rPr lang="en-US" sz="4154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Thank you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8763470" y="8047758"/>
            <a:ext cx="761060" cy="1003797"/>
          </a:xfrm>
          <a:custGeom>
            <a:avLst/>
            <a:gdLst/>
            <a:ahLst/>
            <a:cxnLst/>
            <a:rect r="r" b="b" t="t" l="l"/>
            <a:pathLst>
              <a:path h="1003797" w="761060">
                <a:moveTo>
                  <a:pt x="0" y="0"/>
                </a:moveTo>
                <a:lnTo>
                  <a:pt x="761060" y="0"/>
                </a:lnTo>
                <a:lnTo>
                  <a:pt x="761060" y="1003797"/>
                </a:lnTo>
                <a:lnTo>
                  <a:pt x="0" y="10037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15270940" y="926219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40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68063" y="910205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6983385" y="925078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72249" y="1284893"/>
            <a:ext cx="11429307" cy="8732633"/>
          </a:xfrm>
          <a:custGeom>
            <a:avLst/>
            <a:gdLst/>
            <a:ahLst/>
            <a:cxnLst/>
            <a:rect r="r" b="b" t="t" l="l"/>
            <a:pathLst>
              <a:path h="8732633" w="11429307">
                <a:moveTo>
                  <a:pt x="0" y="0"/>
                </a:moveTo>
                <a:lnTo>
                  <a:pt x="11429307" y="0"/>
                </a:lnTo>
                <a:lnTo>
                  <a:pt x="11429307" y="8732633"/>
                </a:lnTo>
                <a:lnTo>
                  <a:pt x="0" y="8732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8758" y="6253546"/>
            <a:ext cx="3515347" cy="3515347"/>
          </a:xfrm>
          <a:custGeom>
            <a:avLst/>
            <a:gdLst/>
            <a:ahLst/>
            <a:cxnLst/>
            <a:rect r="r" b="b" t="t" l="l"/>
            <a:pathLst>
              <a:path h="3515347" w="3515347">
                <a:moveTo>
                  <a:pt x="0" y="0"/>
                </a:moveTo>
                <a:lnTo>
                  <a:pt x="3515348" y="0"/>
                </a:lnTo>
                <a:lnTo>
                  <a:pt x="3515348" y="3515347"/>
                </a:lnTo>
                <a:lnTo>
                  <a:pt x="0" y="351534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8201" y="217947"/>
            <a:ext cx="2927002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Introduzione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8934" y="2003006"/>
            <a:ext cx="5674996" cy="3534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7"/>
              </a:lnSpc>
            </a:pPr>
            <a:r>
              <a:rPr lang="en-US" sz="6733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Diagramma dei Package</a:t>
            </a:r>
          </a:p>
          <a:p>
            <a:pPr algn="ctr" marL="0" indent="0" lvl="0">
              <a:lnSpc>
                <a:spcPts val="9427"/>
              </a:lnSpc>
              <a:spcBef>
                <a:spcPct val="0"/>
              </a:spcBef>
            </a:pPr>
            <a:r>
              <a:rPr lang="en-US" b="true" sz="6733" i="true">
                <a:solidFill>
                  <a:srgbClr val="FF3131"/>
                </a:solidFill>
                <a:latin typeface="Cousine Bold Italics"/>
                <a:ea typeface="Cousine Bold Italics"/>
                <a:cs typeface="Cousine Bold Italics"/>
                <a:sym typeface="Cousine Bold Italics"/>
              </a:rPr>
              <a:t>dopo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8934" y="9520045"/>
            <a:ext cx="17470132" cy="505565"/>
            <a:chOff x="0" y="0"/>
            <a:chExt cx="4601187" cy="1331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33153"/>
            </a:xfrm>
            <a:custGeom>
              <a:avLst/>
              <a:gdLst/>
              <a:ahLst/>
              <a:cxnLst/>
              <a:rect r="r" b="b" t="t" l="l"/>
              <a:pathLst>
                <a:path h="133153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33153"/>
                  </a:lnTo>
                  <a:lnTo>
                    <a:pt x="0" y="133153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71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8934" y="9463654"/>
            <a:ext cx="755149" cy="540198"/>
            <a:chOff x="0" y="0"/>
            <a:chExt cx="198887" cy="14227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463654"/>
            <a:ext cx="755149" cy="540198"/>
            <a:chOff x="0" y="0"/>
            <a:chExt cx="198887" cy="14227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142274"/>
            </a:xfrm>
            <a:custGeom>
              <a:avLst/>
              <a:gdLst/>
              <a:ahLst/>
              <a:cxnLst/>
              <a:rect r="r" b="b" t="t" l="l"/>
              <a:pathLst>
                <a:path h="142274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142274"/>
                  </a:lnTo>
                  <a:lnTo>
                    <a:pt x="0" y="142274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80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41405" y="9510013"/>
            <a:ext cx="320173" cy="427416"/>
          </a:xfrm>
          <a:custGeom>
            <a:avLst/>
            <a:gdLst/>
            <a:ahLst/>
            <a:cxnLst/>
            <a:rect r="r" b="b" t="t" l="l"/>
            <a:pathLst>
              <a:path h="427416" w="320173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618201" y="9520045"/>
            <a:ext cx="312658" cy="417383"/>
          </a:xfrm>
          <a:custGeom>
            <a:avLst/>
            <a:gdLst/>
            <a:ahLst/>
            <a:cxnLst/>
            <a:rect r="r" b="b" t="t" l="l"/>
            <a:pathLst>
              <a:path h="417383" w="312658">
                <a:moveTo>
                  <a:pt x="312658" y="0"/>
                </a:moveTo>
                <a:lnTo>
                  <a:pt x="0" y="0"/>
                </a:lnTo>
                <a:lnTo>
                  <a:pt x="0" y="417384"/>
                </a:lnTo>
                <a:lnTo>
                  <a:pt x="312658" y="417384"/>
                </a:lnTo>
                <a:lnTo>
                  <a:pt x="3126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3077707" y="9468671"/>
            <a:ext cx="1271608" cy="530165"/>
            <a:chOff x="0" y="0"/>
            <a:chExt cx="334909" cy="13963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4909" cy="139632"/>
            </a:xfrm>
            <a:custGeom>
              <a:avLst/>
              <a:gdLst/>
              <a:ahLst/>
              <a:cxnLst/>
              <a:rect r="r" b="b" t="t" l="l"/>
              <a:pathLst>
                <a:path h="139632" w="334909">
                  <a:moveTo>
                    <a:pt x="0" y="0"/>
                  </a:moveTo>
                  <a:lnTo>
                    <a:pt x="334909" y="0"/>
                  </a:lnTo>
                  <a:lnTo>
                    <a:pt x="334909" y="139632"/>
                  </a:lnTo>
                  <a:lnTo>
                    <a:pt x="0" y="139632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34909" cy="177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407315" y="2463267"/>
            <a:ext cx="10503192" cy="6852363"/>
          </a:xfrm>
          <a:custGeom>
            <a:avLst/>
            <a:gdLst/>
            <a:ahLst/>
            <a:cxnLst/>
            <a:rect r="r" b="b" t="t" l="l"/>
            <a:pathLst>
              <a:path h="6852363" w="10503192">
                <a:moveTo>
                  <a:pt x="0" y="0"/>
                </a:moveTo>
                <a:lnTo>
                  <a:pt x="10503191" y="0"/>
                </a:lnTo>
                <a:lnTo>
                  <a:pt x="10503191" y="6852362"/>
                </a:lnTo>
                <a:lnTo>
                  <a:pt x="0" y="6852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779" r="0" b="-1779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658910" y="1875560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70" y="0"/>
                </a:lnTo>
                <a:lnTo>
                  <a:pt x="447970" y="762797"/>
                </a:lnTo>
                <a:lnTo>
                  <a:pt x="0" y="76279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204832" y="6317090"/>
            <a:ext cx="2144483" cy="2723939"/>
          </a:xfrm>
          <a:custGeom>
            <a:avLst/>
            <a:gdLst/>
            <a:ahLst/>
            <a:cxnLst/>
            <a:rect r="r" b="b" t="t" l="l"/>
            <a:pathLst>
              <a:path h="2723939" w="2144483">
                <a:moveTo>
                  <a:pt x="0" y="0"/>
                </a:moveTo>
                <a:lnTo>
                  <a:pt x="2144483" y="0"/>
                </a:lnTo>
                <a:lnTo>
                  <a:pt x="2144483" y="2723939"/>
                </a:lnTo>
                <a:lnTo>
                  <a:pt x="0" y="27239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8201" y="217947"/>
            <a:ext cx="6048154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Controller Grasp - MVC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29090" y="1230704"/>
            <a:ext cx="5029821" cy="114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40"/>
              </a:lnSpc>
              <a:spcBef>
                <a:spcPct val="0"/>
              </a:spcBef>
            </a:pPr>
            <a:r>
              <a:rPr lang="en-US" b="true" sz="6600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Controller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62834" y="3444751"/>
            <a:ext cx="5321096" cy="244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FF"/>
                </a:solidFill>
                <a:latin typeface="Canva Sans"/>
                <a:ea typeface="Canva Sans"/>
                <a:cs typeface="Canva Sans"/>
                <a:sym typeface="Canva Sans"/>
              </a:rPr>
              <a:t>Controller MVC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interfaccia utente</a:t>
            </a:r>
          </a:p>
          <a:p>
            <a:pPr algn="l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BF63"/>
                </a:solidFill>
                <a:latin typeface="Canva Sans"/>
                <a:ea typeface="Canva Sans"/>
                <a:cs typeface="Canva Sans"/>
                <a:sym typeface="Canva Sans"/>
              </a:rPr>
              <a:t>Controller Grasp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→ logica di business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5889208" y="2214460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15948506" y="8279416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5570685" y="951323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809649" y="1596585"/>
            <a:ext cx="3121578" cy="862691"/>
          </a:xfrm>
          <a:custGeom>
            <a:avLst/>
            <a:gdLst/>
            <a:ahLst/>
            <a:cxnLst/>
            <a:rect r="r" b="b" t="t" l="l"/>
            <a:pathLst>
              <a:path h="862691" w="3121578">
                <a:moveTo>
                  <a:pt x="0" y="0"/>
                </a:moveTo>
                <a:lnTo>
                  <a:pt x="3121577" y="0"/>
                </a:lnTo>
                <a:lnTo>
                  <a:pt x="3121577" y="862691"/>
                </a:lnTo>
                <a:lnTo>
                  <a:pt x="0" y="8626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572769" y="2752886"/>
            <a:ext cx="11912435" cy="6986846"/>
          </a:xfrm>
          <a:custGeom>
            <a:avLst/>
            <a:gdLst/>
            <a:ahLst/>
            <a:cxnLst/>
            <a:rect r="r" b="b" t="t" l="l"/>
            <a:pathLst>
              <a:path h="6986846" w="11912435">
                <a:moveTo>
                  <a:pt x="0" y="0"/>
                </a:moveTo>
                <a:lnTo>
                  <a:pt x="11912436" y="0"/>
                </a:lnTo>
                <a:lnTo>
                  <a:pt x="11912436" y="6986846"/>
                </a:lnTo>
                <a:lnTo>
                  <a:pt x="0" y="69868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322" r="0" b="-132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757978" y="2135368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Controller Grasp - MVC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7534" y="1322993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Controller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33393" y="1691287"/>
            <a:ext cx="2104945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3207383" y="2631066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-10800000">
            <a:off x="14601712" y="8796154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5559531" y="969210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935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967173" y="2135368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10800000">
            <a:off x="1259229" y="3144484"/>
            <a:ext cx="1971790" cy="1641963"/>
          </a:xfrm>
          <a:custGeom>
            <a:avLst/>
            <a:gdLst/>
            <a:ahLst/>
            <a:cxnLst/>
            <a:rect r="r" b="b" t="t" l="l"/>
            <a:pathLst>
              <a:path h="1641963" w="1971790">
                <a:moveTo>
                  <a:pt x="0" y="0"/>
                </a:moveTo>
                <a:lnTo>
                  <a:pt x="1971790" y="0"/>
                </a:lnTo>
                <a:lnTo>
                  <a:pt x="1971790" y="1641964"/>
                </a:lnTo>
                <a:lnTo>
                  <a:pt x="0" y="16419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59229" y="5998806"/>
            <a:ext cx="1876034" cy="2923000"/>
          </a:xfrm>
          <a:custGeom>
            <a:avLst/>
            <a:gdLst/>
            <a:ahLst/>
            <a:cxnLst/>
            <a:rect r="r" b="b" t="t" l="l"/>
            <a:pathLst>
              <a:path h="2923000" w="1876034">
                <a:moveTo>
                  <a:pt x="0" y="0"/>
                </a:moveTo>
                <a:lnTo>
                  <a:pt x="1876034" y="0"/>
                </a:lnTo>
                <a:lnTo>
                  <a:pt x="1876034" y="2923000"/>
                </a:lnTo>
                <a:lnTo>
                  <a:pt x="0" y="2923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Information Expert - High Cohesion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97534" y="1322993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Information Expert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713511" y="3299393"/>
            <a:ext cx="13787981" cy="3073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Ogni ogg</a:t>
            </a:r>
            <a:r>
              <a:rPr lang="en-US" sz="34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etto deve occuparsi di compiti strettamente legati ai dati che conosce, promuovendo così una distribuzione razionale delle responsabilità all’interno del sistema.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3673678" y="6420351"/>
            <a:ext cx="13787981" cy="245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Nel nostro prog</a:t>
            </a:r>
            <a:r>
              <a:rPr lang="en-US" sz="349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etto, questo principio è stato applicato assegnando a ciascuna classe compiti specifici coerenti con i dati in suo possesso.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15669015" y="9788413"/>
            <a:ext cx="1195112" cy="405922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326"/>
              </a:lnSpc>
              <a:spcBef>
                <a:spcPct val="0"/>
              </a:spcBef>
            </a:pPr>
            <a:r>
              <a:rPr lang="en-US" sz="23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A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934" y="234718"/>
            <a:ext cx="17470132" cy="556991"/>
            <a:chOff x="0" y="0"/>
            <a:chExt cx="4601187" cy="146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01187" cy="146697"/>
            </a:xfrm>
            <a:custGeom>
              <a:avLst/>
              <a:gdLst/>
              <a:ahLst/>
              <a:cxnLst/>
              <a:rect r="r" b="b" t="t" l="l"/>
              <a:pathLst>
                <a:path h="14669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46697"/>
                  </a:lnTo>
                  <a:lnTo>
                    <a:pt x="0" y="146697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01187" cy="194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69101" y="1284893"/>
            <a:ext cx="17470132" cy="8652536"/>
            <a:chOff x="0" y="0"/>
            <a:chExt cx="4601187" cy="2278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01187" cy="2278857"/>
            </a:xfrm>
            <a:custGeom>
              <a:avLst/>
              <a:gdLst/>
              <a:ahLst/>
              <a:cxnLst/>
              <a:rect r="r" b="b" t="t" l="l"/>
              <a:pathLst>
                <a:path h="2278857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2278857"/>
                  </a:lnTo>
                  <a:lnTo>
                    <a:pt x="0" y="2278857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01187" cy="23264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301427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683955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30" y="0"/>
                </a:lnTo>
                <a:lnTo>
                  <a:pt x="400130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6484" y="313149"/>
            <a:ext cx="400129" cy="400129"/>
          </a:xfrm>
          <a:custGeom>
            <a:avLst/>
            <a:gdLst/>
            <a:ahLst/>
            <a:cxnLst/>
            <a:rect r="r" b="b" t="t" l="l"/>
            <a:pathLst>
              <a:path h="400129" w="400129">
                <a:moveTo>
                  <a:pt x="0" y="0"/>
                </a:moveTo>
                <a:lnTo>
                  <a:pt x="400129" y="0"/>
                </a:lnTo>
                <a:lnTo>
                  <a:pt x="400129" y="400130"/>
                </a:lnTo>
                <a:lnTo>
                  <a:pt x="0" y="400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69101" y="9804402"/>
            <a:ext cx="17470132" cy="388868"/>
            <a:chOff x="0" y="0"/>
            <a:chExt cx="4601187" cy="1024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01187" cy="102418"/>
            </a:xfrm>
            <a:custGeom>
              <a:avLst/>
              <a:gdLst/>
              <a:ahLst/>
              <a:cxnLst/>
              <a:rect r="r" b="b" t="t" l="l"/>
              <a:pathLst>
                <a:path h="102418" w="4601187">
                  <a:moveTo>
                    <a:pt x="0" y="0"/>
                  </a:moveTo>
                  <a:lnTo>
                    <a:pt x="4601187" y="0"/>
                  </a:lnTo>
                  <a:lnTo>
                    <a:pt x="4601187" y="102418"/>
                  </a:lnTo>
                  <a:lnTo>
                    <a:pt x="0" y="10241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601187" cy="140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7879" y="9804402"/>
            <a:ext cx="680821" cy="379946"/>
            <a:chOff x="0" y="0"/>
            <a:chExt cx="179311" cy="10006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9311" cy="100068"/>
            </a:xfrm>
            <a:custGeom>
              <a:avLst/>
              <a:gdLst/>
              <a:ahLst/>
              <a:cxnLst/>
              <a:rect r="r" b="b" t="t" l="l"/>
              <a:pathLst>
                <a:path h="100068" w="179311">
                  <a:moveTo>
                    <a:pt x="0" y="0"/>
                  </a:moveTo>
                  <a:lnTo>
                    <a:pt x="179311" y="0"/>
                  </a:lnTo>
                  <a:lnTo>
                    <a:pt x="179311" y="100068"/>
                  </a:lnTo>
                  <a:lnTo>
                    <a:pt x="0" y="10006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9311" cy="138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84085" y="9832367"/>
            <a:ext cx="755149" cy="338534"/>
            <a:chOff x="0" y="0"/>
            <a:chExt cx="198887" cy="89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8887" cy="89161"/>
            </a:xfrm>
            <a:custGeom>
              <a:avLst/>
              <a:gdLst/>
              <a:ahLst/>
              <a:cxnLst/>
              <a:rect r="r" b="b" t="t" l="l"/>
              <a:pathLst>
                <a:path h="89161" w="198887">
                  <a:moveTo>
                    <a:pt x="0" y="0"/>
                  </a:moveTo>
                  <a:lnTo>
                    <a:pt x="198887" y="0"/>
                  </a:lnTo>
                  <a:lnTo>
                    <a:pt x="198887" y="89161"/>
                  </a:lnTo>
                  <a:lnTo>
                    <a:pt x="0" y="89161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98887" cy="127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7371033" y="9836038"/>
            <a:ext cx="260917" cy="348311"/>
          </a:xfrm>
          <a:custGeom>
            <a:avLst/>
            <a:gdLst/>
            <a:ahLst/>
            <a:cxnLst/>
            <a:rect r="r" b="b" t="t" l="l"/>
            <a:pathLst>
              <a:path h="348311" w="260917">
                <a:moveTo>
                  <a:pt x="0" y="0"/>
                </a:moveTo>
                <a:lnTo>
                  <a:pt x="260917" y="0"/>
                </a:lnTo>
                <a:lnTo>
                  <a:pt x="260917" y="348310"/>
                </a:lnTo>
                <a:lnTo>
                  <a:pt x="0" y="3483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566931" y="9832367"/>
            <a:ext cx="242718" cy="324017"/>
          </a:xfrm>
          <a:custGeom>
            <a:avLst/>
            <a:gdLst/>
            <a:ahLst/>
            <a:cxnLst/>
            <a:rect r="r" b="b" t="t" l="l"/>
            <a:pathLst>
              <a:path h="324017" w="242718">
                <a:moveTo>
                  <a:pt x="242718" y="0"/>
                </a:moveTo>
                <a:lnTo>
                  <a:pt x="0" y="0"/>
                </a:lnTo>
                <a:lnTo>
                  <a:pt x="0" y="324017"/>
                </a:lnTo>
                <a:lnTo>
                  <a:pt x="242718" y="324017"/>
                </a:lnTo>
                <a:lnTo>
                  <a:pt x="24271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385865" y="9785944"/>
            <a:ext cx="1186904" cy="398405"/>
            <a:chOff x="0" y="0"/>
            <a:chExt cx="312600" cy="10493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12600" cy="104930"/>
            </a:xfrm>
            <a:custGeom>
              <a:avLst/>
              <a:gdLst/>
              <a:ahLst/>
              <a:cxnLst/>
              <a:rect r="r" b="b" t="t" l="l"/>
              <a:pathLst>
                <a:path h="104930" w="312600">
                  <a:moveTo>
                    <a:pt x="0" y="0"/>
                  </a:moveTo>
                  <a:lnTo>
                    <a:pt x="312600" y="0"/>
                  </a:lnTo>
                  <a:lnTo>
                    <a:pt x="312600" y="104930"/>
                  </a:lnTo>
                  <a:lnTo>
                    <a:pt x="0" y="104930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12600" cy="143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3903860" y="2135368"/>
            <a:ext cx="447969" cy="762796"/>
          </a:xfrm>
          <a:custGeom>
            <a:avLst/>
            <a:gdLst/>
            <a:ahLst/>
            <a:cxnLst/>
            <a:rect r="r" b="b" t="t" l="l"/>
            <a:pathLst>
              <a:path h="762796" w="447969">
                <a:moveTo>
                  <a:pt x="0" y="0"/>
                </a:moveTo>
                <a:lnTo>
                  <a:pt x="447969" y="0"/>
                </a:lnTo>
                <a:lnTo>
                  <a:pt x="447969" y="762796"/>
                </a:lnTo>
                <a:lnTo>
                  <a:pt x="0" y="762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23252" y="2792023"/>
            <a:ext cx="3949982" cy="1091631"/>
          </a:xfrm>
          <a:custGeom>
            <a:avLst/>
            <a:gdLst/>
            <a:ahLst/>
            <a:cxnLst/>
            <a:rect r="r" b="b" t="t" l="l"/>
            <a:pathLst>
              <a:path h="1091631" w="3949982">
                <a:moveTo>
                  <a:pt x="0" y="0"/>
                </a:moveTo>
                <a:lnTo>
                  <a:pt x="3949982" y="0"/>
                </a:lnTo>
                <a:lnTo>
                  <a:pt x="3949982" y="1091631"/>
                </a:lnTo>
                <a:lnTo>
                  <a:pt x="0" y="1091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698516" y="4445629"/>
            <a:ext cx="11659502" cy="4900371"/>
          </a:xfrm>
          <a:custGeom>
            <a:avLst/>
            <a:gdLst/>
            <a:ahLst/>
            <a:cxnLst/>
            <a:rect r="r" b="b" t="t" l="l"/>
            <a:pathLst>
              <a:path h="4900371" w="11659502">
                <a:moveTo>
                  <a:pt x="0" y="0"/>
                </a:moveTo>
                <a:lnTo>
                  <a:pt x="11659502" y="0"/>
                </a:lnTo>
                <a:lnTo>
                  <a:pt x="11659502" y="4900371"/>
                </a:lnTo>
                <a:lnTo>
                  <a:pt x="0" y="490037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806790" y="3606583"/>
            <a:ext cx="582906" cy="768821"/>
          </a:xfrm>
          <a:custGeom>
            <a:avLst/>
            <a:gdLst/>
            <a:ahLst/>
            <a:cxnLst/>
            <a:rect r="r" b="b" t="t" l="l"/>
            <a:pathLst>
              <a:path h="768821" w="582906">
                <a:moveTo>
                  <a:pt x="0" y="0"/>
                </a:moveTo>
                <a:lnTo>
                  <a:pt x="582906" y="0"/>
                </a:lnTo>
                <a:lnTo>
                  <a:pt x="582906" y="768821"/>
                </a:lnTo>
                <a:lnTo>
                  <a:pt x="0" y="76882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18201" y="853055"/>
            <a:ext cx="1217202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Home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45124" y="853055"/>
            <a:ext cx="1468387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87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Index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123086" y="853055"/>
            <a:ext cx="1960844" cy="431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87" b="true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Content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18201" y="217947"/>
            <a:ext cx="8910066" cy="52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Information Expert - High Cohesion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7534" y="1322993"/>
            <a:ext cx="17013267" cy="1193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Cousine Bold"/>
                <a:ea typeface="Cousine Bold"/>
                <a:cs typeface="Cousine Bold"/>
                <a:sym typeface="Cousine Bold"/>
              </a:rPr>
              <a:t>Information Expert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45771" y="2999730"/>
            <a:ext cx="2104945" cy="6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  <a:spcBef>
                <a:spcPct val="0"/>
              </a:spcBef>
            </a:pPr>
            <a:r>
              <a:rPr lang="en-US" sz="348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Example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3632609" y="4255307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-10800000">
            <a:off x="14601712" y="8509518"/>
            <a:ext cx="1036213" cy="1036213"/>
          </a:xfrm>
          <a:custGeom>
            <a:avLst/>
            <a:gdLst/>
            <a:ahLst/>
            <a:cxnLst/>
            <a:rect r="r" b="b" t="t" l="l"/>
            <a:pathLst>
              <a:path h="1036213" w="1036213">
                <a:moveTo>
                  <a:pt x="0" y="0"/>
                </a:moveTo>
                <a:lnTo>
                  <a:pt x="1036213" y="0"/>
                </a:lnTo>
                <a:lnTo>
                  <a:pt x="1036213" y="1036213"/>
                </a:lnTo>
                <a:lnTo>
                  <a:pt x="0" y="103621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5791776" y="9766302"/>
            <a:ext cx="1092288" cy="36557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3040"/>
              </a:lnSpc>
              <a:spcBef>
                <a:spcPct val="0"/>
              </a:spcBef>
            </a:pPr>
            <a:r>
              <a:rPr lang="en-US" sz="217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Pagina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DAGrn56PlZ0</dc:identifier>
  <dcterms:modified xsi:type="dcterms:W3CDTF">2011-08-01T06:04:30Z</dcterms:modified>
  <cp:revision>1</cp:revision>
  <dc:title>Elaborato ING SW</dc:title>
</cp:coreProperties>
</file>