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63" r:id="rId4"/>
    <p:sldId id="276" r:id="rId5"/>
    <p:sldId id="268" r:id="rId6"/>
    <p:sldId id="264" r:id="rId7"/>
    <p:sldId id="279" r:id="rId8"/>
    <p:sldId id="274" r:id="rId9"/>
    <p:sldId id="275" r:id="rId10"/>
    <p:sldId id="27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FDC4E8E-39E6-4938-9E62-84ED017A5662}">
          <p14:sldIdLst>
            <p14:sldId id="257"/>
          </p14:sldIdLst>
        </p14:section>
        <p14:section name="Sezione senza titolo" id="{A729F647-3749-4BF3-9559-E036AA03B515}">
          <p14:sldIdLst>
            <p14:sldId id="261"/>
            <p14:sldId id="263"/>
            <p14:sldId id="276"/>
            <p14:sldId id="268"/>
            <p14:sldId id="264"/>
            <p14:sldId id="279"/>
            <p14:sldId id="274"/>
            <p14:sldId id="275"/>
            <p14:sldId id="27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" initials="A" lastIdx="1" clrIdx="0">
    <p:extLst>
      <p:ext uri="{19B8F6BF-5375-455C-9EA6-DF929625EA0E}">
        <p15:presenceInfo xmlns:p15="http://schemas.microsoft.com/office/powerpoint/2012/main" userId="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9BB6-6FA6-4E35-95E6-2A4D49FDF184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3620-12AB-4701-AFDE-74E902CFAE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8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48FDF-A29B-A44D-BF7D-5271CAB2EFC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1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3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4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05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0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1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6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2816B-B44E-44D2-BAB5-4CCE21ADD545}" type="datetimeFigureOut">
              <a:rPr lang="it-IT" smtClean="0"/>
              <a:t>15/04/2020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C789D-5DA3-4B55-A4DC-BB69BFBB0FEB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2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3">
            <a:extLst>
              <a:ext uri="{FF2B5EF4-FFF2-40B4-BE49-F238E27FC236}">
                <a16:creationId xmlns:a16="http://schemas.microsoft.com/office/drawing/2014/main" id="{09FA5117-9E97-624E-B29B-E3D96E21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9" y="298156"/>
            <a:ext cx="1368152" cy="137901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8B57DC3-DCEF-3549-B698-692D2D01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51" y="375955"/>
            <a:ext cx="3341211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</a:t>
            </a:r>
            <a:endParaRPr kumimoji="0" lang="it-IT" altLang="it-IT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Facoltà di Scienze e Tecnologie</a:t>
            </a:r>
            <a:endParaRPr kumimoji="0" lang="it-IT" altLang="it-IT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5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9A06-F7B7-2142-BEE0-D9D5D68567B9}"/>
              </a:ext>
            </a:extLst>
          </p:cNvPr>
          <p:cNvSpPr txBox="1"/>
          <p:nvPr/>
        </p:nvSpPr>
        <p:spPr>
          <a:xfrm>
            <a:off x="636881" y="2814606"/>
            <a:ext cx="11151477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ANALISI DEI DATI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PER PROBLEMI DI MEDICINA LEGALE</a:t>
            </a:r>
            <a:endParaRPr kumimoji="0" lang="it-IT" sz="4000" b="0" i="0" u="none" strike="noStrike" kern="1200" cap="none" spc="0" normalizeH="0" baseline="0" noProof="0" dirty="0">
              <a:ln w="0"/>
              <a:solidFill>
                <a:srgbClr val="5B9BD5">
                  <a:lumMod val="50000"/>
                </a:srgb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ACD2D-1937-104E-AA26-E375DCE2E33C}"/>
              </a:ext>
            </a:extLst>
          </p:cNvPr>
          <p:cNvSpPr txBox="1"/>
          <p:nvPr/>
        </p:nvSpPr>
        <p:spPr>
          <a:xfrm>
            <a:off x="7361853" y="5385020"/>
            <a:ext cx="452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Alessandro 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Beranti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855489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Relatore:         Prof. Dario Malchiodi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Correlatore:    Prof.ssa Anna Maria Zanaboni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2FFAC-BEB9-43DE-9ECC-41CD4B7B9427}"/>
              </a:ext>
            </a:extLst>
          </p:cNvPr>
          <p:cNvSpPr txBox="1"/>
          <p:nvPr/>
        </p:nvSpPr>
        <p:spPr>
          <a:xfrm>
            <a:off x="1010455" y="5846685"/>
            <a:ext cx="35401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2018-2019</a:t>
            </a:r>
          </a:p>
        </p:txBody>
      </p:sp>
    </p:spTree>
    <p:extLst>
      <p:ext uri="{BB962C8B-B14F-4D97-AF65-F5344CB8AC3E}">
        <p14:creationId xmlns:p14="http://schemas.microsoft.com/office/powerpoint/2010/main" val="31465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2E1E0E-FE0E-4467-ACAE-9F7E3D3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87" y="353716"/>
            <a:ext cx="10058400" cy="854300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238DC-AE16-465F-8CC0-82EC67C2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1" y="4021446"/>
            <a:ext cx="9967519" cy="2035324"/>
          </a:xfrm>
        </p:spPr>
        <p:txBody>
          <a:bodyPr>
            <a:no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dirty="0" err="1"/>
              <a:t>Possibili</a:t>
            </a:r>
            <a:r>
              <a:rPr lang="en-US" b="1" dirty="0"/>
              <a:t> </a:t>
            </a:r>
            <a:r>
              <a:rPr lang="en-US" b="1" dirty="0" err="1"/>
              <a:t>sviluppi</a:t>
            </a:r>
            <a:r>
              <a:rPr lang="en-US" b="1" dirty="0"/>
              <a:t> per </a:t>
            </a:r>
            <a:r>
              <a:rPr lang="en-US" b="1" dirty="0" err="1"/>
              <a:t>aumentare</a:t>
            </a:r>
            <a:r>
              <a:rPr lang="en-US" b="1" dirty="0"/>
              <a:t> </a:t>
            </a:r>
            <a:r>
              <a:rPr lang="en-US" b="1" dirty="0" err="1"/>
              <a:t>l’accuratezza</a:t>
            </a:r>
            <a:endParaRPr lang="en-US" b="1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dettaglio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dataset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osservazioni</a:t>
            </a:r>
            <a:r>
              <a:rPr lang="en-US" dirty="0"/>
              <a:t> e </a:t>
            </a:r>
            <a:r>
              <a:rPr lang="en-US" dirty="0" err="1"/>
              <a:t>rifare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addestramenti</a:t>
            </a:r>
            <a:endParaRPr 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griglia</a:t>
            </a:r>
            <a:r>
              <a:rPr lang="en-US" dirty="0"/>
              <a:t> di </a:t>
            </a:r>
            <a:r>
              <a:rPr lang="en-US" dirty="0" err="1"/>
              <a:t>iperparametri</a:t>
            </a:r>
            <a:r>
              <a:rPr lang="en-US" dirty="0"/>
              <a:t> da cui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/>
              <a:t>ricercare</a:t>
            </a:r>
            <a:endParaRPr lang="en-US" dirty="0"/>
          </a:p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BDFEE29-34F5-4538-8A4D-1A2668A8AAF1}"/>
              </a:ext>
            </a:extLst>
          </p:cNvPr>
          <p:cNvSpPr txBox="1">
            <a:spLocks/>
          </p:cNvSpPr>
          <p:nvPr/>
        </p:nvSpPr>
        <p:spPr>
          <a:xfrm>
            <a:off x="1157681" y="1932588"/>
            <a:ext cx="9967519" cy="17501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Il lavoro si è concentrato sull’ applicare il paradigma del Machine Learning</a:t>
            </a:r>
          </a:p>
          <a:p>
            <a:r>
              <a:rPr lang="it-IT" dirty="0"/>
              <a:t>per riuscire a </a:t>
            </a:r>
            <a:r>
              <a:rPr lang="it-IT" b="1" dirty="0"/>
              <a:t>classificare</a:t>
            </a:r>
            <a:r>
              <a:rPr lang="it-IT" dirty="0"/>
              <a:t> che tipo di </a:t>
            </a:r>
            <a:r>
              <a:rPr lang="it-IT" b="1" dirty="0"/>
              <a:t>mezzo</a:t>
            </a:r>
            <a:r>
              <a:rPr lang="it-IT" dirty="0"/>
              <a:t> avesse investito una persona deceduta</a:t>
            </a:r>
          </a:p>
          <a:p>
            <a:r>
              <a:rPr lang="it-IT" dirty="0"/>
              <a:t>a causa dell’impatto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L’accuratezza massima ottenuta è relativamente bassa con 0.77</a:t>
            </a:r>
          </a:p>
        </p:txBody>
      </p:sp>
    </p:spTree>
    <p:extLst>
      <p:ext uri="{BB962C8B-B14F-4D97-AF65-F5344CB8AC3E}">
        <p14:creationId xmlns:p14="http://schemas.microsoft.com/office/powerpoint/2010/main" val="3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ED16E-15F4-484E-B1D0-62DC6BB2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2391"/>
            <a:ext cx="10058400" cy="3566160"/>
          </a:xfrm>
        </p:spPr>
        <p:txBody>
          <a:bodyPr/>
          <a:lstStyle/>
          <a:p>
            <a:pPr algn="ctr"/>
            <a:r>
              <a:rPr lang="it-IT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7778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0B4E91-9A42-42D7-8EA6-96499231AE72}"/>
              </a:ext>
            </a:extLst>
          </p:cNvPr>
          <p:cNvSpPr txBox="1"/>
          <p:nvPr/>
        </p:nvSpPr>
        <p:spPr>
          <a:xfrm>
            <a:off x="3125929" y="1782631"/>
            <a:ext cx="5654529" cy="12007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Classificare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mezzo </a:t>
            </a:r>
            <a:r>
              <a:rPr lang="en-US" sz="2000" dirty="0" err="1"/>
              <a:t>che</a:t>
            </a:r>
            <a:r>
              <a:rPr lang="en-US" sz="2000" dirty="0"/>
              <a:t> ha </a:t>
            </a:r>
            <a:r>
              <a:rPr lang="en-US" sz="2000" dirty="0" err="1"/>
              <a:t>investito</a:t>
            </a:r>
            <a:r>
              <a:rPr lang="en-US" sz="2000" dirty="0"/>
              <a:t> una persona a </a:t>
            </a:r>
            <a:r>
              <a:rPr lang="en-US" sz="2000" dirty="0" err="1"/>
              <a:t>partire</a:t>
            </a:r>
            <a:r>
              <a:rPr lang="en-US" sz="2000" dirty="0"/>
              <a:t> </a:t>
            </a:r>
            <a:r>
              <a:rPr lang="en-US" sz="2000" dirty="0" err="1"/>
              <a:t>dalle</a:t>
            </a:r>
            <a:r>
              <a:rPr lang="en-US" sz="2000" dirty="0"/>
              <a:t> </a:t>
            </a:r>
            <a:r>
              <a:rPr lang="en-US" sz="2000" dirty="0" err="1"/>
              <a:t>caratteristiche</a:t>
            </a:r>
            <a:r>
              <a:rPr lang="en-US" sz="2000" dirty="0"/>
              <a:t> di </a:t>
            </a:r>
            <a:r>
              <a:rPr lang="en-US" sz="2000" dirty="0" err="1"/>
              <a:t>quest’ultima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paradigma</a:t>
            </a:r>
            <a:r>
              <a:rPr lang="en-US" sz="2000" dirty="0"/>
              <a:t> del </a:t>
            </a:r>
            <a:r>
              <a:rPr lang="en-US" sz="2000" b="1" dirty="0"/>
              <a:t>Machine Learning </a:t>
            </a:r>
            <a:r>
              <a:rPr lang="en-US" sz="2000" b="1" dirty="0" err="1"/>
              <a:t>supervisionato</a:t>
            </a:r>
            <a:endParaRPr lang="en-US" sz="2000" b="1" dirty="0"/>
          </a:p>
        </p:txBody>
      </p:sp>
      <p:pic>
        <p:nvPicPr>
          <p:cNvPr id="15" name="Immagine 14" descr="Immagine che contiene volante, dispositivo&#10;&#10;Descrizione generata automaticamente">
            <a:extLst>
              <a:ext uri="{FF2B5EF4-FFF2-40B4-BE49-F238E27FC236}">
                <a16:creationId xmlns:a16="http://schemas.microsoft.com/office/drawing/2014/main" id="{ABDF0440-060B-4E60-83AF-BB7B9265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02" y="2983410"/>
            <a:ext cx="3647454" cy="193315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B826DAD-C16D-4541-B260-D09CC5994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61" y="2483453"/>
            <a:ext cx="5260774" cy="243310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88E4A9E-DEF5-4A58-8B74-BCF1CAA4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98" y="521926"/>
            <a:ext cx="5225863" cy="719645"/>
          </a:xfrm>
        </p:spPr>
        <p:txBody>
          <a:bodyPr>
            <a:normAutofit/>
          </a:bodyPr>
          <a:lstStyle/>
          <a:p>
            <a:r>
              <a:rPr lang="en-US" sz="3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affrontato</a:t>
            </a:r>
            <a:endParaRPr lang="it-IT" sz="3800" b="1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95327E8-8DC3-4A2F-91B1-554E796465A9}"/>
              </a:ext>
            </a:extLst>
          </p:cNvPr>
          <p:cNvSpPr/>
          <p:nvPr/>
        </p:nvSpPr>
        <p:spPr>
          <a:xfrm>
            <a:off x="2246313" y="4970928"/>
            <a:ext cx="20764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Mezzo leggero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A0F68C4-AD97-402E-9850-FCB0777A6784}"/>
              </a:ext>
            </a:extLst>
          </p:cNvPr>
          <p:cNvSpPr/>
          <p:nvPr/>
        </p:nvSpPr>
        <p:spPr>
          <a:xfrm>
            <a:off x="7905282" y="4912817"/>
            <a:ext cx="17503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Mezzo pesante</a:t>
            </a:r>
          </a:p>
        </p:txBody>
      </p:sp>
    </p:spTree>
    <p:extLst>
      <p:ext uri="{BB962C8B-B14F-4D97-AF65-F5344CB8AC3E}">
        <p14:creationId xmlns:p14="http://schemas.microsoft.com/office/powerpoint/2010/main" val="32436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abbigliamento&#10;&#10;Descrizione generata automaticamente">
            <a:extLst>
              <a:ext uri="{FF2B5EF4-FFF2-40B4-BE49-F238E27FC236}">
                <a16:creationId xmlns:a16="http://schemas.microsoft.com/office/drawing/2014/main" id="{4D5D4F7A-C5C6-472C-AFB2-C85F2A8B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18" y="2158133"/>
            <a:ext cx="1566434" cy="413125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545B59-68DF-45AD-814E-385D3DCD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1" y="378743"/>
            <a:ext cx="4128556" cy="921898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Struttura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3DAEA-4751-7B46-B932-6FD5B1A15179}"/>
              </a:ext>
            </a:extLst>
          </p:cNvPr>
          <p:cNvSpPr/>
          <p:nvPr/>
        </p:nvSpPr>
        <p:spPr>
          <a:xfrm>
            <a:off x="548303" y="1708964"/>
            <a:ext cx="11175802" cy="17069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A71A8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62B2A4-8033-4E1C-BDBB-6FC14F6572C4}"/>
              </a:ext>
            </a:extLst>
          </p:cNvPr>
          <p:cNvSpPr txBox="1"/>
          <p:nvPr/>
        </p:nvSpPr>
        <p:spPr>
          <a:xfrm>
            <a:off x="442088" y="1823103"/>
            <a:ext cx="3617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1 - Caratteristiche basilari</a:t>
            </a:r>
            <a:endParaRPr lang="it-IT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Verbale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Data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Sesso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Anni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Peso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Altezza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BMI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60687A-3C84-45D1-B54A-1B087641548D}"/>
              </a:ext>
            </a:extLst>
          </p:cNvPr>
          <p:cNvSpPr txBox="1"/>
          <p:nvPr/>
        </p:nvSpPr>
        <p:spPr>
          <a:xfrm>
            <a:off x="548303" y="4539324"/>
            <a:ext cx="2046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2 - Totali</a:t>
            </a:r>
            <a:endParaRPr lang="it-IT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Testa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Torace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Addome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Scheletro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0A6DF0-A893-4264-8E9F-CF190A54289C}"/>
              </a:ext>
            </a:extLst>
          </p:cNvPr>
          <p:cNvSpPr txBox="1"/>
          <p:nvPr/>
        </p:nvSpPr>
        <p:spPr>
          <a:xfrm>
            <a:off x="8602861" y="2226330"/>
            <a:ext cx="24127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Testa: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Neurocranio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Splancnocranio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Telencefalo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Cervelletto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Tronco-encefalico</a:t>
            </a:r>
          </a:p>
          <a:p>
            <a:r>
              <a:rPr lang="it-IT" dirty="0"/>
              <a:t>	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41583B-5261-4535-BBF9-5463092B01CD}"/>
              </a:ext>
            </a:extLst>
          </p:cNvPr>
          <p:cNvSpPr txBox="1"/>
          <p:nvPr/>
        </p:nvSpPr>
        <p:spPr>
          <a:xfrm>
            <a:off x="3953313" y="2095013"/>
            <a:ext cx="24127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Torace: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Polmoni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Trachea/Bronchi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Cuore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Aorta-toracica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Diaframma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EDC990-3C6A-4D0E-9EBB-D34250AB9485}"/>
              </a:ext>
            </a:extLst>
          </p:cNvPr>
          <p:cNvSpPr txBox="1"/>
          <p:nvPr/>
        </p:nvSpPr>
        <p:spPr>
          <a:xfrm>
            <a:off x="3873409" y="4282043"/>
            <a:ext cx="24566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Addome: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Fegato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Milza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Aorta addominale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Reni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Mesentere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88DEDB-7E05-4EDC-8B4E-86F76749DC8C}"/>
              </a:ext>
            </a:extLst>
          </p:cNvPr>
          <p:cNvSpPr txBox="1"/>
          <p:nvPr/>
        </p:nvSpPr>
        <p:spPr>
          <a:xfrm>
            <a:off x="8292958" y="4404220"/>
            <a:ext cx="3911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Scheletro: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Rachide cervicale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Rachide toracico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Rachide lombare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Bacino e sacro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Complesso sterno/</a:t>
            </a:r>
            <a:r>
              <a:rPr lang="it-IT" sz="1600" dirty="0" err="1"/>
              <a:t>claveo</a:t>
            </a:r>
            <a:r>
              <a:rPr lang="it-IT" sz="1600" dirty="0"/>
              <a:t>/costale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57DECF2-FF85-41C9-BED4-BA735DD05076}"/>
              </a:ext>
            </a:extLst>
          </p:cNvPr>
          <p:cNvCxnSpPr>
            <a:cxnSpLocks/>
          </p:cNvCxnSpPr>
          <p:nvPr/>
        </p:nvCxnSpPr>
        <p:spPr>
          <a:xfrm>
            <a:off x="4731391" y="2282977"/>
            <a:ext cx="2758544" cy="750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35B9A08-5F65-4EB7-9D9A-F5A8D519CC8C}"/>
              </a:ext>
            </a:extLst>
          </p:cNvPr>
          <p:cNvCxnSpPr>
            <a:cxnSpLocks/>
          </p:cNvCxnSpPr>
          <p:nvPr/>
        </p:nvCxnSpPr>
        <p:spPr>
          <a:xfrm flipH="1" flipV="1">
            <a:off x="7489935" y="2282977"/>
            <a:ext cx="1209448" cy="11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7E3885-7B53-4FC5-92D9-36C178778F53}"/>
              </a:ext>
            </a:extLst>
          </p:cNvPr>
          <p:cNvCxnSpPr>
            <a:cxnSpLocks/>
          </p:cNvCxnSpPr>
          <p:nvPr/>
        </p:nvCxnSpPr>
        <p:spPr>
          <a:xfrm flipV="1">
            <a:off x="4731391" y="3685695"/>
            <a:ext cx="2758544" cy="718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78E0823-A60F-48BA-9B84-361859ACD162}"/>
              </a:ext>
            </a:extLst>
          </p:cNvPr>
          <p:cNvSpPr txBox="1"/>
          <p:nvPr/>
        </p:nvSpPr>
        <p:spPr>
          <a:xfrm>
            <a:off x="6708276" y="1821312"/>
            <a:ext cx="162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3 - Lesioni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CA283FD-8247-4FC8-A74C-F4C44485C5F9}"/>
              </a:ext>
            </a:extLst>
          </p:cNvPr>
          <p:cNvSpPr/>
          <p:nvPr/>
        </p:nvSpPr>
        <p:spPr>
          <a:xfrm>
            <a:off x="4698374" y="786722"/>
            <a:ext cx="279525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sz="2000" b="1" dirty="0"/>
              <a:t>Diversi livelli di dettaglio</a:t>
            </a:r>
          </a:p>
        </p:txBody>
      </p:sp>
    </p:spTree>
    <p:extLst>
      <p:ext uri="{BB962C8B-B14F-4D97-AF65-F5344CB8AC3E}">
        <p14:creationId xmlns:p14="http://schemas.microsoft.com/office/powerpoint/2010/main" val="36904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  <p:bldP spid="14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45B59-68DF-45AD-814E-385D3DCD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1" y="378743"/>
            <a:ext cx="4128556" cy="921898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utilizzati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2BA11251-12B4-4551-A7AB-DDD49E74754B}"/>
              </a:ext>
            </a:extLst>
          </p:cNvPr>
          <p:cNvSpPr txBox="1">
            <a:spLocks/>
          </p:cNvSpPr>
          <p:nvPr/>
        </p:nvSpPr>
        <p:spPr>
          <a:xfrm>
            <a:off x="1298266" y="2501785"/>
            <a:ext cx="10266027" cy="2618855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D1 = Totali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D2 = </a:t>
            </a:r>
            <a:r>
              <a:rPr lang="it-IT" dirty="0" err="1"/>
              <a:t>Totali_with_BMI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D3 = </a:t>
            </a:r>
            <a:r>
              <a:rPr lang="it-IT" dirty="0" err="1"/>
              <a:t>Totali_with_DATA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D4 = </a:t>
            </a:r>
            <a:r>
              <a:rPr lang="it-IT" dirty="0" err="1"/>
              <a:t>Totali_with_DATA_and_BMI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D5 = </a:t>
            </a:r>
            <a:r>
              <a:rPr lang="it-IT" dirty="0" err="1"/>
              <a:t>Details</a:t>
            </a:r>
            <a:r>
              <a:rPr lang="it-IT" dirty="0"/>
              <a:t> ( 20 dimensioni)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D6 = Details_PCA_5_dimensioni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D7 = Details_PCA_10_dimensioni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D8 = Details_PCA_13_dimensioni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D9 = Details_PCA_15_dimensioni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D10 = Details_t-SNE_13_dimensioni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D11 = Details_t-SNE_15_dimensioni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lvl="3">
              <a:buFont typeface="Wingdings" panose="05000000000000000000" pitchFamily="2" charset="2"/>
              <a:buChar char="§"/>
            </a:pPr>
            <a:endParaRPr lang="it-IT" dirty="0"/>
          </a:p>
          <a:p>
            <a:pPr lvl="3">
              <a:buFont typeface="Wingdings" panose="05000000000000000000" pitchFamily="2" charset="2"/>
              <a:buChar char="§"/>
            </a:pPr>
            <a:endParaRPr lang="it-IT" dirty="0"/>
          </a:p>
          <a:p>
            <a:pPr lvl="3">
              <a:buFont typeface="Wingdings" panose="05000000000000000000" pitchFamily="2" charset="2"/>
              <a:buChar char="§"/>
            </a:pPr>
            <a:endParaRPr lang="it-IT" dirty="0"/>
          </a:p>
          <a:p>
            <a:pPr lvl="3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515379-35AB-4CB1-8014-3115FB13F575}"/>
              </a:ext>
            </a:extLst>
          </p:cNvPr>
          <p:cNvSpPr txBox="1"/>
          <p:nvPr/>
        </p:nvSpPr>
        <p:spPr>
          <a:xfrm>
            <a:off x="1440109" y="1904301"/>
            <a:ext cx="931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‘Totali’ si intende le lesioni totali con l’aggiunta di ‘Sesso’, ‘Anni’, ‘Peso’ e ‘Altezza’</a:t>
            </a:r>
          </a:p>
        </p:txBody>
      </p:sp>
    </p:spTree>
    <p:extLst>
      <p:ext uri="{BB962C8B-B14F-4D97-AF65-F5344CB8AC3E}">
        <p14:creationId xmlns:p14="http://schemas.microsoft.com/office/powerpoint/2010/main" val="15828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45B59-68DF-45AD-814E-385D3DCD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58" y="550947"/>
            <a:ext cx="4959920" cy="729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Strumenti</a:t>
            </a:r>
            <a:r>
              <a:rPr lang="en-US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utilizzati</a:t>
            </a:r>
            <a:endParaRPr lang="en-US" sz="3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8138952-BC9A-407C-A750-75289A60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2020709"/>
            <a:ext cx="3835299" cy="160123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A863712-7D5F-4479-9FB3-BA9FEA3D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06" y="3557647"/>
            <a:ext cx="3276674" cy="1761212"/>
          </a:xfrm>
          <a:prstGeom prst="rect">
            <a:avLst/>
          </a:prstGeom>
        </p:spPr>
      </p:pic>
      <p:pic>
        <p:nvPicPr>
          <p:cNvPr id="22" name="Immagine 21" descr="Immagine che contiene monitor, sedendo, schermo, scuro&#10;&#10;Descrizione generata automaticamente">
            <a:extLst>
              <a:ext uri="{FF2B5EF4-FFF2-40B4-BE49-F238E27FC236}">
                <a16:creationId xmlns:a16="http://schemas.microsoft.com/office/drawing/2014/main" id="{02703A71-9855-4D03-AB72-FCC31844A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02" y="4274294"/>
            <a:ext cx="2579175" cy="104456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A73630C-AA66-4297-B5BC-0494E057B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4" y="3781982"/>
            <a:ext cx="1536877" cy="1536877"/>
          </a:xfrm>
          <a:prstGeom prst="rect">
            <a:avLst/>
          </a:prstGeom>
        </p:spPr>
      </p:pic>
      <p:pic>
        <p:nvPicPr>
          <p:cNvPr id="6" name="Immagine 5" descr="Immagine che contiene luce, cibo&#10;&#10;Descrizione generata automaticamente">
            <a:extLst>
              <a:ext uri="{FF2B5EF4-FFF2-40B4-BE49-F238E27FC236}">
                <a16:creationId xmlns:a16="http://schemas.microsoft.com/office/drawing/2014/main" id="{88AA6998-A9D6-42BE-8A15-AA9115BFC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17" y="2031603"/>
            <a:ext cx="1539073" cy="1846888"/>
          </a:xfrm>
          <a:prstGeom prst="rect">
            <a:avLst/>
          </a:prstGeom>
        </p:spPr>
      </p:pic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012C25C-AA7B-4C31-874F-1D42E5CE8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10" y="2020709"/>
            <a:ext cx="3542873" cy="1408291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410D0B1-BBE4-42BE-9264-3C94747B3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06" y="1843101"/>
            <a:ext cx="1895445" cy="18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45B59-68DF-45AD-814E-385D3DCD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7" y="381819"/>
            <a:ext cx="4433019" cy="884919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Esperimenti effettuati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AF7788-56CE-4B59-88D3-3E39125494C3}"/>
              </a:ext>
            </a:extLst>
          </p:cNvPr>
          <p:cNvSpPr txBox="1"/>
          <p:nvPr/>
        </p:nvSpPr>
        <p:spPr>
          <a:xfrm>
            <a:off x="6096000" y="3758878"/>
            <a:ext cx="3358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Scaler</a:t>
            </a:r>
            <a:endParaRPr lang="it-IT" sz="20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 err="1"/>
              <a:t>StandardScaler</a:t>
            </a:r>
            <a:endParaRPr lang="it-IT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 err="1"/>
              <a:t>MinMaxScaler</a:t>
            </a:r>
            <a:endParaRPr lang="it-IT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 err="1"/>
              <a:t>RobustScaler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9AD99A2-DD0A-4DA9-B890-C779395CE22D}"/>
              </a:ext>
            </a:extLst>
          </p:cNvPr>
          <p:cNvSpPr/>
          <p:nvPr/>
        </p:nvSpPr>
        <p:spPr>
          <a:xfrm>
            <a:off x="5349766" y="717226"/>
            <a:ext cx="2114553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sz="2000" b="1" dirty="0"/>
              <a:t>Fattori considerati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949189A-9B7E-43E1-9540-A39B147322FB}"/>
              </a:ext>
            </a:extLst>
          </p:cNvPr>
          <p:cNvSpPr/>
          <p:nvPr/>
        </p:nvSpPr>
        <p:spPr>
          <a:xfrm>
            <a:off x="1381375" y="3758878"/>
            <a:ext cx="43060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Modelli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Linear </a:t>
            </a:r>
            <a:r>
              <a:rPr lang="it-IT" dirty="0" err="1"/>
              <a:t>Discriminant</a:t>
            </a:r>
            <a:r>
              <a:rPr lang="it-IT" dirty="0"/>
              <a:t>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Reti Neurali Multi-Strato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3E18CAC-C365-422D-8F19-8DC333C73940}"/>
              </a:ext>
            </a:extLst>
          </p:cNvPr>
          <p:cNvSpPr/>
          <p:nvPr/>
        </p:nvSpPr>
        <p:spPr>
          <a:xfrm>
            <a:off x="6096000" y="2068639"/>
            <a:ext cx="368392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Riduzione </a:t>
            </a:r>
            <a:r>
              <a:rPr lang="it-IT" sz="2000" b="1" dirty="0" err="1"/>
              <a:t>dimensionalità</a:t>
            </a:r>
            <a:endParaRPr lang="it-IT" sz="20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PCA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dirty="0"/>
              <a:t>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B87BE87-E0D8-496D-A125-719DDC644555}"/>
              </a:ext>
            </a:extLst>
          </p:cNvPr>
          <p:cNvSpPr/>
          <p:nvPr/>
        </p:nvSpPr>
        <p:spPr>
          <a:xfrm>
            <a:off x="1381375" y="2174254"/>
            <a:ext cx="2074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/>
              <a:t>Dataset: </a:t>
            </a:r>
            <a:r>
              <a:rPr lang="it-IT" dirty="0"/>
              <a:t>D1…D11</a:t>
            </a:r>
          </a:p>
        </p:txBody>
      </p:sp>
    </p:spTree>
    <p:extLst>
      <p:ext uri="{BB962C8B-B14F-4D97-AF65-F5344CB8AC3E}">
        <p14:creationId xmlns:p14="http://schemas.microsoft.com/office/powerpoint/2010/main" val="309008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45B59-68DF-45AD-814E-385D3DCD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7" y="381819"/>
            <a:ext cx="9239910" cy="884919"/>
          </a:xfrm>
        </p:spPr>
        <p:txBody>
          <a:bodyPr>
            <a:normAutofit/>
          </a:bodyPr>
          <a:lstStyle/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Addestramento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0CF78A-0D04-4150-9B3D-36468BBB4A8A}"/>
              </a:ext>
            </a:extLst>
          </p:cNvPr>
          <p:cNvSpPr txBox="1"/>
          <p:nvPr/>
        </p:nvSpPr>
        <p:spPr>
          <a:xfrm>
            <a:off x="1432561" y="2264342"/>
            <a:ext cx="241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1. </a:t>
            </a:r>
            <a:r>
              <a:rPr lang="it-IT" sz="2000" b="1" dirty="0" err="1"/>
              <a:t>Preproccesing</a:t>
            </a:r>
            <a:endParaRPr lang="it-IT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67A6704-4ED2-4126-A4DF-E939739AB60A}"/>
              </a:ext>
            </a:extLst>
          </p:cNvPr>
          <p:cNvSpPr txBox="1"/>
          <p:nvPr/>
        </p:nvSpPr>
        <p:spPr>
          <a:xfrm>
            <a:off x="5426652" y="2141231"/>
            <a:ext cx="511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Coerenza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Scaler</a:t>
            </a:r>
            <a:r>
              <a:rPr lang="it-IT" dirty="0"/>
              <a:t> per normalizzare i dati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E90EF0-FB68-41CB-B708-5BDD8D9374A1}"/>
              </a:ext>
            </a:extLst>
          </p:cNvPr>
          <p:cNvSpPr txBox="1"/>
          <p:nvPr/>
        </p:nvSpPr>
        <p:spPr>
          <a:xfrm>
            <a:off x="1432562" y="3422619"/>
            <a:ext cx="252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2. Model </a:t>
            </a:r>
            <a:r>
              <a:rPr lang="it-IT" sz="2000" b="1" dirty="0" err="1"/>
              <a:t>selection</a:t>
            </a:r>
            <a:endParaRPr lang="it-IT" sz="2000" b="1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7EDC76D-4A34-4488-A9CF-BF5948493FA5}"/>
              </a:ext>
            </a:extLst>
          </p:cNvPr>
          <p:cNvCxnSpPr>
            <a:cxnSpLocks/>
          </p:cNvCxnSpPr>
          <p:nvPr/>
        </p:nvCxnSpPr>
        <p:spPr>
          <a:xfrm>
            <a:off x="4014038" y="3606256"/>
            <a:ext cx="6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639EFC-BF2A-4DE1-8CAA-BACE333BF753}"/>
              </a:ext>
            </a:extLst>
          </p:cNvPr>
          <p:cNvSpPr txBox="1"/>
          <p:nvPr/>
        </p:nvSpPr>
        <p:spPr>
          <a:xfrm>
            <a:off x="5426652" y="3421590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GridSearch</a:t>
            </a:r>
            <a:r>
              <a:rPr lang="it-IT" dirty="0"/>
              <a:t> con cross </a:t>
            </a:r>
            <a:r>
              <a:rPr lang="it-IT" dirty="0" err="1"/>
              <a:t>validation</a:t>
            </a:r>
            <a:r>
              <a:rPr lang="it-IT" dirty="0"/>
              <a:t> interna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49EA160-0FBD-48C2-A1CD-A6C380CC2CE6}"/>
              </a:ext>
            </a:extLst>
          </p:cNvPr>
          <p:cNvSpPr txBox="1"/>
          <p:nvPr/>
        </p:nvSpPr>
        <p:spPr>
          <a:xfrm>
            <a:off x="1432561" y="4475337"/>
            <a:ext cx="268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3. Valutazione della generalizzazione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EF5ED8-4642-4FEB-95C6-772DCAF2571A}"/>
              </a:ext>
            </a:extLst>
          </p:cNvPr>
          <p:cNvSpPr txBox="1"/>
          <p:nvPr/>
        </p:nvSpPr>
        <p:spPr>
          <a:xfrm>
            <a:off x="5426652" y="4475337"/>
            <a:ext cx="511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Eseguito con cross </a:t>
            </a:r>
            <a:r>
              <a:rPr lang="it-IT" dirty="0" err="1"/>
              <a:t>validation</a:t>
            </a:r>
            <a:r>
              <a:rPr lang="it-IT" dirty="0"/>
              <a:t> esterna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Indica quanto bene il modello si comporterà sui nuovi dati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979E626-831F-4ECB-AE0C-91A71977899F}"/>
              </a:ext>
            </a:extLst>
          </p:cNvPr>
          <p:cNvCxnSpPr>
            <a:cxnSpLocks/>
          </p:cNvCxnSpPr>
          <p:nvPr/>
        </p:nvCxnSpPr>
        <p:spPr>
          <a:xfrm>
            <a:off x="4014038" y="2464397"/>
            <a:ext cx="6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0A79216-DB66-4AA1-8148-69AE36C12F2E}"/>
              </a:ext>
            </a:extLst>
          </p:cNvPr>
          <p:cNvCxnSpPr>
            <a:cxnSpLocks/>
          </p:cNvCxnSpPr>
          <p:nvPr/>
        </p:nvCxnSpPr>
        <p:spPr>
          <a:xfrm>
            <a:off x="4014038" y="4829280"/>
            <a:ext cx="6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E66A43D3-7F29-4423-AA94-583FBA557C59}"/>
              </a:ext>
            </a:extLst>
          </p:cNvPr>
          <p:cNvSpPr txBox="1">
            <a:spLocks/>
          </p:cNvSpPr>
          <p:nvPr/>
        </p:nvSpPr>
        <p:spPr>
          <a:xfrm>
            <a:off x="509150" y="507440"/>
            <a:ext cx="5883466" cy="92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Risultati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472A5FC3-4290-4871-AC95-F9EB19442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22792"/>
              </p:ext>
            </p:extLst>
          </p:nvPr>
        </p:nvGraphicFramePr>
        <p:xfrm>
          <a:off x="2492306" y="2295332"/>
          <a:ext cx="72073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70">
                  <a:extLst>
                    <a:ext uri="{9D8B030D-6E8A-4147-A177-3AD203B41FA5}">
                      <a16:colId xmlns:a16="http://schemas.microsoft.com/office/drawing/2014/main" val="1749268927"/>
                    </a:ext>
                  </a:extLst>
                </a:gridCol>
                <a:gridCol w="1333916">
                  <a:extLst>
                    <a:ext uri="{9D8B030D-6E8A-4147-A177-3AD203B41FA5}">
                      <a16:colId xmlns:a16="http://schemas.microsoft.com/office/drawing/2014/main" val="33010727"/>
                    </a:ext>
                  </a:extLst>
                </a:gridCol>
                <a:gridCol w="1286276">
                  <a:extLst>
                    <a:ext uri="{9D8B030D-6E8A-4147-A177-3AD203B41FA5}">
                      <a16:colId xmlns:a16="http://schemas.microsoft.com/office/drawing/2014/main" val="4064452185"/>
                    </a:ext>
                  </a:extLst>
                </a:gridCol>
                <a:gridCol w="1372977">
                  <a:extLst>
                    <a:ext uri="{9D8B030D-6E8A-4147-A177-3AD203B41FA5}">
                      <a16:colId xmlns:a16="http://schemas.microsoft.com/office/drawing/2014/main" val="1414953830"/>
                    </a:ext>
                  </a:extLst>
                </a:gridCol>
                <a:gridCol w="951848">
                  <a:extLst>
                    <a:ext uri="{9D8B030D-6E8A-4147-A177-3AD203B41FA5}">
                      <a16:colId xmlns:a16="http://schemas.microsoft.com/office/drawing/2014/main" val="2839831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StandardScaler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MinMaxScaler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RobustScaler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 </a:t>
                      </a:r>
                      <a:r>
                        <a:rPr lang="it-IT" sz="1400" dirty="0" err="1"/>
                        <a:t>Scaler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84523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/>
                        <a:t>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9821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 err="1"/>
                        <a:t>Totali_with_</a:t>
                      </a:r>
                      <a:r>
                        <a:rPr lang="it-IT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  <a:endParaRPr lang="it-IT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38756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 err="1"/>
                        <a:t>Totali_with_DATA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5298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 err="1"/>
                        <a:t>Totali_with_DATA_and_BMI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76633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 err="1"/>
                        <a:t>Details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NaN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91993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/>
                        <a:t>Details_PCA_5_dim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32937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Details_PCA_10_dim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36087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Details_PCA_13_dim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9601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Details_PCA_15_dim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41764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/>
                        <a:t>Details_t-SNE_13_dim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86325"/>
                  </a:ext>
                </a:extLst>
              </a:tr>
              <a:tr h="279924">
                <a:tc>
                  <a:txBody>
                    <a:bodyPr/>
                    <a:lstStyle/>
                    <a:p>
                      <a:r>
                        <a:rPr lang="it-IT" sz="1400" b="1" dirty="0"/>
                        <a:t>Details_t-SNE_15_dim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5730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6A014A-19F1-44BD-BAB1-DBB5D7921AA7}"/>
              </a:ext>
            </a:extLst>
          </p:cNvPr>
          <p:cNvSpPr txBox="1"/>
          <p:nvPr/>
        </p:nvSpPr>
        <p:spPr>
          <a:xfrm>
            <a:off x="3450883" y="1813999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Accuratezza massima tra tutti i dataset con i vari </a:t>
            </a:r>
            <a:r>
              <a:rPr lang="it-IT" dirty="0" err="1"/>
              <a:t>scaler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859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83DAEA-4751-7B46-B932-6FD5B1A15179}"/>
              </a:ext>
            </a:extLst>
          </p:cNvPr>
          <p:cNvSpPr/>
          <p:nvPr/>
        </p:nvSpPr>
        <p:spPr>
          <a:xfrm>
            <a:off x="508099" y="1026880"/>
            <a:ext cx="11175802" cy="17069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A71A8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E66A43D3-7F29-4423-AA94-583FBA557C59}"/>
              </a:ext>
            </a:extLst>
          </p:cNvPr>
          <p:cNvSpPr txBox="1">
            <a:spLocks/>
          </p:cNvSpPr>
          <p:nvPr/>
        </p:nvSpPr>
        <p:spPr>
          <a:xfrm>
            <a:off x="508099" y="497528"/>
            <a:ext cx="5883466" cy="92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Risultati</a:t>
            </a: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C6C94FC5-B359-40CC-A300-760938654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968"/>
              </p:ext>
            </p:extLst>
          </p:nvPr>
        </p:nvGraphicFramePr>
        <p:xfrm>
          <a:off x="2838550" y="2733869"/>
          <a:ext cx="65148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16">
                  <a:extLst>
                    <a:ext uri="{9D8B030D-6E8A-4147-A177-3AD203B41FA5}">
                      <a16:colId xmlns:a16="http://schemas.microsoft.com/office/drawing/2014/main" val="2855872379"/>
                    </a:ext>
                  </a:extLst>
                </a:gridCol>
                <a:gridCol w="1291080">
                  <a:extLst>
                    <a:ext uri="{9D8B030D-6E8A-4147-A177-3AD203B41FA5}">
                      <a16:colId xmlns:a16="http://schemas.microsoft.com/office/drawing/2014/main" val="1660878932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828132440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2349220058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1851768924"/>
                    </a:ext>
                  </a:extLst>
                </a:gridCol>
                <a:gridCol w="692597">
                  <a:extLst>
                    <a:ext uri="{9D8B030D-6E8A-4147-A177-3AD203B41FA5}">
                      <a16:colId xmlns:a16="http://schemas.microsoft.com/office/drawing/2014/main" val="353919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StandardScaler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MinMaxScaler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RobustScaler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No </a:t>
                      </a:r>
                      <a:r>
                        <a:rPr lang="it-IT" sz="1400" dirty="0" err="1"/>
                        <a:t>Scaler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5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2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8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4365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9C33F6-5FC6-4E98-B666-6FB5B053AB8B}"/>
              </a:ext>
            </a:extLst>
          </p:cNvPr>
          <p:cNvSpPr txBox="1"/>
          <p:nvPr/>
        </p:nvSpPr>
        <p:spPr>
          <a:xfrm>
            <a:off x="2898842" y="1957327"/>
            <a:ext cx="70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Accuratezza massima tra tutti modelli con i vari </a:t>
            </a:r>
            <a:r>
              <a:rPr lang="it-IT" dirty="0" err="1"/>
              <a:t>scaler</a:t>
            </a:r>
            <a:r>
              <a:rPr lang="it-IT" dirty="0"/>
              <a:t> e la loro media</a:t>
            </a:r>
          </a:p>
        </p:txBody>
      </p:sp>
    </p:spTree>
    <p:extLst>
      <p:ext uri="{BB962C8B-B14F-4D97-AF65-F5344CB8AC3E}">
        <p14:creationId xmlns:p14="http://schemas.microsoft.com/office/powerpoint/2010/main" val="3804428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1572</TotalTime>
  <Words>582</Words>
  <Application>Microsoft Office PowerPoint</Application>
  <PresentationFormat>Widescreen</PresentationFormat>
  <Paragraphs>217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Retrospettivo</vt:lpstr>
      <vt:lpstr>PowerPoint Presentation</vt:lpstr>
      <vt:lpstr>Problema affrontato</vt:lpstr>
      <vt:lpstr>Struttura dataset</vt:lpstr>
      <vt:lpstr>Dataset utilizzati</vt:lpstr>
      <vt:lpstr>Strumenti utilizzati</vt:lpstr>
      <vt:lpstr>Esperimenti effettuati</vt:lpstr>
      <vt:lpstr>Addestramento</vt:lpstr>
      <vt:lpstr>PowerPoint Presentation</vt:lpstr>
      <vt:lpstr>PowerPoint Presentation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</dc:creator>
  <cp:lastModifiedBy>Ale</cp:lastModifiedBy>
  <cp:revision>57</cp:revision>
  <dcterms:created xsi:type="dcterms:W3CDTF">2020-04-10T16:21:14Z</dcterms:created>
  <dcterms:modified xsi:type="dcterms:W3CDTF">2020-04-15T20:13:40Z</dcterms:modified>
</cp:coreProperties>
</file>