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59" r:id="rId5"/>
    <p:sldId id="262" r:id="rId6"/>
    <p:sldId id="27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04E6A9-99EB-8A45-B6A6-6281A7E9177A}">
          <p14:sldIdLst>
            <p14:sldId id="256"/>
          </p14:sldIdLst>
        </p14:section>
        <p14:section name="Problema" id="{9571871D-4A65-CB41-90D1-63FDA7939303}">
          <p14:sldIdLst>
            <p14:sldId id="257"/>
          </p14:sldIdLst>
        </p14:section>
        <p14:section name="Modelado" id="{12EF3009-F47C-314E-81E9-E508F6EA357C}">
          <p14:sldIdLst>
            <p14:sldId id="261"/>
            <p14:sldId id="259"/>
            <p14:sldId id="262"/>
            <p14:sldId id="270"/>
          </p14:sldIdLst>
        </p14:section>
        <p14:section name="Resolución" id="{D83BDB59-1324-8C43-8EFE-C61469417D53}">
          <p14:sldIdLst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Resultados" id="{54E16E88-6B14-AC4B-BABB-D133ED253DCC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Conclusiones" id="{BD1C54C1-BE69-5347-A704-6E0702DE846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7"/>
    <p:restoredTop sz="94719"/>
  </p:normalViewPr>
  <p:slideViewPr>
    <p:cSldViewPr snapToGrid="0" snapToObjects="1">
      <p:cViewPr>
        <p:scale>
          <a:sx n="76" d="100"/>
          <a:sy n="76" d="100"/>
        </p:scale>
        <p:origin x="62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B19A1-8D21-F544-AA5D-5F5FAE906C47}" type="datetimeFigureOut">
              <a:rPr lang="es-ES_tradnl" smtClean="0"/>
              <a:t>3/4/17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D2B1A-C8BA-3B4E-B44A-0111B9741EE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0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Seba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D2B1A-C8BA-3B4E-B44A-0111B9741EEF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6535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Qcho</a:t>
            </a:r>
            <a:endParaRPr lang="es-ES_tradnl" dirty="0" smtClean="0"/>
          </a:p>
          <a:p>
            <a:r>
              <a:rPr lang="es-ES_tradnl" dirty="0" smtClean="0"/>
              <a:t>no</a:t>
            </a:r>
            <a:r>
              <a:rPr lang="es-ES_tradnl" baseline="0" dirty="0" smtClean="0"/>
              <a:t> usa la memoria del </a:t>
            </a:r>
            <a:r>
              <a:rPr lang="es-ES_tradnl" baseline="0" dirty="0" err="1" smtClean="0"/>
              <a:t>bfs</a:t>
            </a:r>
            <a:r>
              <a:rPr lang="es-ES_tradnl" baseline="0" dirty="0" smtClean="0"/>
              <a:t> vs </a:t>
            </a:r>
            <a:r>
              <a:rPr lang="es-ES_tradnl" baseline="0" dirty="0" err="1" smtClean="0"/>
              <a:t>dfs</a:t>
            </a:r>
            <a:r>
              <a:rPr lang="es-ES_tradnl" baseline="0" dirty="0" smtClean="0"/>
              <a:t>.</a:t>
            </a:r>
          </a:p>
          <a:p>
            <a:endParaRPr lang="es-ES_tradnl" baseline="0" dirty="0" smtClean="0"/>
          </a:p>
          <a:p>
            <a:r>
              <a:rPr lang="es-ES_tradnl" baseline="0" dirty="0" err="1" smtClean="0"/>
              <a:t>optimizacion</a:t>
            </a:r>
            <a:r>
              <a:rPr lang="es-ES_tradnl" baseline="0" dirty="0" smtClean="0"/>
              <a:t> frontera.</a:t>
            </a:r>
          </a:p>
          <a:p>
            <a:endParaRPr lang="es-ES_trad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D2B1A-C8BA-3B4E-B44A-0111B9741EEF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4689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Qcho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D2B1A-C8BA-3B4E-B44A-0111B9741EEF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9608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Ale</a:t>
            </a:r>
          </a:p>
          <a:p>
            <a:r>
              <a:rPr lang="es-ES_tradnl" dirty="0" smtClean="0"/>
              <a:t>F mas chica.</a:t>
            </a:r>
            <a:r>
              <a:rPr lang="es-ES_tradnl" baseline="0" dirty="0" smtClean="0"/>
              <a:t> (F=G+H)</a:t>
            </a:r>
          </a:p>
          <a:p>
            <a:r>
              <a:rPr lang="es-ES_tradnl" dirty="0" smtClean="0"/>
              <a:t>Empate: &gt; Valor de H</a:t>
            </a:r>
            <a:r>
              <a:rPr lang="es-ES_tradnl" baseline="0" dirty="0" smtClean="0"/>
              <a:t> porque asume que son admisibles.</a:t>
            </a:r>
          </a:p>
          <a:p>
            <a:r>
              <a:rPr lang="es-ES_tradnl" baseline="0" dirty="0" smtClean="0"/>
              <a:t>Minimiza el Costo.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D2B1A-C8BA-3B4E-B44A-0111B9741EEF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12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JP</a:t>
            </a:r>
          </a:p>
          <a:p>
            <a:r>
              <a:rPr lang="es-ES_tradnl" dirty="0" smtClean="0"/>
              <a:t>admisibles + no admisibles.</a:t>
            </a:r>
          </a:p>
          <a:p>
            <a:r>
              <a:rPr lang="es-ES_tradnl" dirty="0" smtClean="0"/>
              <a:t>Elije el &lt; valor de H.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D2B1A-C8BA-3B4E-B44A-0111B9741EEF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3824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ALE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D2B1A-C8BA-3B4E-B44A-0111B9741EEF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1452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ALE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D2B1A-C8BA-3B4E-B44A-0111B9741EEF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4831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ALE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D2B1A-C8BA-3B4E-B44A-0111B9741EEF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8950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Qcho</a:t>
            </a:r>
            <a:endParaRPr lang="es-ES_tradnl" dirty="0" smtClean="0"/>
          </a:p>
          <a:p>
            <a:r>
              <a:rPr lang="es-ES_tradnl" dirty="0" smtClean="0"/>
              <a:t> &lt;&gt;up </a:t>
            </a:r>
            <a:r>
              <a:rPr lang="es-ES_tradnl" dirty="0" err="1" smtClean="0"/>
              <a:t>down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D2B1A-C8BA-3B4E-B44A-0111B9741EEF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9457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Qcho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D2B1A-C8BA-3B4E-B44A-0111B9741EEF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28652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Seba</a:t>
            </a:r>
          </a:p>
          <a:p>
            <a:r>
              <a:rPr lang="es-ES_tradnl" dirty="0" smtClean="0"/>
              <a:t>A*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D2B1A-C8BA-3B4E-B44A-0111B9741EEF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1604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Qcho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D2B1A-C8BA-3B4E-B44A-0111B9741EEF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7598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JP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D2B1A-C8BA-3B4E-B44A-0111B9741EEF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5758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ALE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D2B1A-C8BA-3B4E-B44A-0111B9741EEF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4808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JP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D2B1A-C8BA-3B4E-B44A-0111B9741EEF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725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JP</a:t>
            </a:r>
          </a:p>
          <a:p>
            <a:r>
              <a:rPr lang="es-ES_tradnl" dirty="0" smtClean="0"/>
              <a:t>VICTORIA.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D2B1A-C8BA-3B4E-B44A-0111B9741EEF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4913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ALE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D2B1A-C8BA-3B4E-B44A-0111B9741EEF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08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QCHO</a:t>
            </a:r>
          </a:p>
          <a:p>
            <a:r>
              <a:rPr lang="es-ES_tradnl" dirty="0" smtClean="0"/>
              <a:t>Admisibles:</a:t>
            </a:r>
          </a:p>
          <a:p>
            <a:r>
              <a:rPr lang="es-ES_tradnl" dirty="0" smtClean="0"/>
              <a:t>No sobre</a:t>
            </a:r>
            <a:r>
              <a:rPr lang="es-ES_tradnl" baseline="0" dirty="0" smtClean="0"/>
              <a:t> estima.</a:t>
            </a:r>
            <a:endParaRPr lang="es-ES_tradnl" dirty="0" smtClean="0"/>
          </a:p>
          <a:p>
            <a:r>
              <a:rPr lang="es-ES_tradnl" dirty="0" smtClean="0"/>
              <a:t>No</a:t>
            </a:r>
            <a:r>
              <a:rPr lang="es-ES_tradnl" baseline="0" dirty="0" smtClean="0"/>
              <a:t> Admisibles:</a:t>
            </a:r>
          </a:p>
          <a:p>
            <a:r>
              <a:rPr lang="es-ES_tradnl" baseline="0" dirty="0" smtClean="0"/>
              <a:t>Si sobreestima.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D2B1A-C8BA-3B4E-B44A-0111B9741EEF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8804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Seba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D2B1A-C8BA-3B4E-B44A-0111B9741EEF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0450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Seba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D2B1A-C8BA-3B4E-B44A-0111B9741EEF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5312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JP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D2B1A-C8BA-3B4E-B44A-0111B9741EEF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238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Gridlock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Grupo 5 - TP1 - Algoritmos de búsqueda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2642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IDDFS - </a:t>
            </a:r>
            <a:r>
              <a:rPr lang="es-ES_tradnl" dirty="0" err="1"/>
              <a:t>I</a:t>
            </a:r>
            <a:r>
              <a:rPr lang="es-ES_tradnl" dirty="0" err="1" smtClean="0"/>
              <a:t>terative</a:t>
            </a:r>
            <a:r>
              <a:rPr lang="es-ES_tradnl" dirty="0" smtClean="0"/>
              <a:t> </a:t>
            </a:r>
            <a:r>
              <a:rPr lang="es-ES_tradnl" dirty="0" err="1"/>
              <a:t>D</a:t>
            </a:r>
            <a:r>
              <a:rPr lang="es-ES_tradnl" dirty="0" err="1" smtClean="0"/>
              <a:t>eepening</a:t>
            </a:r>
            <a:r>
              <a:rPr lang="es-ES_tradnl" dirty="0" smtClean="0"/>
              <a:t> DFS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8610"/>
            <a:ext cx="12192000" cy="40893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49759" y="2058001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err="1" smtClean="0"/>
              <a:t>Step</a:t>
            </a:r>
            <a:r>
              <a:rPr lang="es-ES_tradnl" sz="2800" dirty="0" smtClean="0"/>
              <a:t>: 1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2981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orient="vert"/>
          </p:nvPr>
        </p:nvSpPr>
        <p:spPr>
          <a:xfrm>
            <a:off x="10728161" y="586171"/>
            <a:ext cx="2494791" cy="5134798"/>
          </a:xfrm>
        </p:spPr>
        <p:txBody>
          <a:bodyPr/>
          <a:lstStyle/>
          <a:p>
            <a:r>
              <a:rPr lang="es-ES_tradnl" dirty="0" smtClean="0"/>
              <a:t>IDDFS - </a:t>
            </a:r>
            <a:r>
              <a:rPr lang="es-ES_tradnl" dirty="0" err="1"/>
              <a:t>I</a:t>
            </a:r>
            <a:r>
              <a:rPr lang="es-ES_tradnl" dirty="0" err="1" smtClean="0"/>
              <a:t>terative</a:t>
            </a:r>
            <a:r>
              <a:rPr lang="es-ES_tradnl" dirty="0" smtClean="0"/>
              <a:t> </a:t>
            </a:r>
            <a:r>
              <a:rPr lang="es-ES_tradnl" dirty="0" err="1"/>
              <a:t>D</a:t>
            </a:r>
            <a:r>
              <a:rPr lang="es-ES_tradnl" dirty="0" err="1" smtClean="0"/>
              <a:t>eepening</a:t>
            </a:r>
            <a:r>
              <a:rPr lang="es-ES_tradnl" dirty="0" smtClean="0"/>
              <a:t> DFS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9"/>
            <a:ext cx="8751778" cy="68703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91469" y="6176210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err="1" smtClean="0"/>
              <a:t>Step</a:t>
            </a:r>
            <a:r>
              <a:rPr lang="es-ES_tradnl" sz="2800" dirty="0" smtClean="0"/>
              <a:t>: 4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0638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A* </a:t>
            </a:r>
            <a:r>
              <a:rPr lang="es-ES_tradnl" dirty="0" err="1" smtClean="0"/>
              <a:t>Search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84" y="3223317"/>
            <a:ext cx="11785430" cy="1990368"/>
          </a:xfrm>
        </p:spPr>
      </p:pic>
    </p:spTree>
    <p:extLst>
      <p:ext uri="{BB962C8B-B14F-4D97-AF65-F5344CB8AC3E}">
        <p14:creationId xmlns:p14="http://schemas.microsoft.com/office/powerpoint/2010/main" val="11235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Greedy</a:t>
            </a:r>
            <a:r>
              <a:rPr lang="es-ES_tradnl" dirty="0" smtClean="0"/>
              <a:t> </a:t>
            </a:r>
            <a:r>
              <a:rPr lang="es-ES_tradnl" dirty="0" err="1" smtClean="0"/>
              <a:t>Search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0050"/>
            <a:ext cx="12163218" cy="2893023"/>
          </a:xfrm>
        </p:spPr>
      </p:pic>
    </p:spTree>
    <p:extLst>
      <p:ext uri="{BB962C8B-B14F-4D97-AF65-F5344CB8AC3E}">
        <p14:creationId xmlns:p14="http://schemas.microsoft.com/office/powerpoint/2010/main" val="604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Resultados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193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Tablero ejemplo</a:t>
            </a:r>
            <a:endParaRPr lang="es-ES_tradnl" dirty="0"/>
          </a:p>
        </p:txBody>
      </p:sp>
      <p:pic>
        <p:nvPicPr>
          <p:cNvPr id="1026" name="Picture 2" descr="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868" y="2599690"/>
            <a:ext cx="3625306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273868" y="30229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Estadísticas</a:t>
            </a:r>
            <a:endParaRPr lang="es-ES_trad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90270"/>
              </p:ext>
            </p:extLst>
          </p:nvPr>
        </p:nvGraphicFramePr>
        <p:xfrm>
          <a:off x="101917" y="2245678"/>
          <a:ext cx="12090082" cy="415512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3143"/>
                <a:gridCol w="1624041"/>
                <a:gridCol w="1303243"/>
                <a:gridCol w="1383442"/>
                <a:gridCol w="1563891"/>
                <a:gridCol w="2666635"/>
                <a:gridCol w="2285687"/>
              </a:tblGrid>
              <a:tr h="122209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Tablero</a:t>
                      </a:r>
                      <a:endParaRPr lang="en-US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Estrategia</a:t>
                      </a:r>
                      <a:endParaRPr 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Tiempo</a:t>
                      </a:r>
                      <a:r>
                        <a:rPr lang="en-US" sz="20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sz="2000" u="none" strike="noStrike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promedio</a:t>
                      </a:r>
                      <a:r>
                        <a:rPr lang="en-US" sz="20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[s]</a:t>
                      </a:r>
                      <a:endParaRPr 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Pasos</a:t>
                      </a:r>
                      <a:r>
                        <a:rPr lang="en-US" sz="20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hasta la </a:t>
                      </a:r>
                      <a:r>
                        <a:rPr lang="en-US" sz="2000" u="none" strike="noStrike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solución</a:t>
                      </a:r>
                      <a:endParaRPr 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Nodos</a:t>
                      </a:r>
                      <a:r>
                        <a:rPr lang="en-US" sz="20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sz="2000" u="none" strike="noStrike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explotados</a:t>
                      </a:r>
                      <a:endParaRPr 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20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((</a:t>
                      </a:r>
                      <a:r>
                        <a:rPr lang="mr-IN" sz="2000" u="none" strike="noStrike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node</a:t>
                      </a:r>
                      <a:r>
                        <a:rPr lang="mr-IN" sz="20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/</a:t>
                      </a:r>
                      <a:r>
                        <a:rPr lang="mr-IN" sz="2000" u="none" strike="noStrike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BFSn</a:t>
                      </a:r>
                      <a:r>
                        <a:rPr lang="mr-IN" sz="20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 - 1) * 100</a:t>
                      </a:r>
                      <a:endParaRPr lang="mr-IN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Tiempo</a:t>
                      </a:r>
                      <a:r>
                        <a:rPr lang="en-US" sz="20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sz="2000" u="none" strike="noStrike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respecto</a:t>
                      </a:r>
                      <a:r>
                        <a:rPr lang="en-US" sz="20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a BFS (t/</a:t>
                      </a:r>
                      <a:r>
                        <a:rPr lang="en-US" sz="2000" u="none" strike="noStrike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BFSt</a:t>
                      </a:r>
                      <a:r>
                        <a:rPr lang="en-US" sz="20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</a:t>
                      </a:r>
                      <a:endParaRPr 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</a:tr>
              <a:tr h="48883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700</a:t>
                      </a:r>
                      <a:endParaRPr lang="is-I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BFS</a:t>
                      </a:r>
                      <a:endParaRPr 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0,32</a:t>
                      </a:r>
                      <a:endParaRPr lang="uk-UA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53</a:t>
                      </a:r>
                      <a:endParaRPr lang="en-US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8971</a:t>
                      </a:r>
                      <a:endParaRPr lang="cs-CZ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</a:t>
                      </a:r>
                      <a:endParaRPr lang="mr-IN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</a:t>
                      </a:r>
                      <a:endParaRPr lang="mr-IN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</a:tr>
              <a:tr h="48883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700</a:t>
                      </a:r>
                      <a:endParaRPr lang="is-IS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DFS</a:t>
                      </a:r>
                      <a:endParaRPr lang="en-US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55,05</a:t>
                      </a:r>
                      <a:endParaRPr lang="is-IS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5794</a:t>
                      </a:r>
                      <a:endParaRPr lang="fi-FI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1567987</a:t>
                      </a:r>
                      <a:endParaRPr lang="fi-FI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17378,40%</a:t>
                      </a:r>
                      <a:endParaRPr lang="mr-IN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172,03</a:t>
                      </a:r>
                      <a:endParaRPr lang="nb-NO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</a:tr>
              <a:tr h="48883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700</a:t>
                      </a:r>
                      <a:endParaRPr lang="is-IS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IDDFS</a:t>
                      </a:r>
                      <a:endParaRPr lang="en-US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70,53</a:t>
                      </a:r>
                      <a:endParaRPr lang="ru-RU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53</a:t>
                      </a:r>
                      <a:endParaRPr lang="en-US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2009197</a:t>
                      </a:r>
                      <a:endParaRPr lang="is-IS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22296,58%</a:t>
                      </a:r>
                      <a:endParaRPr lang="cs-CZ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220,41</a:t>
                      </a:r>
                      <a:endParaRPr lang="is-IS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</a:tr>
              <a:tr h="48883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700</a:t>
                      </a:r>
                      <a:endParaRPr lang="is-IS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Opt IDDFS</a:t>
                      </a:r>
                      <a:endParaRPr 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1,43</a:t>
                      </a:r>
                      <a:endParaRPr lang="fi-FI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53</a:t>
                      </a:r>
                      <a:endParaRPr lang="en-US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8574</a:t>
                      </a:r>
                      <a:endParaRPr lang="ru-RU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-4,43%</a:t>
                      </a:r>
                      <a:endParaRPr lang="mr-IN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4,47</a:t>
                      </a:r>
                      <a:endParaRPr lang="uk-UA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</a:tr>
              <a:tr h="48883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700</a:t>
                      </a:r>
                      <a:endParaRPr lang="is-IS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GREEDY</a:t>
                      </a:r>
                      <a:endParaRPr lang="en-US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16,34</a:t>
                      </a:r>
                      <a:endParaRPr lang="uk-UA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71</a:t>
                      </a:r>
                      <a:endParaRPr lang="is-IS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39158</a:t>
                      </a:r>
                      <a:endParaRPr lang="uk-UA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336,50%</a:t>
                      </a:r>
                      <a:endParaRPr lang="cs-CZ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51,06</a:t>
                      </a:r>
                      <a:endParaRPr lang="is-IS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</a:tr>
              <a:tr h="48883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700</a:t>
                      </a:r>
                      <a:endParaRPr lang="is-IS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ASTAR</a:t>
                      </a:r>
                      <a:endParaRPr lang="en-US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5,82</a:t>
                      </a:r>
                      <a:endParaRPr lang="is-IS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53</a:t>
                      </a:r>
                      <a:endParaRPr 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6985</a:t>
                      </a:r>
                      <a:endParaRPr lang="en-US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20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-22,14%</a:t>
                      </a:r>
                      <a:endParaRPr lang="mr-IN" sz="2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18,19</a:t>
                      </a:r>
                      <a:endParaRPr lang="fi-FI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25400" marR="25400" marT="25400" marB="2540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488668"/>
            <a:ext cx="1187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* (promedio de 10 </a:t>
            </a:r>
            <a:r>
              <a:rPr lang="es-ES_tradnl" dirty="0" smtClean="0"/>
              <a:t>corridas </a:t>
            </a:r>
            <a:r>
              <a:rPr lang="mr-IN" dirty="0" smtClean="0"/>
              <a:t>–</a:t>
            </a:r>
            <a:r>
              <a:rPr lang="es-ES_tradnl" dirty="0" smtClean="0"/>
              <a:t> los algoritmos informados se quedan con la heurística que mas le conviene)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766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Variantes de DFS</a:t>
            </a:r>
            <a:endParaRPr lang="es-ES_trad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015"/>
              </p:ext>
            </p:extLst>
          </p:nvPr>
        </p:nvGraphicFramePr>
        <p:xfrm>
          <a:off x="608199" y="2468296"/>
          <a:ext cx="10975600" cy="378010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51001"/>
                <a:gridCol w="2964268"/>
                <a:gridCol w="2488011"/>
                <a:gridCol w="2372320"/>
              </a:tblGrid>
              <a:tr h="126003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>
                          <a:effectLst/>
                        </a:rPr>
                        <a:t>Tablero</a:t>
                      </a:r>
                      <a:endParaRPr lang="en-US" sz="2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Ordenamiento</a:t>
                      </a:r>
                      <a:r>
                        <a:rPr lang="en-US" sz="2800" baseline="0" dirty="0" smtClean="0">
                          <a:effectLst/>
                        </a:rPr>
                        <a:t> de </a:t>
                      </a:r>
                      <a:r>
                        <a:rPr lang="en-US" sz="2800" baseline="0" dirty="0" err="1" smtClean="0">
                          <a:effectLst/>
                        </a:rPr>
                        <a:t>reglas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 err="1">
                          <a:effectLst/>
                        </a:rPr>
                        <a:t>Pasos</a:t>
                      </a:r>
                      <a:r>
                        <a:rPr lang="en-US" sz="2800" u="none" strike="noStrike" dirty="0">
                          <a:effectLst/>
                        </a:rPr>
                        <a:t> a la </a:t>
                      </a:r>
                      <a:r>
                        <a:rPr lang="en-US" sz="2800" u="none" strike="noStrike" dirty="0" err="1" smtClean="0">
                          <a:effectLst/>
                        </a:rPr>
                        <a:t>solución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 err="1">
                          <a:effectLst/>
                        </a:rPr>
                        <a:t>Nodos</a:t>
                      </a:r>
                      <a:r>
                        <a:rPr lang="en-US" sz="2800" u="none" strike="noStrike" dirty="0">
                          <a:effectLst/>
                        </a:rPr>
                        <a:t> </a:t>
                      </a:r>
                      <a:r>
                        <a:rPr lang="en-US" sz="2800" u="none" strike="noStrike" dirty="0" err="1" smtClean="0">
                          <a:effectLst/>
                        </a:rPr>
                        <a:t>explotados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7116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800" u="none" strike="noStrike" dirty="0">
                          <a:effectLst/>
                        </a:rPr>
                        <a:t>700</a:t>
                      </a:r>
                      <a:endParaRPr lang="is-IS" sz="2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800" dirty="0" err="1" smtClean="0">
                          <a:effectLst/>
                        </a:rPr>
                        <a:t>Fijo</a:t>
                      </a:r>
                      <a:endParaRPr lang="fi-FI" sz="2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800" u="none" strike="noStrike" dirty="0">
                          <a:effectLst/>
                        </a:rPr>
                        <a:t>5794</a:t>
                      </a:r>
                      <a:endParaRPr lang="fi-FI" sz="2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800" u="none" strike="noStrike" dirty="0">
                          <a:effectLst/>
                        </a:rPr>
                        <a:t>1567987</a:t>
                      </a:r>
                      <a:endParaRPr lang="fi-FI" sz="2800" dirty="0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18084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800" dirty="0" smtClean="0">
                          <a:effectLst/>
                        </a:rPr>
                        <a:t>700</a:t>
                      </a:r>
                      <a:br>
                        <a:rPr lang="is-IS" sz="2800" dirty="0" smtClean="0">
                          <a:effectLst/>
                        </a:rPr>
                      </a:br>
                      <a:r>
                        <a:rPr lang="is-IS" sz="2800" dirty="0" smtClean="0">
                          <a:effectLst/>
                        </a:rPr>
                        <a:t>(promedio</a:t>
                      </a:r>
                      <a:r>
                        <a:rPr lang="is-IS" sz="2800" baseline="0" dirty="0" smtClean="0">
                          <a:effectLst/>
                        </a:rPr>
                        <a:t> 100 corridas)</a:t>
                      </a:r>
                      <a:endParaRPr lang="is-IS" sz="2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800" dirty="0" err="1" smtClean="0">
                          <a:effectLst/>
                        </a:rPr>
                        <a:t>Alteatorio</a:t>
                      </a:r>
                      <a:endParaRPr lang="fi-FI" sz="2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u="none" strike="noStrike" dirty="0" smtClean="0">
                          <a:effectLst/>
                        </a:rPr>
                        <a:t>4092</a:t>
                      </a:r>
                      <a:endParaRPr lang="is-IS" sz="2800" dirty="0" smtClean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i-FI" sz="2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u="none" strike="noStrike" dirty="0" smtClean="0">
                          <a:effectLst/>
                        </a:rPr>
                        <a:t>803710</a:t>
                      </a:r>
                      <a:endParaRPr lang="is-IS" sz="2800" dirty="0" smtClean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i-FI" sz="2800" dirty="0">
                        <a:effectLst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Variantes de IDDFS</a:t>
            </a:r>
            <a:endParaRPr lang="es-ES_trad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773965"/>
              </p:ext>
            </p:extLst>
          </p:nvPr>
        </p:nvGraphicFramePr>
        <p:xfrm>
          <a:off x="-1" y="2184400"/>
          <a:ext cx="12192000" cy="452865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  <a:gridCol w="2032000"/>
              </a:tblGrid>
              <a:tr h="103486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Tablero</a:t>
                      </a:r>
                      <a:endParaRPr lang="en-US" sz="2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Algoritmo</a:t>
                      </a:r>
                      <a:endParaRPr lang="en-US" sz="2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Step</a:t>
                      </a:r>
                      <a:endParaRPr lang="en-US" sz="2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Pasos</a:t>
                      </a:r>
                      <a:r>
                        <a:rPr lang="en-US" sz="2400" b="1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a la </a:t>
                      </a:r>
                      <a:r>
                        <a:rPr lang="en-US" sz="2400" b="1" u="none" strike="noStrike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solución</a:t>
                      </a:r>
                      <a:endParaRPr lang="en-US" sz="2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Tiempo</a:t>
                      </a:r>
                      <a:r>
                        <a:rPr lang="en-US" sz="2400" b="1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sz="2400" b="1" u="none" strike="noStrike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promedio</a:t>
                      </a:r>
                      <a:r>
                        <a:rPr lang="en-US" sz="2400" b="1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[s]</a:t>
                      </a:r>
                      <a:endParaRPr lang="en-US" sz="2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Nodos</a:t>
                      </a:r>
                      <a:r>
                        <a:rPr lang="en-US" sz="2400" b="1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sz="2400" b="1" u="none" strike="noStrike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explotados</a:t>
                      </a:r>
                      <a:endParaRPr lang="en-US" sz="2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</a:tr>
              <a:tr h="61391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700</a:t>
                      </a:r>
                      <a:endParaRPr lang="is-I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IDDFS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53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70.53</a:t>
                      </a:r>
                      <a:endParaRPr lang="hr-HR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2009197</a:t>
                      </a:r>
                      <a:endParaRPr lang="cs-CZ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</a:tr>
              <a:tr h="50115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8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700</a:t>
                      </a:r>
                      <a:endParaRPr lang="is-I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IDDFS</a:t>
                      </a:r>
                      <a:endParaRPr lang="en-US" sz="2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en-US" sz="2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55</a:t>
                      </a:r>
                      <a:endParaRPr lang="en-US" sz="2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8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18.13</a:t>
                      </a:r>
                      <a:endParaRPr lang="hr-HR" sz="2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8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484978</a:t>
                      </a:r>
                      <a:endParaRPr lang="cs-CZ" sz="2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</a:tr>
              <a:tr h="50115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8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700</a:t>
                      </a:r>
                      <a:endParaRPr lang="is-I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IDDFS</a:t>
                      </a:r>
                      <a:endParaRPr lang="en-US" sz="2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</a:t>
                      </a:r>
                      <a:endParaRPr lang="en-US" sz="2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60</a:t>
                      </a:r>
                      <a:endParaRPr lang="en-US" sz="2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8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10.42</a:t>
                      </a:r>
                      <a:endParaRPr lang="nb-NO" sz="2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8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326480</a:t>
                      </a:r>
                      <a:endParaRPr lang="is-IS" sz="2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</a:tr>
              <a:tr h="61391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700</a:t>
                      </a:r>
                      <a:endParaRPr lang="is-I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Opt IDDFS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53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1.43</a:t>
                      </a:r>
                      <a:endParaRPr lang="nb-NO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8574</a:t>
                      </a:r>
                      <a:endParaRPr lang="is-I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</a:tr>
              <a:tr h="61391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8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700</a:t>
                      </a:r>
                      <a:endParaRPr lang="is-I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Opt IDDFS</a:t>
                      </a:r>
                      <a:endParaRPr lang="en-US" sz="2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55</a:t>
                      </a:r>
                      <a:endParaRPr lang="en-US" sz="2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8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0.83</a:t>
                      </a:r>
                      <a:endParaRPr lang="nb-NO" sz="2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8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14739</a:t>
                      </a:r>
                      <a:endParaRPr lang="is-IS" sz="2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</a:tr>
              <a:tr h="61391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8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700</a:t>
                      </a:r>
                      <a:endParaRPr lang="is-I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Opt IDDFS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</a:t>
                      </a:r>
                      <a:endParaRPr lang="en-US" sz="2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60</a:t>
                      </a:r>
                      <a:endParaRPr lang="en-US" sz="2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800" u="none" strike="noStrike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0.85</a:t>
                      </a:r>
                      <a:endParaRPr lang="nb-NO" sz="28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800" u="none" strike="noStrike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23680</a:t>
                      </a:r>
                      <a:endParaRPr lang="is-I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6169" marR="46169" marT="46169" marB="46169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08438" y="218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9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Comparación:</a:t>
            </a:r>
            <a:r>
              <a:rPr lang="es-ES_tradnl" dirty="0"/>
              <a:t> </a:t>
            </a:r>
            <a:r>
              <a:rPr lang="es-ES_tradnl" dirty="0" smtClean="0"/>
              <a:t>Heurísticas admisibles</a:t>
            </a:r>
            <a:endParaRPr lang="es-ES_trad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09721"/>
              </p:ext>
            </p:extLst>
          </p:nvPr>
        </p:nvGraphicFramePr>
        <p:xfrm>
          <a:off x="0" y="2809328"/>
          <a:ext cx="12192000" cy="26510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2000"/>
                <a:gridCol w="2032000"/>
                <a:gridCol w="2032000"/>
                <a:gridCol w="1913467"/>
                <a:gridCol w="2150533"/>
                <a:gridCol w="2032000"/>
              </a:tblGrid>
              <a:tr h="66196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 err="1">
                          <a:effectLst/>
                        </a:rPr>
                        <a:t>Tablero</a:t>
                      </a:r>
                      <a:endParaRPr lang="en-US" sz="2400" b="1" dirty="0">
                        <a:effectLst/>
                      </a:endParaRPr>
                    </a:p>
                  </a:txBody>
                  <a:tcPr marL="57066" marR="57066" marT="57066" marB="5706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 err="1">
                          <a:effectLst/>
                        </a:rPr>
                        <a:t>Heurística</a:t>
                      </a:r>
                      <a:endParaRPr lang="en-US" sz="2400" b="1" dirty="0">
                        <a:effectLst/>
                      </a:endParaRPr>
                    </a:p>
                  </a:txBody>
                  <a:tcPr marL="57066" marR="57066" marT="57066" marB="5706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 err="1">
                          <a:effectLst/>
                        </a:rPr>
                        <a:t>Pasos</a:t>
                      </a:r>
                      <a:r>
                        <a:rPr lang="en-US" sz="2400" b="1" u="none" strike="noStrike" dirty="0">
                          <a:effectLst/>
                        </a:rPr>
                        <a:t> hasta la </a:t>
                      </a:r>
                      <a:r>
                        <a:rPr lang="en-US" sz="2400" b="1" u="none" strike="noStrike" dirty="0" err="1">
                          <a:effectLst/>
                        </a:rPr>
                        <a:t>solución</a:t>
                      </a:r>
                      <a:endParaRPr lang="en-US" sz="2400" b="1" dirty="0">
                        <a:effectLst/>
                      </a:endParaRPr>
                    </a:p>
                  </a:txBody>
                  <a:tcPr marL="57066" marR="57066" marT="57066" marB="5706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 err="1">
                          <a:effectLst/>
                        </a:rPr>
                        <a:t>Nodos</a:t>
                      </a:r>
                      <a:r>
                        <a:rPr lang="en-US" sz="2400" b="1" u="none" strike="noStrike" dirty="0">
                          <a:effectLst/>
                        </a:rPr>
                        <a:t> </a:t>
                      </a:r>
                      <a:r>
                        <a:rPr lang="en-US" sz="2400" b="1" u="none" strike="noStrike" dirty="0" err="1">
                          <a:effectLst/>
                        </a:rPr>
                        <a:t>explotados</a:t>
                      </a:r>
                      <a:endParaRPr lang="en-US" sz="2400" b="1" dirty="0">
                        <a:effectLst/>
                      </a:endParaRPr>
                    </a:p>
                  </a:txBody>
                  <a:tcPr marL="57066" marR="57066" marT="57066" marB="5706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 err="1" smtClean="0">
                          <a:effectLst/>
                        </a:rPr>
                        <a:t>Nodos</a:t>
                      </a:r>
                      <a:r>
                        <a:rPr lang="en-US" sz="2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b="1" u="none" strike="noStrike" baseline="0" dirty="0" err="1" smtClean="0">
                          <a:effectLst/>
                        </a:rPr>
                        <a:t>explotados</a:t>
                      </a:r>
                      <a:r>
                        <a:rPr lang="en-US" sz="2400" b="1" u="none" strike="noStrike" baseline="0" dirty="0" smtClean="0">
                          <a:effectLst/>
                        </a:rPr>
                        <a:t> (</a:t>
                      </a:r>
                      <a:r>
                        <a:rPr lang="en-US" sz="2400" b="1" u="none" strike="noStrike" baseline="0" dirty="0" err="1" smtClean="0">
                          <a:effectLst/>
                        </a:rPr>
                        <a:t>Combinada</a:t>
                      </a:r>
                      <a:r>
                        <a:rPr lang="en-US" sz="2400" b="1" u="none" strike="noStrike" baseline="0" dirty="0" smtClean="0">
                          <a:effectLst/>
                        </a:rPr>
                        <a:t>)</a:t>
                      </a:r>
                      <a:endParaRPr lang="en-US" sz="2400" b="1" dirty="0">
                        <a:effectLst/>
                      </a:endParaRPr>
                    </a:p>
                  </a:txBody>
                  <a:tcPr marL="57066" marR="57066" marT="57066" marB="5706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 err="1">
                          <a:effectLst/>
                        </a:rPr>
                        <a:t>Diferencia</a:t>
                      </a:r>
                      <a:r>
                        <a:rPr lang="en-US" sz="2400" b="1" u="none" strike="noStrike" dirty="0">
                          <a:effectLst/>
                        </a:rPr>
                        <a:t> de </a:t>
                      </a:r>
                      <a:r>
                        <a:rPr lang="en-US" sz="2400" b="1" u="none" strike="noStrike" dirty="0" err="1">
                          <a:effectLst/>
                        </a:rPr>
                        <a:t>nodos</a:t>
                      </a:r>
                      <a:r>
                        <a:rPr lang="en-US" sz="2400" b="1" u="none" strike="noStrike" dirty="0">
                          <a:effectLst/>
                        </a:rPr>
                        <a:t> </a:t>
                      </a:r>
                      <a:r>
                        <a:rPr lang="en-US" sz="2400" b="1" u="none" strike="noStrike" dirty="0" err="1">
                          <a:effectLst/>
                        </a:rPr>
                        <a:t>explotados</a:t>
                      </a:r>
                      <a:endParaRPr lang="en-US" sz="2400" b="1" dirty="0">
                        <a:effectLst/>
                      </a:endParaRPr>
                    </a:p>
                  </a:txBody>
                  <a:tcPr marL="57066" marR="57066" marT="57066" marB="57066"/>
                </a:tc>
              </a:tr>
              <a:tr h="2510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400" u="none" strike="noStrike" dirty="0">
                          <a:effectLst/>
                        </a:rPr>
                        <a:t>700</a:t>
                      </a:r>
                      <a:endParaRPr lang="is-IS" sz="2400" dirty="0">
                        <a:effectLst/>
                      </a:endParaRPr>
                    </a:p>
                  </a:txBody>
                  <a:tcPr marL="57066" marR="57066" marT="57066" marB="5706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>
                        <a:effectLst/>
                      </a:endParaRPr>
                    </a:p>
                  </a:txBody>
                  <a:tcPr marL="57066" marR="57066" marT="57066" marB="5706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53</a:t>
                      </a:r>
                      <a:endParaRPr lang="en-US" sz="2400">
                        <a:effectLst/>
                      </a:endParaRPr>
                    </a:p>
                  </a:txBody>
                  <a:tcPr marL="57066" marR="57066" marT="57066" marB="5706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400" u="none" strike="noStrike">
                          <a:effectLst/>
                        </a:rPr>
                        <a:t>7900</a:t>
                      </a:r>
                      <a:endParaRPr lang="fi-FI" sz="2400">
                        <a:effectLst/>
                      </a:endParaRPr>
                    </a:p>
                  </a:txBody>
                  <a:tcPr marL="57066" marR="57066" marT="57066" marB="5706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6985</a:t>
                      </a:r>
                      <a:endParaRPr lang="en-US" sz="2400">
                        <a:effectLst/>
                      </a:endParaRPr>
                    </a:p>
                  </a:txBody>
                  <a:tcPr marL="57066" marR="57066" marT="57066" marB="5706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2400" u="none" strike="noStrike" dirty="0">
                          <a:effectLst/>
                        </a:rPr>
                        <a:t>13,10%</a:t>
                      </a:r>
                      <a:endParaRPr lang="mr-IN" sz="2400" dirty="0">
                        <a:effectLst/>
                      </a:endParaRPr>
                    </a:p>
                  </a:txBody>
                  <a:tcPr marL="22826" marR="22826" marT="22826" marB="22826"/>
                </a:tc>
              </a:tr>
              <a:tr h="2510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400" u="none" strike="noStrike" dirty="0">
                          <a:effectLst/>
                        </a:rPr>
                        <a:t>700</a:t>
                      </a:r>
                      <a:endParaRPr lang="is-IS" sz="2400" dirty="0">
                        <a:effectLst/>
                      </a:endParaRPr>
                    </a:p>
                  </a:txBody>
                  <a:tcPr marL="57066" marR="57066" marT="57066" marB="5706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400" u="none" strike="noStrike">
                          <a:effectLst/>
                        </a:rPr>
                        <a:t>2</a:t>
                      </a:r>
                      <a:endParaRPr lang="is-IS" sz="2400">
                        <a:effectLst/>
                      </a:endParaRPr>
                    </a:p>
                  </a:txBody>
                  <a:tcPr marL="57066" marR="57066" marT="57066" marB="5706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53</a:t>
                      </a:r>
                      <a:endParaRPr lang="en-US" sz="2400">
                        <a:effectLst/>
                      </a:endParaRPr>
                    </a:p>
                  </a:txBody>
                  <a:tcPr marL="57066" marR="57066" marT="57066" marB="5706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6985</a:t>
                      </a:r>
                      <a:endParaRPr lang="en-US" sz="2400">
                        <a:effectLst/>
                      </a:endParaRPr>
                    </a:p>
                  </a:txBody>
                  <a:tcPr marL="57066" marR="57066" marT="57066" marB="5706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6985</a:t>
                      </a:r>
                      <a:endParaRPr lang="en-US" sz="2400">
                        <a:effectLst/>
                      </a:endParaRPr>
                    </a:p>
                  </a:txBody>
                  <a:tcPr marL="57066" marR="57066" marT="57066" marB="5706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0,00%</a:t>
                      </a:r>
                      <a:endParaRPr lang="en-US" sz="2400" dirty="0">
                        <a:effectLst/>
                      </a:endParaRPr>
                    </a:p>
                  </a:txBody>
                  <a:tcPr marL="22826" marR="22826" marT="22826" marB="22826"/>
                </a:tc>
              </a:tr>
              <a:tr h="2510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400" u="none" strike="noStrike" dirty="0">
                          <a:effectLst/>
                        </a:rPr>
                        <a:t>700</a:t>
                      </a:r>
                      <a:endParaRPr lang="is-IS" sz="2400" dirty="0">
                        <a:effectLst/>
                      </a:endParaRPr>
                    </a:p>
                  </a:txBody>
                  <a:tcPr marL="57066" marR="57066" marT="57066" marB="5706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>
                        <a:effectLst/>
                      </a:endParaRPr>
                    </a:p>
                  </a:txBody>
                  <a:tcPr marL="57066" marR="57066" marT="57066" marB="5706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53</a:t>
                      </a:r>
                      <a:endParaRPr lang="en-US" sz="2400">
                        <a:effectLst/>
                      </a:endParaRPr>
                    </a:p>
                  </a:txBody>
                  <a:tcPr marL="57066" marR="57066" marT="57066" marB="5706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6985</a:t>
                      </a:r>
                      <a:endParaRPr lang="en-US" sz="2400">
                        <a:effectLst/>
                      </a:endParaRPr>
                    </a:p>
                  </a:txBody>
                  <a:tcPr marL="57066" marR="57066" marT="57066" marB="5706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6985</a:t>
                      </a:r>
                      <a:endParaRPr lang="en-US" sz="2400">
                        <a:effectLst/>
                      </a:endParaRPr>
                    </a:p>
                  </a:txBody>
                  <a:tcPr marL="57066" marR="57066" marT="57066" marB="5706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0,00%</a:t>
                      </a:r>
                      <a:endParaRPr lang="en-US" sz="2400" dirty="0">
                        <a:effectLst/>
                      </a:endParaRPr>
                    </a:p>
                  </a:txBody>
                  <a:tcPr marL="22826" marR="22826" marT="22826" marB="2282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65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 problema: GRIDLOCK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Objetivo: mover la pieza principal fuera del tablero.</a:t>
            </a:r>
          </a:p>
          <a:p>
            <a:r>
              <a:rPr lang="es-ES_tradnl" dirty="0" smtClean="0"/>
              <a:t>Piezas Horizontales: Se mueven horizontal.</a:t>
            </a:r>
          </a:p>
          <a:p>
            <a:r>
              <a:rPr lang="es-ES_tradnl" dirty="0" smtClean="0"/>
              <a:t>Piezas Verticales: Se mueven vertical.</a:t>
            </a:r>
          </a:p>
          <a:p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521" y="2332392"/>
            <a:ext cx="364922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Comparación: Heurísticas no admisibles</a:t>
            </a:r>
            <a:endParaRPr lang="es-ES_trad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58002"/>
              </p:ext>
            </p:extLst>
          </p:nvPr>
        </p:nvGraphicFramePr>
        <p:xfrm>
          <a:off x="365758" y="2590790"/>
          <a:ext cx="11016239" cy="2670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57149"/>
                <a:gridCol w="1929004"/>
                <a:gridCol w="3184018"/>
                <a:gridCol w="2324101"/>
                <a:gridCol w="2021967"/>
              </a:tblGrid>
              <a:tr h="4027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Tablero</a:t>
                      </a:r>
                      <a:endParaRPr lang="en-US" sz="2400">
                        <a:effectLst/>
                      </a:endParaRPr>
                    </a:p>
                  </a:txBody>
                  <a:tcPr marL="47604" marR="47604" marT="47604" marB="47604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Algoritmo</a:t>
                      </a:r>
                      <a:endParaRPr lang="en-US" sz="2400">
                        <a:effectLst/>
                      </a:endParaRPr>
                    </a:p>
                  </a:txBody>
                  <a:tcPr marL="47604" marR="47604" marT="47604" marB="47604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 err="1" smtClean="0">
                          <a:effectLst/>
                        </a:rPr>
                        <a:t>Heurística</a:t>
                      </a:r>
                      <a:endParaRPr lang="en-US" sz="2400" dirty="0">
                        <a:effectLst/>
                      </a:endParaRPr>
                    </a:p>
                  </a:txBody>
                  <a:tcPr marL="47604" marR="47604" marT="47604" marB="47604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Pasos hasta la solución</a:t>
                      </a:r>
                      <a:endParaRPr lang="en-US" sz="2400">
                        <a:effectLst/>
                      </a:endParaRPr>
                    </a:p>
                  </a:txBody>
                  <a:tcPr marL="47604" marR="47604" marT="47604" marB="47604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 err="1">
                          <a:effectLst/>
                        </a:rPr>
                        <a:t>solución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óptima</a:t>
                      </a:r>
                      <a:endParaRPr lang="en-US" sz="2400" dirty="0">
                        <a:effectLst/>
                      </a:endParaRPr>
                    </a:p>
                  </a:txBody>
                  <a:tcPr marL="47604" marR="47604" marT="47604" marB="47604"/>
                </a:tc>
              </a:tr>
              <a:tr h="26058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400" u="none" strike="noStrike" dirty="0">
                          <a:effectLst/>
                        </a:rPr>
                        <a:t>700</a:t>
                      </a:r>
                      <a:endParaRPr lang="is-IS" sz="2400" dirty="0">
                        <a:effectLst/>
                      </a:endParaRPr>
                    </a:p>
                  </a:txBody>
                  <a:tcPr marL="47604" marR="47604" marT="47604" marB="47604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ASTAR</a:t>
                      </a:r>
                      <a:endParaRPr lang="en-US" sz="2400">
                        <a:effectLst/>
                      </a:endParaRPr>
                    </a:p>
                  </a:txBody>
                  <a:tcPr marL="47604" marR="47604" marT="47604" marB="47604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baseline="0" dirty="0" err="1" smtClean="0">
                          <a:effectLst/>
                        </a:rPr>
                        <a:t>Ocupados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</a:rPr>
                        <a:t>Arriba</a:t>
                      </a:r>
                      <a:endParaRPr lang="en-US" sz="2400" dirty="0">
                        <a:effectLst/>
                      </a:endParaRPr>
                    </a:p>
                  </a:txBody>
                  <a:tcPr marL="47604" marR="47604" marT="47604" marB="47604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54</a:t>
                      </a:r>
                      <a:endParaRPr lang="en-US" sz="2400">
                        <a:effectLst/>
                      </a:endParaRPr>
                    </a:p>
                  </a:txBody>
                  <a:tcPr marL="47604" marR="47604" marT="47604" marB="47604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53</a:t>
                      </a:r>
                      <a:endParaRPr lang="en-US" sz="2400">
                        <a:effectLst/>
                      </a:endParaRPr>
                    </a:p>
                  </a:txBody>
                  <a:tcPr marL="47604" marR="47604" marT="47604" marB="47604"/>
                </a:tc>
              </a:tr>
              <a:tr h="26058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400" u="none" strike="noStrike" dirty="0">
                          <a:effectLst/>
                        </a:rPr>
                        <a:t>700</a:t>
                      </a:r>
                      <a:endParaRPr lang="is-IS" sz="2400" dirty="0">
                        <a:effectLst/>
                      </a:endParaRPr>
                    </a:p>
                  </a:txBody>
                  <a:tcPr marL="47604" marR="47604" marT="47604" marB="47604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ASTAR</a:t>
                      </a:r>
                      <a:endParaRPr lang="en-US" sz="2400">
                        <a:effectLst/>
                      </a:endParaRPr>
                    </a:p>
                  </a:txBody>
                  <a:tcPr marL="47604" marR="47604" marT="47604" marB="47604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 err="1" smtClean="0">
                          <a:effectLst/>
                        </a:rPr>
                        <a:t>Libres</a:t>
                      </a:r>
                      <a:r>
                        <a:rPr lang="en-US" sz="2400" u="none" strike="noStrike" dirty="0" smtClean="0">
                          <a:effectLst/>
                        </a:rPr>
                        <a:t> Arriba</a:t>
                      </a:r>
                      <a:endParaRPr lang="en-US" sz="2400" dirty="0">
                        <a:effectLst/>
                      </a:endParaRPr>
                    </a:p>
                  </a:txBody>
                  <a:tcPr marL="47604" marR="47604" marT="47604" marB="47604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53</a:t>
                      </a:r>
                      <a:endParaRPr lang="en-US" sz="2400">
                        <a:effectLst/>
                      </a:endParaRPr>
                    </a:p>
                  </a:txBody>
                  <a:tcPr marL="47604" marR="47604" marT="47604" marB="47604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53</a:t>
                      </a:r>
                      <a:endParaRPr lang="en-US" sz="2400">
                        <a:effectLst/>
                      </a:endParaRPr>
                    </a:p>
                  </a:txBody>
                  <a:tcPr marL="47604" marR="47604" marT="47604" marB="47604"/>
                </a:tc>
              </a:tr>
              <a:tr h="26058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400" u="none" strike="noStrike" dirty="0">
                          <a:effectLst/>
                        </a:rPr>
                        <a:t>700</a:t>
                      </a:r>
                      <a:endParaRPr lang="is-IS" sz="2400" dirty="0">
                        <a:effectLst/>
                      </a:endParaRPr>
                    </a:p>
                  </a:txBody>
                  <a:tcPr marL="47604" marR="47604" marT="47604" marB="47604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GREEDY</a:t>
                      </a:r>
                      <a:endParaRPr lang="en-US" sz="2400">
                        <a:effectLst/>
                      </a:endParaRPr>
                    </a:p>
                  </a:txBody>
                  <a:tcPr marL="47604" marR="47604" marT="47604" marB="47604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baseline="0" dirty="0" err="1" smtClean="0">
                          <a:effectLst/>
                        </a:rPr>
                        <a:t>Ocupados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</a:rPr>
                        <a:t>Arriba</a:t>
                      </a:r>
                      <a:endParaRPr lang="en-US" sz="2400" dirty="0">
                        <a:effectLst/>
                      </a:endParaRPr>
                    </a:p>
                  </a:txBody>
                  <a:tcPr marL="47604" marR="47604" marT="47604" marB="47604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400" u="none" strike="noStrike">
                          <a:effectLst/>
                        </a:rPr>
                        <a:t>107</a:t>
                      </a:r>
                      <a:endParaRPr lang="is-IS" sz="2400">
                        <a:effectLst/>
                      </a:endParaRPr>
                    </a:p>
                  </a:txBody>
                  <a:tcPr marL="47604" marR="47604" marT="47604" marB="47604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53</a:t>
                      </a:r>
                      <a:endParaRPr lang="en-US" sz="2400">
                        <a:effectLst/>
                      </a:endParaRPr>
                    </a:p>
                  </a:txBody>
                  <a:tcPr marL="47604" marR="47604" marT="47604" marB="47604"/>
                </a:tc>
              </a:tr>
              <a:tr h="26058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400" u="none" strike="noStrike" dirty="0">
                          <a:effectLst/>
                        </a:rPr>
                        <a:t>700</a:t>
                      </a:r>
                      <a:endParaRPr lang="is-IS" sz="2400" dirty="0">
                        <a:effectLst/>
                      </a:endParaRPr>
                    </a:p>
                  </a:txBody>
                  <a:tcPr marL="47604" marR="47604" marT="47604" marB="47604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GREEDY</a:t>
                      </a:r>
                      <a:endParaRPr lang="en-US" sz="2400" dirty="0">
                        <a:effectLst/>
                      </a:endParaRPr>
                    </a:p>
                  </a:txBody>
                  <a:tcPr marL="47604" marR="47604" marT="47604" marB="47604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 err="1" smtClean="0">
                          <a:effectLst/>
                        </a:rPr>
                        <a:t>Libres</a:t>
                      </a:r>
                      <a:r>
                        <a:rPr lang="en-US" sz="2400" u="none" strike="noStrike" dirty="0" smtClean="0">
                          <a:effectLst/>
                        </a:rPr>
                        <a:t> Arriba</a:t>
                      </a:r>
                      <a:endParaRPr lang="en-US" sz="2400" dirty="0">
                        <a:effectLst/>
                      </a:endParaRPr>
                    </a:p>
                  </a:txBody>
                  <a:tcPr marL="47604" marR="47604" marT="47604" marB="47604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</a:rPr>
                        <a:t>140</a:t>
                      </a:r>
                      <a:endParaRPr lang="en-US" sz="2400">
                        <a:effectLst/>
                      </a:endParaRPr>
                    </a:p>
                  </a:txBody>
                  <a:tcPr marL="47604" marR="47604" marT="47604" marB="47604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</a:rPr>
                        <a:t>53</a:t>
                      </a:r>
                      <a:endParaRPr lang="en-US" sz="2400" dirty="0">
                        <a:effectLst/>
                      </a:endParaRPr>
                    </a:p>
                  </a:txBody>
                  <a:tcPr marL="47604" marR="47604" marT="47604" marB="476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Conclusiones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459354"/>
            <a:ext cx="10554574" cy="3636511"/>
          </a:xfrm>
        </p:spPr>
        <p:txBody>
          <a:bodyPr>
            <a:normAutofit fontScale="92500"/>
          </a:bodyPr>
          <a:lstStyle/>
          <a:p>
            <a:r>
              <a:rPr lang="es-ES_tradnl" sz="2800" dirty="0" smtClean="0"/>
              <a:t>BFS, IDDFS(step1), A* -&gt; solución óptima siempre.</a:t>
            </a:r>
          </a:p>
          <a:p>
            <a:r>
              <a:rPr lang="es-ES_tradnl" sz="2800" dirty="0" smtClean="0"/>
              <a:t>La primer heurística no admisible resulto inesperadamente aceptable.</a:t>
            </a:r>
          </a:p>
          <a:p>
            <a:r>
              <a:rPr lang="es-ES_tradnl" sz="2800" dirty="0" smtClean="0"/>
              <a:t>El GPS </a:t>
            </a:r>
            <a:r>
              <a:rPr lang="es-ES_tradnl" sz="2800" dirty="0" err="1" smtClean="0"/>
              <a:t>Engine</a:t>
            </a:r>
            <a:r>
              <a:rPr lang="es-ES_tradnl" sz="2800" dirty="0" smtClean="0"/>
              <a:t> nos permitió abstraer el problema del motor de búsqueda. La interacción con el otro equipo fue trivial.</a:t>
            </a:r>
          </a:p>
          <a:p>
            <a:r>
              <a:rPr lang="es-ES_tradnl" sz="2800" dirty="0" smtClean="0"/>
              <a:t>IDDFS optimizado por frontera resulta muy </a:t>
            </a:r>
            <a:r>
              <a:rPr lang="es-ES_tradnl" sz="2800" dirty="0" err="1" smtClean="0"/>
              <a:t>performante</a:t>
            </a:r>
            <a:r>
              <a:rPr lang="es-ES_tradnl" sz="2800" dirty="0" smtClean="0"/>
              <a:t> y flexible (cambiando el paso).</a:t>
            </a:r>
          </a:p>
          <a:p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21066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Modelado del problema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_tradnl" sz="2400" dirty="0" smtClean="0"/>
              <a:t>General </a:t>
            </a:r>
            <a:r>
              <a:rPr lang="es-ES_tradnl" sz="2400" dirty="0" err="1" smtClean="0"/>
              <a:t>Problem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Solver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1925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Modelado: </a:t>
            </a:r>
            <a:r>
              <a:rPr lang="es-ES_tradnl" dirty="0" err="1" smtClean="0"/>
              <a:t>GPSProblem</a:t>
            </a:r>
            <a:r>
              <a:rPr lang="es-ES_tradnl" dirty="0" smtClean="0"/>
              <a:t> &amp; </a:t>
            </a:r>
            <a:r>
              <a:rPr lang="es-ES_tradnl" dirty="0" err="1" smtClean="0"/>
              <a:t>GPSState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Estado inicial (</a:t>
            </a:r>
            <a:r>
              <a:rPr lang="es-ES_tradnl" sz="2400" dirty="0" err="1" smtClean="0"/>
              <a:t>GPSState</a:t>
            </a:r>
            <a:r>
              <a:rPr lang="es-ES_tradnl" sz="2400" dirty="0" smtClean="0"/>
              <a:t>) contiene una clase </a:t>
            </a:r>
            <a:r>
              <a:rPr lang="es-ES_tradnl" sz="2400" dirty="0" err="1" smtClean="0"/>
              <a:t>Board</a:t>
            </a:r>
            <a:r>
              <a:rPr lang="es-ES_tradnl" sz="2400" dirty="0" smtClean="0"/>
              <a:t> y una lista de Chips.</a:t>
            </a:r>
          </a:p>
          <a:p>
            <a:r>
              <a:rPr lang="es-ES_tradnl" sz="2400" dirty="0" smtClean="0"/>
              <a:t>Condición de Victoria:</a:t>
            </a:r>
          </a:p>
          <a:p>
            <a:pPr lvl="1"/>
            <a:r>
              <a:rPr lang="es-ES_tradnl" sz="2400" dirty="0" smtClean="0"/>
              <a:t>Exista un camino despejado entre la ficha principal y la salida.</a:t>
            </a:r>
          </a:p>
          <a:p>
            <a:r>
              <a:rPr lang="es-ES_tradnl" sz="2400" dirty="0" smtClean="0"/>
              <a:t>Posee la lista de </a:t>
            </a:r>
            <a:r>
              <a:rPr lang="es-ES_tradnl" sz="2400" dirty="0" err="1" smtClean="0"/>
              <a:t>GPSRules</a:t>
            </a:r>
            <a:r>
              <a:rPr lang="es-ES_tradnl" sz="2400" dirty="0" smtClean="0"/>
              <a:t> que aplican al problema.</a:t>
            </a:r>
          </a:p>
          <a:p>
            <a:r>
              <a:rPr lang="es-ES_tradnl" sz="2400" dirty="0" smtClean="0"/>
              <a:t>Posee la lista de Heurísticas que se aplicarán en los algoritmos informados.</a:t>
            </a:r>
          </a:p>
        </p:txBody>
      </p:sp>
    </p:spTree>
    <p:extLst>
      <p:ext uri="{BB962C8B-B14F-4D97-AF65-F5344CB8AC3E}">
        <p14:creationId xmlns:p14="http://schemas.microsoft.com/office/powerpoint/2010/main" val="19749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Modelado: </a:t>
            </a:r>
            <a:r>
              <a:rPr lang="es-ES_tradnl" dirty="0" err="1" smtClean="0"/>
              <a:t>GPSRule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831887"/>
            <a:ext cx="10554574" cy="3636511"/>
          </a:xfrm>
        </p:spPr>
        <p:txBody>
          <a:bodyPr>
            <a:noAutofit/>
          </a:bodyPr>
          <a:lstStyle/>
          <a:p>
            <a:r>
              <a:rPr lang="es-ES_tradnl" sz="2400" dirty="0" smtClean="0"/>
              <a:t>Se itera por las fichas y se genera una regla por cada movimiento posible.</a:t>
            </a:r>
          </a:p>
          <a:p>
            <a:r>
              <a:rPr lang="es-ES_tradnl" sz="2400" dirty="0" smtClean="0"/>
              <a:t>El movimiento puede ser positivo o negativo; </a:t>
            </a:r>
            <a:r>
              <a:rPr lang="es-ES_tradnl" sz="2400" dirty="0"/>
              <a:t>En el caso </a:t>
            </a:r>
            <a:r>
              <a:rPr lang="es-ES_tradnl" sz="2400" dirty="0" smtClean="0"/>
              <a:t>de:</a:t>
            </a:r>
          </a:p>
          <a:p>
            <a:pPr lvl="1"/>
            <a:r>
              <a:rPr lang="es-ES_tradnl" sz="2400" dirty="0" smtClean="0"/>
              <a:t>piezas horizontales: </a:t>
            </a:r>
            <a:r>
              <a:rPr lang="es-ES_tradnl" sz="2400" b="1" dirty="0" smtClean="0"/>
              <a:t>positivo</a:t>
            </a:r>
            <a:r>
              <a:rPr lang="es-ES_tradnl" sz="2400" dirty="0" smtClean="0"/>
              <a:t> -&gt; derecha, </a:t>
            </a:r>
            <a:r>
              <a:rPr lang="es-ES_tradnl" sz="2400" b="1" dirty="0" smtClean="0"/>
              <a:t>negativo</a:t>
            </a:r>
            <a:r>
              <a:rPr lang="es-ES_tradnl" sz="2400" dirty="0" smtClean="0"/>
              <a:t> -&gt; izquierda.</a:t>
            </a:r>
          </a:p>
          <a:p>
            <a:pPr lvl="1"/>
            <a:r>
              <a:rPr lang="es-ES_tradnl" sz="2400" dirty="0" smtClean="0"/>
              <a:t>Piezas verticales: </a:t>
            </a:r>
            <a:r>
              <a:rPr lang="es-ES_tradnl" sz="2400" b="1" dirty="0" smtClean="0"/>
              <a:t>negativo-</a:t>
            </a:r>
            <a:r>
              <a:rPr lang="es-ES_tradnl" sz="2400" dirty="0" smtClean="0"/>
              <a:t>&gt; abajo, </a:t>
            </a:r>
            <a:r>
              <a:rPr lang="es-ES_tradnl" sz="2400" b="1" dirty="0" smtClean="0"/>
              <a:t>positivo</a:t>
            </a:r>
            <a:r>
              <a:rPr lang="es-ES_tradnl" sz="2400" dirty="0" smtClean="0"/>
              <a:t> -&gt; arriba;</a:t>
            </a:r>
          </a:p>
          <a:p>
            <a:r>
              <a:rPr lang="es-ES_tradnl" sz="2400" dirty="0" smtClean="0"/>
              <a:t>El costo de cualquier regla es 1 = costo de mover una ficha.</a:t>
            </a:r>
          </a:p>
          <a:p>
            <a:pPr lvl="1"/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1834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" t="-106" r="2499" b="106"/>
          <a:stretch/>
        </p:blipFill>
        <p:spPr>
          <a:xfrm>
            <a:off x="8017933" y="2416838"/>
            <a:ext cx="4000500" cy="36283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_tradnl" dirty="0" smtClean="0"/>
              <a:t>Heurísticas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467638"/>
            <a:ext cx="7199220" cy="3632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_tradnl" dirty="0"/>
              <a:t>Implementación: Clase </a:t>
            </a:r>
            <a:r>
              <a:rPr lang="es-ES_tradnl" dirty="0" err="1"/>
              <a:t>Heuristic</a:t>
            </a:r>
            <a:r>
              <a:rPr lang="es-ES_tradnl" dirty="0"/>
              <a:t> que posee un método para calcular el valor de H para un </a:t>
            </a:r>
            <a:r>
              <a:rPr lang="es-ES_tradnl" dirty="0" err="1"/>
              <a:t>GPSState</a:t>
            </a:r>
            <a:r>
              <a:rPr lang="es-ES_tradnl" dirty="0"/>
              <a:t> dado. Existen la siguientes implementaciones:</a:t>
            </a:r>
          </a:p>
          <a:p>
            <a:pPr>
              <a:lnSpc>
                <a:spcPct val="90000"/>
              </a:lnSpc>
            </a:pPr>
            <a:r>
              <a:rPr lang="es-ES_tradnl" dirty="0"/>
              <a:t>Admisibles:</a:t>
            </a:r>
          </a:p>
          <a:p>
            <a:pPr lvl="1">
              <a:lnSpc>
                <a:spcPct val="90000"/>
              </a:lnSpc>
            </a:pPr>
            <a:r>
              <a:rPr lang="es-ES_tradnl" sz="1800" dirty="0"/>
              <a:t># de fichas que se interponen a la salida.</a:t>
            </a:r>
          </a:p>
          <a:p>
            <a:pPr lvl="1">
              <a:lnSpc>
                <a:spcPct val="90000"/>
              </a:lnSpc>
            </a:pPr>
            <a:r>
              <a:rPr lang="es-ES_tradnl" sz="1800" dirty="0"/>
              <a:t># de movimientos necesarios para despejar todas las fichas bloqueantes</a:t>
            </a:r>
            <a:r>
              <a:rPr lang="es-ES_tradnl" sz="1800" dirty="0" smtClean="0"/>
              <a:t>. No tiene en cuenta obstáculos para moverlas.</a:t>
            </a:r>
            <a:endParaRPr lang="es-ES_tradnl" sz="1800" dirty="0"/>
          </a:p>
          <a:p>
            <a:pPr lvl="1">
              <a:lnSpc>
                <a:spcPct val="90000"/>
              </a:lnSpc>
            </a:pPr>
            <a:r>
              <a:rPr lang="es-ES_tradnl" sz="1800" dirty="0"/>
              <a:t>Ídem anterior + Por cada ficha </a:t>
            </a:r>
            <a:r>
              <a:rPr lang="es-ES_tradnl" sz="1800" dirty="0" smtClean="0"/>
              <a:t>que obstaculiza se </a:t>
            </a:r>
            <a:r>
              <a:rPr lang="es-ES_tradnl" sz="1800" dirty="0"/>
              <a:t>suma </a:t>
            </a:r>
            <a:r>
              <a:rPr lang="es-ES_tradnl" sz="1800" dirty="0" smtClean="0"/>
              <a:t>uno.</a:t>
            </a:r>
          </a:p>
          <a:p>
            <a:pPr>
              <a:lnSpc>
                <a:spcPct val="90000"/>
              </a:lnSpc>
            </a:pPr>
            <a:r>
              <a:rPr lang="es-ES_tradnl" dirty="0" smtClean="0"/>
              <a:t>No admisibles:</a:t>
            </a:r>
          </a:p>
          <a:p>
            <a:pPr lvl="1">
              <a:lnSpc>
                <a:spcPct val="90000"/>
              </a:lnSpc>
            </a:pPr>
            <a:r>
              <a:rPr lang="es-ES_tradnl" sz="1800" dirty="0" smtClean="0"/>
              <a:t># </a:t>
            </a:r>
            <a:r>
              <a:rPr lang="es-ES_tradnl" sz="1800" dirty="0"/>
              <a:t>de espacios ocupados en la parte superior.</a:t>
            </a:r>
          </a:p>
          <a:p>
            <a:pPr lvl="1">
              <a:lnSpc>
                <a:spcPct val="90000"/>
              </a:lnSpc>
            </a:pPr>
            <a:r>
              <a:rPr lang="es-ES_tradnl" sz="1800" dirty="0"/>
              <a:t># de espacios libres en la parte superior.</a:t>
            </a:r>
          </a:p>
        </p:txBody>
      </p:sp>
    </p:spTree>
    <p:extLst>
      <p:ext uri="{BB962C8B-B14F-4D97-AF65-F5344CB8AC3E}">
        <p14:creationId xmlns:p14="http://schemas.microsoft.com/office/powerpoint/2010/main" val="150468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Resolución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Algoritmos de búsqueda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945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BFS </a:t>
            </a:r>
            <a:r>
              <a:rPr lang="mr-IN" dirty="0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Breadth</a:t>
            </a:r>
            <a:r>
              <a:rPr lang="es-ES_tradnl" dirty="0" smtClean="0"/>
              <a:t> </a:t>
            </a:r>
            <a:r>
              <a:rPr lang="es-ES_tradnl" dirty="0" err="1"/>
              <a:t>F</a:t>
            </a:r>
            <a:r>
              <a:rPr lang="es-ES_tradnl" dirty="0" err="1" smtClean="0"/>
              <a:t>irst</a:t>
            </a:r>
            <a:r>
              <a:rPr lang="es-ES_tradnl" dirty="0" smtClean="0"/>
              <a:t> </a:t>
            </a:r>
            <a:r>
              <a:rPr lang="es-ES_tradnl" dirty="0" err="1" smtClean="0"/>
              <a:t>Search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" y="2244965"/>
            <a:ext cx="12188158" cy="4613035"/>
          </a:xfrm>
        </p:spPr>
      </p:pic>
    </p:spTree>
    <p:extLst>
      <p:ext uri="{BB962C8B-B14F-4D97-AF65-F5344CB8AC3E}">
        <p14:creationId xmlns:p14="http://schemas.microsoft.com/office/powerpoint/2010/main" val="4852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DFS </a:t>
            </a:r>
            <a:r>
              <a:rPr lang="mr-IN" dirty="0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Depth</a:t>
            </a:r>
            <a:r>
              <a:rPr lang="es-ES_tradnl" dirty="0" smtClean="0"/>
              <a:t> </a:t>
            </a:r>
            <a:r>
              <a:rPr lang="es-ES_tradnl" dirty="0" err="1" smtClean="0"/>
              <a:t>First</a:t>
            </a:r>
            <a:r>
              <a:rPr lang="es-ES_tradnl" dirty="0" smtClean="0"/>
              <a:t> </a:t>
            </a:r>
            <a:r>
              <a:rPr lang="es-ES_tradnl" dirty="0" err="1"/>
              <a:t>S</a:t>
            </a:r>
            <a:r>
              <a:rPr lang="es-ES_tradnl" dirty="0" err="1" smtClean="0"/>
              <a:t>earch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39"/>
          <a:stretch/>
        </p:blipFill>
        <p:spPr>
          <a:xfrm>
            <a:off x="-2" y="2296522"/>
            <a:ext cx="12192001" cy="2228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6"/>
          <a:stretch/>
        </p:blipFill>
        <p:spPr>
          <a:xfrm>
            <a:off x="39621" y="4617157"/>
            <a:ext cx="12152380" cy="224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1694</TotalTime>
  <Words>718</Words>
  <Application>Microsoft Macintosh PowerPoint</Application>
  <PresentationFormat>Widescreen</PresentationFormat>
  <Paragraphs>263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Century Gothic</vt:lpstr>
      <vt:lpstr>Mangal</vt:lpstr>
      <vt:lpstr>Wingdings 2</vt:lpstr>
      <vt:lpstr>Arial</vt:lpstr>
      <vt:lpstr>Quotable</vt:lpstr>
      <vt:lpstr>Gridlock</vt:lpstr>
      <vt:lpstr>El problema: GRIDLOCK</vt:lpstr>
      <vt:lpstr>Modelado del problema</vt:lpstr>
      <vt:lpstr>Modelado: GPSProblem &amp; GPSState</vt:lpstr>
      <vt:lpstr>Modelado: GPSRule</vt:lpstr>
      <vt:lpstr>Heurísticas</vt:lpstr>
      <vt:lpstr>Resolución</vt:lpstr>
      <vt:lpstr>BFS – Breadth First Search</vt:lpstr>
      <vt:lpstr>DFS – Depth First Search</vt:lpstr>
      <vt:lpstr>IDDFS - Iterative Deepening DFS</vt:lpstr>
      <vt:lpstr>IDDFS - Iterative Deepening DFS</vt:lpstr>
      <vt:lpstr>A* Search</vt:lpstr>
      <vt:lpstr>Greedy Search</vt:lpstr>
      <vt:lpstr>Resultados</vt:lpstr>
      <vt:lpstr>Tablero ejemplo</vt:lpstr>
      <vt:lpstr>Estadísticas</vt:lpstr>
      <vt:lpstr>Variantes de DFS</vt:lpstr>
      <vt:lpstr>Variantes de IDDFS</vt:lpstr>
      <vt:lpstr>Comparación: Heurísticas admisibles</vt:lpstr>
      <vt:lpstr>Comparación: Heurísticas no admisibles</vt:lpstr>
      <vt:lpstr>Conclusiones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Gridlock</dc:title>
  <dc:creator>Horacio Miguel Gómez</dc:creator>
  <cp:lastModifiedBy>Horacio Miguel Gómez</cp:lastModifiedBy>
  <cp:revision>16</cp:revision>
  <dcterms:created xsi:type="dcterms:W3CDTF">2017-04-03T19:54:11Z</dcterms:created>
  <dcterms:modified xsi:type="dcterms:W3CDTF">2017-04-05T00:08:40Z</dcterms:modified>
</cp:coreProperties>
</file>