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4"/>
    <p:sldMasterId id="2147483660" r:id="rId5"/>
    <p:sldMasterId id="2147483671" r:id="rId6"/>
  </p:sldMasterIdLst>
  <p:notesMasterIdLst>
    <p:notesMasterId r:id="rId58"/>
  </p:notesMasterIdLst>
  <p:sldIdLst>
    <p:sldId id="263" r:id="rId7"/>
    <p:sldId id="264" r:id="rId8"/>
    <p:sldId id="265" r:id="rId9"/>
    <p:sldId id="269" r:id="rId10"/>
    <p:sldId id="268" r:id="rId11"/>
    <p:sldId id="270" r:id="rId12"/>
    <p:sldId id="273" r:id="rId13"/>
    <p:sldId id="272" r:id="rId14"/>
    <p:sldId id="274" r:id="rId15"/>
    <p:sldId id="280" r:id="rId16"/>
    <p:sldId id="279" r:id="rId17"/>
    <p:sldId id="276" r:id="rId18"/>
    <p:sldId id="297" r:id="rId19"/>
    <p:sldId id="296" r:id="rId20"/>
    <p:sldId id="277" r:id="rId21"/>
    <p:sldId id="278" r:id="rId22"/>
    <p:sldId id="281" r:id="rId23"/>
    <p:sldId id="283" r:id="rId24"/>
    <p:sldId id="282" r:id="rId25"/>
    <p:sldId id="284" r:id="rId26"/>
    <p:sldId id="285" r:id="rId27"/>
    <p:sldId id="286" r:id="rId28"/>
    <p:sldId id="288" r:id="rId29"/>
    <p:sldId id="287" r:id="rId30"/>
    <p:sldId id="289" r:id="rId31"/>
    <p:sldId id="290" r:id="rId32"/>
    <p:sldId id="291" r:id="rId33"/>
    <p:sldId id="292" r:id="rId34"/>
    <p:sldId id="293" r:id="rId35"/>
    <p:sldId id="295" r:id="rId36"/>
    <p:sldId id="298" r:id="rId37"/>
    <p:sldId id="294" r:id="rId38"/>
    <p:sldId id="299" r:id="rId39"/>
    <p:sldId id="300" r:id="rId40"/>
    <p:sldId id="302" r:id="rId41"/>
    <p:sldId id="303" r:id="rId42"/>
    <p:sldId id="304" r:id="rId43"/>
    <p:sldId id="305" r:id="rId44"/>
    <p:sldId id="307" r:id="rId45"/>
    <p:sldId id="306" r:id="rId46"/>
    <p:sldId id="309" r:id="rId47"/>
    <p:sldId id="310" r:id="rId48"/>
    <p:sldId id="313" r:id="rId49"/>
    <p:sldId id="311" r:id="rId50"/>
    <p:sldId id="314" r:id="rId51"/>
    <p:sldId id="315" r:id="rId52"/>
    <p:sldId id="316" r:id="rId53"/>
    <p:sldId id="317" r:id="rId54"/>
    <p:sldId id="318" r:id="rId55"/>
    <p:sldId id="266" r:id="rId56"/>
    <p:sldId id="267" r:id="rId5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2EE71-CE79-4CF6-9F41-C65562A786B5}" v="10" dt="2025-03-26T18:35:34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604" autoAdjust="0"/>
  </p:normalViewPr>
  <p:slideViewPr>
    <p:cSldViewPr showGuides="1">
      <p:cViewPr varScale="1">
        <p:scale>
          <a:sx n="152" d="100"/>
          <a:sy n="152" d="100"/>
        </p:scale>
        <p:origin x="1032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DDB3B-021C-42D6-993A-EACEEA753B5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C84D-FA35-409A-8749-0F28712FA3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1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C84D-FA35-409A-8749-0F28712FA3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C84D-FA35-409A-8749-0F28712FA3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C84D-FA35-409A-8749-0F28712FA3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AA2EA20-62F0-4BD7-A0E8-95FFE82F0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1917" y="548680"/>
            <a:ext cx="7101458" cy="4536504"/>
          </a:xfrm>
          <a:prstGeom prst="rect">
            <a:avLst/>
          </a:prstGeom>
        </p:spPr>
        <p:txBody>
          <a:bodyPr anchor="ctr" anchorCtr="0"/>
          <a:lstStyle>
            <a:lvl1pPr algn="l">
              <a:defRPr lang="it-IT" sz="3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it-IT" dirty="0"/>
              <a:t>Fare clic per inserire il titolo della presentazione (obbligatorio per l’accessibilità del documento)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 hasCustomPrompt="1"/>
          </p:nvPr>
        </p:nvSpPr>
        <p:spPr>
          <a:xfrm>
            <a:off x="4751917" y="5379814"/>
            <a:ext cx="7008283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Nome Cognome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751918" y="5877942"/>
            <a:ext cx="7105649" cy="7914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Dipartimento/Struttura </a:t>
            </a:r>
            <a:r>
              <a:rPr lang="it-IT" dirty="0" err="1"/>
              <a:t>xxxxxx</a:t>
            </a:r>
            <a:r>
              <a:rPr lang="it-IT" dirty="0"/>
              <a:t> </a:t>
            </a:r>
            <a:r>
              <a:rPr lang="it-IT" dirty="0" err="1"/>
              <a:t>xxxxxxxxxxxx</a:t>
            </a:r>
            <a:r>
              <a:rPr lang="it-IT" dirty="0"/>
              <a:t> </a:t>
            </a:r>
            <a:r>
              <a:rPr lang="it-IT" dirty="0" err="1"/>
              <a:t>xxxxxxxx</a:t>
            </a:r>
            <a:r>
              <a:rPr lang="it-IT" dirty="0"/>
              <a:t> </a:t>
            </a:r>
            <a:r>
              <a:rPr lang="it-IT" dirty="0" err="1"/>
              <a:t>xxxxx</a:t>
            </a:r>
            <a:r>
              <a:rPr lang="it-IT" dirty="0"/>
              <a:t> </a:t>
            </a:r>
            <a:r>
              <a:rPr lang="it-IT" dirty="0" err="1"/>
              <a:t>xxxxxxxxxxxxxxxxxxx</a:t>
            </a:r>
            <a:r>
              <a:rPr lang="it-IT" dirty="0"/>
              <a:t> </a:t>
            </a:r>
            <a:r>
              <a:rPr lang="it-IT" dirty="0" err="1"/>
              <a:t>xxxxx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72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punto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2">
            <a:extLst>
              <a:ext uri="{FF2B5EF4-FFF2-40B4-BE49-F238E27FC236}">
                <a16:creationId xmlns:a16="http://schemas.microsoft.com/office/drawing/2014/main" id="{291F23F9-79DA-4813-9876-ED5F4D609B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380269"/>
            <a:ext cx="8424862" cy="792088"/>
          </a:xfrm>
          <a:prstGeom prst="rect">
            <a:avLst/>
          </a:prstGeom>
        </p:spPr>
        <p:txBody>
          <a:bodyPr/>
          <a:lstStyle>
            <a:lvl1pPr algn="l">
              <a:defRPr lang="it-IT" sz="2400" b="1" kern="1200" dirty="0">
                <a:solidFill>
                  <a:srgbClr val="BD2B0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Fare clic per modificare il titolo della diapositiva</a:t>
            </a:r>
            <a:br>
              <a:rPr lang="it-IT" dirty="0"/>
            </a:br>
            <a:r>
              <a:rPr lang="it-IT" dirty="0"/>
              <a:t>(obbligatorio per l’accessibilità del documento)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27051" y="1412876"/>
            <a:ext cx="11233149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2" hasCustomPrompt="1"/>
          </p:nvPr>
        </p:nvSpPr>
        <p:spPr>
          <a:xfrm>
            <a:off x="527051" y="1989138"/>
            <a:ext cx="11233149" cy="374411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</a:lstStyle>
          <a:p>
            <a:pPr lvl="1"/>
            <a:r>
              <a:rPr lang="it-IT" dirty="0"/>
              <a:t>Fare clic per modificare il punto elenco uno</a:t>
            </a:r>
          </a:p>
          <a:p>
            <a:pPr lvl="1"/>
            <a:r>
              <a:rPr lang="it-IT" dirty="0"/>
              <a:t>Fare clic per modificare il punto elenco due</a:t>
            </a:r>
          </a:p>
          <a:p>
            <a:pPr lvl="1"/>
            <a:r>
              <a:rPr lang="it-IT" dirty="0"/>
              <a:t>Fare clic per modificare il punto elenco tre</a:t>
            </a:r>
          </a:p>
          <a:p>
            <a:pPr lvl="1"/>
            <a:r>
              <a:rPr lang="it-IT" dirty="0"/>
              <a:t>Fare clic per modificare il punto elenco quattro</a:t>
            </a:r>
          </a:p>
        </p:txBody>
      </p:sp>
    </p:spTree>
    <p:extLst>
      <p:ext uri="{BB962C8B-B14F-4D97-AF65-F5344CB8AC3E}">
        <p14:creationId xmlns:p14="http://schemas.microsoft.com/office/powerpoint/2010/main" val="304385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sempl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2">
            <a:extLst>
              <a:ext uri="{FF2B5EF4-FFF2-40B4-BE49-F238E27FC236}">
                <a16:creationId xmlns:a16="http://schemas.microsoft.com/office/drawing/2014/main" id="{C953DF58-DB43-4138-900E-5230527103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380269"/>
            <a:ext cx="8424862" cy="792088"/>
          </a:xfrm>
          <a:prstGeom prst="rect">
            <a:avLst/>
          </a:prstGeom>
        </p:spPr>
        <p:txBody>
          <a:bodyPr/>
          <a:lstStyle>
            <a:lvl1pPr algn="l">
              <a:defRPr lang="it-IT" sz="2400" b="1" kern="1200" dirty="0">
                <a:solidFill>
                  <a:srgbClr val="BD2B0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Fare clic per modificare il titolo della diapositiva</a:t>
            </a:r>
            <a:br>
              <a:rPr lang="it-IT" dirty="0"/>
            </a:br>
            <a:r>
              <a:rPr lang="it-IT" dirty="0"/>
              <a:t>(obbligatorio per l’accessibilità del documento)</a:t>
            </a:r>
          </a:p>
        </p:txBody>
      </p:sp>
      <p:sp>
        <p:nvSpPr>
          <p:cNvPr id="9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27051" y="1412875"/>
            <a:ext cx="11233149" cy="43203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341815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2">
            <a:extLst>
              <a:ext uri="{FF2B5EF4-FFF2-40B4-BE49-F238E27FC236}">
                <a16:creationId xmlns:a16="http://schemas.microsoft.com/office/drawing/2014/main" id="{A084498A-9D82-4C74-A84D-9D132BF78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380269"/>
            <a:ext cx="8424862" cy="792088"/>
          </a:xfrm>
          <a:prstGeom prst="rect">
            <a:avLst/>
          </a:prstGeom>
        </p:spPr>
        <p:txBody>
          <a:bodyPr/>
          <a:lstStyle>
            <a:lvl1pPr algn="l">
              <a:defRPr lang="it-IT" sz="2400" b="1" kern="1200" dirty="0">
                <a:solidFill>
                  <a:srgbClr val="BD2B0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Fare clic per modificare il titolo della diapositiva</a:t>
            </a:r>
            <a:br>
              <a:rPr lang="it-IT" dirty="0"/>
            </a:br>
            <a:r>
              <a:rPr lang="it-IT" dirty="0"/>
              <a:t>(obbligatorio per l’accessibilità del documento)</a:t>
            </a:r>
          </a:p>
        </p:txBody>
      </p:sp>
      <p:sp>
        <p:nvSpPr>
          <p:cNvPr id="9" name="Segnaposto grafico 8"/>
          <p:cNvSpPr>
            <a:spLocks noGrp="1"/>
          </p:cNvSpPr>
          <p:nvPr>
            <p:ph type="chart" sz="quarter" idx="10" hasCustomPrompt="1"/>
          </p:nvPr>
        </p:nvSpPr>
        <p:spPr>
          <a:xfrm>
            <a:off x="911026" y="2781300"/>
            <a:ext cx="10369551" cy="2879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r>
              <a:rPr lang="it-IT" dirty="0"/>
              <a:t>Fare clic sull’icona per inserire un grafico</a:t>
            </a:r>
          </a:p>
        </p:txBody>
      </p:sp>
      <p:sp>
        <p:nvSpPr>
          <p:cNvPr id="11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527051" y="1412876"/>
            <a:ext cx="11233149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it-IT" dirty="0"/>
              <a:t>Fare clic per 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5558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2">
            <a:extLst>
              <a:ext uri="{FF2B5EF4-FFF2-40B4-BE49-F238E27FC236}">
                <a16:creationId xmlns:a16="http://schemas.microsoft.com/office/drawing/2014/main" id="{3D9574C8-D082-4A4E-855E-CE42AAE0E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380269"/>
            <a:ext cx="8424862" cy="792088"/>
          </a:xfrm>
          <a:prstGeom prst="rect">
            <a:avLst/>
          </a:prstGeom>
        </p:spPr>
        <p:txBody>
          <a:bodyPr/>
          <a:lstStyle>
            <a:lvl1pPr algn="l">
              <a:defRPr lang="it-IT" sz="2400" b="1" kern="1200" dirty="0">
                <a:solidFill>
                  <a:srgbClr val="BD2B0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Fare clic per modificare il titolo della diapositiva</a:t>
            </a:r>
            <a:br>
              <a:rPr lang="it-IT" dirty="0"/>
            </a:br>
            <a:r>
              <a:rPr lang="it-IT" dirty="0"/>
              <a:t>(obbligatorio per l’accessibilità del documento)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0" hasCustomPrompt="1"/>
          </p:nvPr>
        </p:nvSpPr>
        <p:spPr>
          <a:xfrm>
            <a:off x="1534584" y="1700809"/>
            <a:ext cx="9122833" cy="4105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it-IT" dirty="0"/>
              <a:t>Fare clic sull’icona per inserire un’immagine</a:t>
            </a:r>
          </a:p>
        </p:txBody>
      </p:sp>
    </p:spTree>
    <p:extLst>
      <p:ext uri="{BB962C8B-B14F-4D97-AF65-F5344CB8AC3E}">
        <p14:creationId xmlns:p14="http://schemas.microsoft.com/office/powerpoint/2010/main" val="397025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65A96A1-862B-4573-A200-68F608E8F4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0489" y="2345507"/>
            <a:ext cx="991022" cy="255562"/>
          </a:xfrm>
          <a:prstGeom prst="rect">
            <a:avLst/>
          </a:prstGeom>
        </p:spPr>
        <p:txBody>
          <a:bodyPr/>
          <a:lstStyle>
            <a:lvl1pPr algn="ctr">
              <a:defRPr lang="it-IT" sz="1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Credits: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2780928"/>
            <a:ext cx="9217024" cy="43237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t-IT" dirty="0"/>
              <a:t>Nome Cognome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39483" y="3573017"/>
            <a:ext cx="9313035" cy="93610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t-IT" dirty="0"/>
              <a:t>Struttura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90651" y="4725144"/>
            <a:ext cx="9410700" cy="14401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t-IT" dirty="0"/>
              <a:t>nome.cognome@unibo.it</a:t>
            </a:r>
          </a:p>
          <a:p>
            <a:pPr lvl="0"/>
            <a:r>
              <a:rPr lang="it-IT" dirty="0"/>
              <a:t>051 20 99982</a:t>
            </a:r>
          </a:p>
        </p:txBody>
      </p:sp>
    </p:spTree>
    <p:extLst>
      <p:ext uri="{BB962C8B-B14F-4D97-AF65-F5344CB8AC3E}">
        <p14:creationId xmlns:p14="http://schemas.microsoft.com/office/powerpoint/2010/main" val="424945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ttore 1 11"/>
          <p:cNvCxnSpPr/>
          <p:nvPr userDrawn="1"/>
        </p:nvCxnSpPr>
        <p:spPr>
          <a:xfrm>
            <a:off x="4367808" y="188640"/>
            <a:ext cx="0" cy="64087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Alma Mater Studiorum - Università di Bologna">
            <a:extLst>
              <a:ext uri="{FF2B5EF4-FFF2-40B4-BE49-F238E27FC236}">
                <a16:creationId xmlns:a16="http://schemas.microsoft.com/office/drawing/2014/main" id="{5EE00A97-2907-46F9-965F-86535E724F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1424" y="2060848"/>
            <a:ext cx="2436900" cy="180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5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4AE421-09DA-412D-AAD7-5E65002B1FDA}"/>
              </a:ext>
            </a:extLst>
          </p:cNvPr>
          <p:cNvSpPr txBox="1"/>
          <p:nvPr userDrawn="1"/>
        </p:nvSpPr>
        <p:spPr>
          <a:xfrm>
            <a:off x="179512" y="652501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3C9881-DC19-44C1-8307-96C20AE8129F}" type="slidenum">
              <a:rPr lang="it-IT" sz="1200" smtClean="0"/>
              <a:t>‹N›</a:t>
            </a:fld>
            <a:endParaRPr lang="it-IT" sz="1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26EE36-C2C5-4224-B32D-093745F9F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878304" y="5826343"/>
            <a:ext cx="1131773" cy="8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5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1" r:id="rId2"/>
    <p:sldLayoutId id="2147483667" r:id="rId3"/>
    <p:sldLayoutId id="214748366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 userDrawn="1"/>
        </p:nvSpPr>
        <p:spPr>
          <a:xfrm>
            <a:off x="4175787" y="6453336"/>
            <a:ext cx="384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www.unibo.it</a:t>
            </a:r>
          </a:p>
        </p:txBody>
      </p:sp>
      <p:pic>
        <p:nvPicPr>
          <p:cNvPr id="4" name="Immagine 3" descr="Alma Mater Studiorum - Università di Bologna">
            <a:extLst>
              <a:ext uri="{FF2B5EF4-FFF2-40B4-BE49-F238E27FC236}">
                <a16:creationId xmlns:a16="http://schemas.microsoft.com/office/drawing/2014/main" id="{DD0FC319-6CD8-4E12-A1D2-69D93160BF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5889" y="404664"/>
            <a:ext cx="1980221" cy="14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en/java/javase/23/docs/api/java.base/javax/crypto/Cipher.html" TargetMode="External"/><Relationship Id="rId3" Type="http://schemas.openxmlformats.org/officeDocument/2006/relationships/hyperlink" Target="https://docs.oracle.com/en/java/javase/23/security/java-security-overview1.html" TargetMode="External"/><Relationship Id="rId7" Type="http://schemas.openxmlformats.org/officeDocument/2006/relationships/hyperlink" Target="https://docs.oracle.com/en/java/javase/11/security/oracle-providers.html#GUID-9DC4ADD5-6D01-4B2E-9E85-B88E3BEE7453" TargetMode="External"/><Relationship Id="rId2" Type="http://schemas.openxmlformats.org/officeDocument/2006/relationships/hyperlink" Target="https://www.oracle.com/java/technologies/introduction-to-java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oracle.com/en/java/javase/23/docs/api/java.base/java/security/SecureRandom.html" TargetMode="External"/><Relationship Id="rId5" Type="http://schemas.openxmlformats.org/officeDocument/2006/relationships/hyperlink" Target="https://docs.oracle.com/en/java/javase/23/docs/api/java.base/java/security/MessageDigest.html" TargetMode="External"/><Relationship Id="rId4" Type="http://schemas.openxmlformats.org/officeDocument/2006/relationships/hyperlink" Target="https://docs.oracle.com/en/java/javase/23/security/java-cryptography-architecture-jca-reference-guide.html" TargetMode="External"/><Relationship Id="rId9" Type="http://schemas.openxmlformats.org/officeDocument/2006/relationships/hyperlink" Target="https://docs.oracle.com/en/java/javase/23/security/java-cryptography-architecture-jca-reference-guide.html#GUID-C0283BC0-8B88-480D-82B1-7B01EAC3D8DF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21/docs/api/java.base/java/security/Signature.html" TargetMode="External"/><Relationship Id="rId2" Type="http://schemas.openxmlformats.org/officeDocument/2006/relationships/hyperlink" Target="https://docs.oracle.com/en/java/javase/21/docs/api/java.base/java/security/MessageDigest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oracle.com/en/java/javase/21/docs/api/java.base/javax/crypto/Ciph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30CFCA4-B8FB-4A31-9FE4-C34C1B5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 Security: </a:t>
            </a:r>
            <a:br>
              <a:rPr lang="it-IT" dirty="0"/>
            </a:br>
            <a:r>
              <a:rPr lang="it-IT" dirty="0"/>
              <a:t>Architecture and </a:t>
            </a:r>
            <a:r>
              <a:rPr lang="it-IT" dirty="0" err="1"/>
              <a:t>Primitives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1EA6DB-3FB1-43EE-87DC-35DB21A1D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Alessandro Buldini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B5786D5-5B82-4455-A783-3A48CBA3F0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alessandro.buldini@unibo.it</a:t>
            </a:r>
          </a:p>
        </p:txBody>
      </p:sp>
    </p:spTree>
    <p:extLst>
      <p:ext uri="{BB962C8B-B14F-4D97-AF65-F5344CB8AC3E}">
        <p14:creationId xmlns:p14="http://schemas.microsoft.com/office/powerpoint/2010/main" val="30852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0A91F-AAB2-6547-579F-B4ED7DF8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Achieving interoperability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878F27-1ABE-0132-76EC-8659EEF450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Engine classes</a:t>
            </a:r>
            <a:r>
              <a:rPr lang="en-US" sz="2400" dirty="0"/>
              <a:t> are the </a:t>
            </a:r>
            <a:r>
              <a:rPr lang="en-US" sz="2400" b="1" i="1" dirty="0"/>
              <a:t>abstract</a:t>
            </a:r>
            <a:r>
              <a:rPr lang="en-US" sz="2400" dirty="0"/>
              <a:t> classes we will be working with. </a:t>
            </a:r>
            <a:r>
              <a:rPr lang="en-US" sz="2400" u="sng" dirty="0"/>
              <a:t>They </a:t>
            </a:r>
            <a:r>
              <a:rPr lang="en-US" sz="2400" b="1" u="sng" dirty="0"/>
              <a:t>extend</a:t>
            </a:r>
            <a:r>
              <a:rPr lang="en-US" sz="2400" u="sng" dirty="0"/>
              <a:t> a </a:t>
            </a:r>
            <a:r>
              <a:rPr lang="en-US" sz="2400" i="1" u="sng" dirty="0"/>
              <a:t>root abstract class</a:t>
            </a:r>
            <a:r>
              <a:rPr lang="en-US" sz="2400" u="sng" dirty="0"/>
              <a:t> which defines the behavior of the cryptographic component. These behavior-defining classes are called </a:t>
            </a:r>
            <a:r>
              <a:rPr lang="en-US" sz="2400" b="1" u="sng" dirty="0"/>
              <a:t>Service Provider Interface (SPI)</a:t>
            </a:r>
            <a:r>
              <a:rPr lang="en-US" sz="2400" u="sng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engine class implementing a hashing algorithm, for example, must have a function to produce a digest:  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</a:rPr>
              <a:t>public byte[] digest();</a:t>
            </a:r>
            <a:endParaRPr lang="en-US" sz="3400" dirty="0"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Within the </a:t>
            </a:r>
            <a:r>
              <a:rPr lang="en-US" sz="2400" u="sng" dirty="0">
                <a:latin typeface="Courier New" panose="02070309020205020404" pitchFamily="49" charset="0"/>
              </a:rPr>
              <a:t>digest</a:t>
            </a:r>
            <a:r>
              <a:rPr lang="en-US" sz="2400" u="sng" dirty="0">
                <a:latin typeface="Calibri" panose="020F0502020204030204" pitchFamily="34" charset="0"/>
              </a:rPr>
              <a:t> function, the</a:t>
            </a:r>
            <a:r>
              <a:rPr lang="en-US" sz="2400" u="sng" dirty="0"/>
              <a:t> customizable behavior is achieved by calling a method </a:t>
            </a:r>
            <a:r>
              <a:rPr lang="en-US" sz="2400" b="1" u="sng" dirty="0"/>
              <a:t>defined in the </a:t>
            </a:r>
            <a:r>
              <a:rPr lang="en-US" sz="2400" b="1" u="sng" dirty="0">
                <a:latin typeface="Calibri" panose="020F0502020204030204" pitchFamily="34" charset="0"/>
              </a:rPr>
              <a:t>SPI </a:t>
            </a:r>
            <a:r>
              <a:rPr lang="en-US" sz="2400" u="sng" dirty="0">
                <a:latin typeface="Calibri" panose="020F0502020204030204" pitchFamily="34" charset="0"/>
              </a:rPr>
              <a:t>parent class and </a:t>
            </a:r>
            <a:r>
              <a:rPr lang="en-US" sz="2400" b="1" u="sng" dirty="0">
                <a:latin typeface="Calibri" panose="020F0502020204030204" pitchFamily="34" charset="0"/>
              </a:rPr>
              <a:t>implemented in the provider</a:t>
            </a:r>
            <a:r>
              <a:rPr lang="en-US" sz="2400" dirty="0">
                <a:latin typeface="Calibri" panose="020F0502020204030204" pitchFamily="34" charset="0"/>
              </a:rPr>
              <a:t>. The signature of the called method will be: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</a:rPr>
              <a:t>protected abstract byte[] </a:t>
            </a:r>
            <a:r>
              <a:rPr lang="en-US" sz="2400" dirty="0" err="1">
                <a:latin typeface="Courier New" panose="02070309020205020404" pitchFamily="49" charset="0"/>
              </a:rPr>
              <a:t>engineDigest</a:t>
            </a:r>
            <a:r>
              <a:rPr lang="en-US" sz="2400" dirty="0">
                <a:latin typeface="Courier New" panose="02070309020205020404" pitchFamily="49" charset="0"/>
              </a:rPr>
              <a:t>();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</a:rPr>
            </a:b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6385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E8DFF-426A-072C-A532-36CDC1660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44624-CD49-B957-7B55-160BECAF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Achieving interoperability (3)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0A77F23-0BFC-F6FD-D7CA-D79BF032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34" y="980728"/>
            <a:ext cx="9488132" cy="52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4712E12-3B98-4D28-0194-34943C59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9" y="1268760"/>
            <a:ext cx="4452895" cy="1474092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306942-5D5A-F39B-FB21-907A6FFA754A}"/>
              </a:ext>
            </a:extLst>
          </p:cNvPr>
          <p:cNvCxnSpPr>
            <a:cxnSpLocks/>
          </p:cNvCxnSpPr>
          <p:nvPr/>
        </p:nvCxnSpPr>
        <p:spPr>
          <a:xfrm flipH="1" flipV="1">
            <a:off x="4151784" y="2742852"/>
            <a:ext cx="587698" cy="97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4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DD35F-A7C3-3EDB-DA42-2C2DD003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71A0B2-CC5E-496D-838A-382FD6845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4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88F491-D448-ACC4-9E28-7F2B35F0F5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8233245" cy="43203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avoid modifications of the information in the unsafe channel, we need a </a:t>
            </a:r>
            <a:r>
              <a:rPr lang="en-US" sz="2400" b="1" u="sng" dirty="0"/>
              <a:t>hashing function </a:t>
            </a:r>
            <a:r>
              <a:rPr lang="en-US" sz="2400" dirty="0"/>
              <a:t>that takes in </a:t>
            </a:r>
            <a:r>
              <a:rPr lang="en-US" sz="2400" b="1" u="sng" dirty="0"/>
              <a:t>input a string of information of any length</a:t>
            </a:r>
            <a:r>
              <a:rPr lang="en-US" sz="2400" dirty="0"/>
              <a:t> and outputs a </a:t>
            </a:r>
            <a:r>
              <a:rPr lang="en-US" sz="2400" b="1" u="sng" dirty="0"/>
              <a:t>unique fingerprint of a fixed length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Inputting the same string of information into a hashing function always outputs the same fingerprint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The modification of a single bit must completely change the output fingerprint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793A4AD-906E-2A0E-E50C-5CC7B72F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80269"/>
            <a:ext cx="8424862" cy="792088"/>
          </a:xfrm>
        </p:spPr>
        <p:txBody>
          <a:bodyPr/>
          <a:lstStyle/>
          <a:p>
            <a:r>
              <a:rPr lang="en-US" sz="3800" dirty="0"/>
              <a:t>Hashing – Providing </a:t>
            </a:r>
            <a:r>
              <a:rPr lang="en-US" sz="3800" i="1" dirty="0"/>
              <a:t>integrity </a:t>
            </a:r>
            <a:r>
              <a:rPr lang="en-US" sz="3800" dirty="0"/>
              <a:t>(1)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693849-0E34-5FB2-91CB-982EA05F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44" y="2161998"/>
            <a:ext cx="198147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6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6DBE5-D088-8966-37DA-0AD65832C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331D1-E270-23CF-EFC5-23FDC8CE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Hashing – Providing </a:t>
            </a:r>
            <a:r>
              <a:rPr lang="en-US" sz="3800" i="1" dirty="0"/>
              <a:t>integrity </a:t>
            </a:r>
            <a:r>
              <a:rPr lang="en-US" sz="3800" dirty="0"/>
              <a:t>(2)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47AEE99-8A07-9459-0475-424DCF6BC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2161998"/>
            <a:ext cx="1001217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8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3FBC4A-6EE3-0855-3121-130BB4FF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Hashing in Java (1) [4]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5CBA44-F9AA-20D3-554C-B03670F858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1463" y="1412776"/>
            <a:ext cx="5712965" cy="28802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use hashes (/</a:t>
            </a:r>
            <a:r>
              <a:rPr lang="en-US" sz="2400" i="1" dirty="0"/>
              <a:t>digests/fingerprints</a:t>
            </a:r>
            <a:r>
              <a:rPr lang="en-US" sz="2400" dirty="0"/>
              <a:t>) in our Java application, we have to employ the </a:t>
            </a:r>
            <a:r>
              <a:rPr lang="en-US" sz="2400" dirty="0" err="1">
                <a:latin typeface="Courier New" panose="02070309020205020404" pitchFamily="49" charset="0"/>
              </a:rPr>
              <a:t>MessageDigest</a:t>
            </a:r>
            <a:r>
              <a:rPr lang="en-US" sz="2400" dirty="0">
                <a:latin typeface="Calibri" panose="020F0502020204030204" pitchFamily="34" charset="0"/>
              </a:rPr>
              <a:t>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alibri" panose="020F0502020204030204" pitchFamily="34" charset="0"/>
              </a:rPr>
              <a:t>Obtainable, like every other cryptographic object granted by CSPs, exclusively via the </a:t>
            </a:r>
            <a:r>
              <a:rPr lang="en-US" sz="2400" dirty="0" err="1">
                <a:latin typeface="Courier New" panose="02070309020205020404" pitchFamily="49" charset="0"/>
              </a:rPr>
              <a:t>getInstance</a:t>
            </a:r>
            <a:r>
              <a:rPr lang="en-US" sz="2400" dirty="0">
                <a:latin typeface="Courier New" panose="02070309020205020404" pitchFamily="49" charset="0"/>
              </a:rPr>
              <a:t>(String name)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b="1" u="sng" dirty="0">
                <a:latin typeface="Calibri" panose="020F0502020204030204" pitchFamily="34" charset="0"/>
              </a:rPr>
              <a:t>static method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9F00AA4-C7A0-D46A-CB15-941B0C14B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44624"/>
            <a:ext cx="5068007" cy="52966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19F78A9-BBE5-07F1-251F-C98A7E38C546}"/>
              </a:ext>
            </a:extLst>
          </p:cNvPr>
          <p:cNvSpPr txBox="1"/>
          <p:nvPr/>
        </p:nvSpPr>
        <p:spPr>
          <a:xfrm>
            <a:off x="521463" y="5430686"/>
            <a:ext cx="12385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static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MessageDigest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(String algorithm);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Courier New" panose="02070309020205020404" pitchFamily="49" charset="0"/>
              </a:rPr>
              <a:t>MessageDigest</a:t>
            </a:r>
            <a:r>
              <a:rPr lang="en-US" sz="2400" i="1" dirty="0">
                <a:latin typeface="Courier New" panose="02070309020205020404" pitchFamily="49" charset="0"/>
              </a:rPr>
              <a:t> md = </a:t>
            </a:r>
            <a:r>
              <a:rPr lang="en-US" sz="2400" i="1" dirty="0" err="1">
                <a:latin typeface="Courier New" panose="02070309020205020404" pitchFamily="49" charset="0"/>
              </a:rPr>
              <a:t>MessageDigest.getInstance</a:t>
            </a:r>
            <a:r>
              <a:rPr lang="en-US" sz="2400" i="1" dirty="0">
                <a:latin typeface="Courier New" panose="02070309020205020404" pitchFamily="49" charset="0"/>
              </a:rPr>
              <a:t>(“SHA-256”)</a:t>
            </a:r>
          </a:p>
        </p:txBody>
      </p:sp>
    </p:spTree>
    <p:extLst>
      <p:ext uri="{BB962C8B-B14F-4D97-AF65-F5344CB8AC3E}">
        <p14:creationId xmlns:p14="http://schemas.microsoft.com/office/powerpoint/2010/main" val="342125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0F6AA9-7E65-F490-9026-98C5C11E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Hashing in Java (2) [4]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08CA03-F193-2E6B-2C5C-2E3A8FE28A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</a:rPr>
              <a:t>MessageDigest</a:t>
            </a:r>
            <a:r>
              <a:rPr lang="en-US" sz="2400" dirty="0">
                <a:latin typeface="Calibri" panose="020F0502020204030204" pitchFamily="34" charset="0"/>
              </a:rPr>
              <a:t> class provides three methods (and many overloading implementations) to manage digest creation:</a:t>
            </a:r>
          </a:p>
          <a:p>
            <a:endParaRPr lang="en-US" sz="2400" dirty="0"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final void update(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ByteBuffer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 input);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Updates the input buffer by initializing it or appending </a:t>
            </a:r>
            <a:r>
              <a:rPr lang="en-US" sz="2400" dirty="0">
                <a:latin typeface="Courier New" panose="02070309020205020404" pitchFamily="49" charset="0"/>
              </a:rPr>
              <a:t>input</a:t>
            </a:r>
            <a:r>
              <a:rPr lang="en-US" sz="2400" dirty="0">
                <a:latin typeface="Calibri" panose="020F0502020204030204" pitchFamily="34" charset="0"/>
              </a:rPr>
              <a:t> to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final void reset();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Resets the input buffer.</a:t>
            </a:r>
            <a:endParaRPr lang="en-US" sz="2400" dirty="0"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final byte[] digest();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Computes and returns the hash/digest/fingerprint of the input. </a:t>
            </a:r>
            <a:r>
              <a:rPr lang="en-US" sz="2400" u="sng" dirty="0">
                <a:latin typeface="Calibri" panose="020F0502020204030204" pitchFamily="34" charset="0"/>
              </a:rPr>
              <a:t>It automatically resets the input buffer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  <a:endParaRPr 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3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13DE0B-1C3A-468F-B6D8-826CAF05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Hashing Example (1) - Explanation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D654B19-204B-507A-17FF-5BE0CAC69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1865117"/>
            <a:ext cx="11137898" cy="312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2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0DFB2-E4DC-A65A-AE33-D04720E19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FFF1E-B7D6-258D-962B-2AE9AD40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Hashing Example (2) - Update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03F57A8-6F58-CA31-C2C4-3947F24F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2065996"/>
            <a:ext cx="11137898" cy="27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5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EDD9D-E5CB-14AE-FBDB-F29A1DC2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7526F-C022-2346-3FAF-9F8A62DB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Hashing Example (3) – Empty Buffer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E586595-6674-B860-D308-1E6993F7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38" y="1743421"/>
            <a:ext cx="11137898" cy="33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3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3074B2B-875D-4ABC-842D-ED60A029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800" dirty="0"/>
              <a:t>Java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687BB7-25CE-4F8C-A93C-3BF1A271E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/>
              <a:t>First appeared 29th May 1995.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/>
              <a:t>High-level </a:t>
            </a:r>
            <a:r>
              <a:rPr lang="en-US" sz="2400" b="1" noProof="0" dirty="0"/>
              <a:t>OOP</a:t>
            </a:r>
            <a:r>
              <a:rPr lang="en-US" sz="2400" noProof="0" dirty="0"/>
              <a:t> </a:t>
            </a:r>
            <a:r>
              <a:rPr lang="en-US" sz="2400" b="1" noProof="0" dirty="0"/>
              <a:t>language</a:t>
            </a:r>
            <a:r>
              <a:rPr lang="en-US" sz="2400" noProof="0" dirty="0"/>
              <a:t> </a:t>
            </a:r>
            <a:r>
              <a:rPr lang="en-US" sz="2400" dirty="0"/>
              <a:t>developed by Sun Microsystems.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Platform-independent</a:t>
            </a:r>
            <a:r>
              <a:rPr lang="en-US" sz="2400" dirty="0"/>
              <a:t>: Java Virtual Machines are built for most operating systems meaning Java programs can run pretty much everywhere without changing the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Robust, reliable, and </a:t>
            </a:r>
            <a:r>
              <a:rPr lang="en-US" sz="2400" b="1" u="sng" dirty="0"/>
              <a:t>safe</a:t>
            </a:r>
            <a:r>
              <a:rPr lang="en-US" sz="2400" dirty="0"/>
              <a:t>: Java is a </a:t>
            </a:r>
            <a:r>
              <a:rPr lang="en-US" sz="2400" u="sng" dirty="0"/>
              <a:t>statically typed</a:t>
            </a:r>
            <a:r>
              <a:rPr lang="en-US" sz="2400" dirty="0"/>
              <a:t> language that provides extensive </a:t>
            </a:r>
            <a:r>
              <a:rPr lang="en-US" sz="2400" u="sng" dirty="0"/>
              <a:t>compile-time checking</a:t>
            </a:r>
            <a:r>
              <a:rPr lang="en-US" sz="2400" dirty="0"/>
              <a:t>, followed by a second level of </a:t>
            </a:r>
            <a:r>
              <a:rPr lang="en-US" sz="2400" u="sng" dirty="0"/>
              <a:t>run-time checking</a:t>
            </a:r>
            <a:r>
              <a:rPr lang="en-US" sz="2400" dirty="0"/>
              <a:t>. There are no explicit programmer-defined pointer data types, </a:t>
            </a:r>
            <a:r>
              <a:rPr lang="en-US" sz="2400" b="1" u="sng" dirty="0"/>
              <a:t>no pointer arithmetic</a:t>
            </a:r>
            <a:r>
              <a:rPr lang="en-US" sz="2400" dirty="0"/>
              <a:t>, and </a:t>
            </a:r>
            <a:r>
              <a:rPr lang="en-US" sz="2400" b="1" u="sng" dirty="0"/>
              <a:t>automatic garbage collection</a:t>
            </a:r>
            <a:r>
              <a:rPr lang="en-US" sz="2400" dirty="0"/>
              <a:t> [1].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98333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939A7-5862-F77A-B557-0E2B09E7F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51B14B-1B11-2761-B4B3-F23E3D16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Hashing Example (4) – Reset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4FE677-137B-0912-B948-F1BFBE0E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2165257"/>
            <a:ext cx="11137898" cy="252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0F831-2185-576D-88DC-82887076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712C786-C30F-4267-1BC5-8739676D65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9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89D793-58E8-E2D9-2E2A-BA4C8B8C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Pseudo Random Number Generators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AutoShape 20">
                <a:extLst>
                  <a:ext uri="{FF2B5EF4-FFF2-40B4-BE49-F238E27FC236}">
                    <a16:creationId xmlns:a16="http://schemas.microsoft.com/office/drawing/2014/main" id="{2848F9D4-F7F1-6077-A6A2-A524A5F12681}"/>
                  </a:ext>
                </a:extLst>
              </p:cNvPr>
              <p:cNvSpPr>
                <a:spLocks noGrp="1" noChangeAspect="1" noChangeArrowheads="1"/>
              </p:cNvSpPr>
              <p:nvPr>
                <p:ph type="body" sz="quarter" idx="11"/>
              </p:nvPr>
            </p:nvSpPr>
            <p:spPr bwMode="auto">
              <a:xfrm>
                <a:off x="527051" y="1412875"/>
                <a:ext cx="6145013" cy="4320381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400" dirty="0"/>
                  <a:t>Random Number Generators are algorithms that generate a random bit stream for which the possibility of guessing the next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is negligible. There are two types of RNGs: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u="sng" dirty="0"/>
                  <a:t>PRNG</a:t>
                </a:r>
                <a:r>
                  <a:rPr lang="en-US" sz="2400" u="sng" dirty="0"/>
                  <a:t>: sample randomness from a cyclic group, hashing functions, or ciphers</a:t>
                </a:r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TRNG</a:t>
                </a:r>
                <a:r>
                  <a:rPr lang="en-US" sz="2400" dirty="0"/>
                  <a:t>: sample randomness from a native source of randomness.</a:t>
                </a:r>
              </a:p>
            </p:txBody>
          </p:sp>
        </mc:Choice>
        <mc:Fallback xmlns="">
          <p:sp>
            <p:nvSpPr>
              <p:cNvPr id="13" name="AutoShape 20">
                <a:extLst>
                  <a:ext uri="{FF2B5EF4-FFF2-40B4-BE49-F238E27FC236}">
                    <a16:creationId xmlns:a16="http://schemas.microsoft.com/office/drawing/2014/main" id="{2848F9D4-F7F1-6077-A6A2-A524A5F12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 bwMode="auto">
              <a:xfrm>
                <a:off x="527051" y="1412875"/>
                <a:ext cx="6145013" cy="4320381"/>
              </a:xfrm>
              <a:prstGeom prst="rect">
                <a:avLst/>
              </a:prstGeom>
              <a:blipFill>
                <a:blip r:embed="rId2"/>
                <a:stretch>
                  <a:fillRect l="-1488" t="-113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534AAED-0512-0E4B-5A15-8CA1862D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1300162"/>
            <a:ext cx="17430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326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6B7DC-F0C6-0848-E749-DE2522EB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u="sng" dirty="0"/>
              <a:t>Non-Secure</a:t>
            </a:r>
            <a:r>
              <a:rPr lang="en-US" sz="3800" dirty="0"/>
              <a:t> PRNG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CED4AE08-22E2-D10A-EDC7-0C8943A31E8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Cyclic groups can be used to generate randomness. Given a prime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there exists at least one generator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of a cyclic group (of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In the following example,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−1=6=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3⋅2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generator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≠1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≠1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7=3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7=9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7=27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7=81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7=243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7=729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7=2187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7=6561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CED4AE08-22E2-D10A-EDC7-0C8943A31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434" t="-847" r="-326" b="-1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0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F237E-B007-B2B2-01B9-11F48FE2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RNGs in Java (1) [5]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5CEE0B-1C79-1FFE-9B43-2C802E36BA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Cryptographically secure Random Number Generators are available through the </a:t>
            </a:r>
            <a:r>
              <a:rPr lang="en-US" sz="2400" dirty="0" err="1">
                <a:latin typeface="Courier New" panose="02070309020205020404" pitchFamily="49" charset="0"/>
              </a:rPr>
              <a:t>SecureRandom</a:t>
            </a:r>
            <a:r>
              <a:rPr lang="en-US" sz="2400" dirty="0">
                <a:latin typeface="Calibri" panose="020F0502020204030204" pitchFamily="34" charset="0"/>
              </a:rPr>
              <a:t> class.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They mainly rely on PRNGs, with some exceptions.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Algorithm </a:t>
            </a:r>
            <a:r>
              <a:rPr lang="en-US" sz="2400" b="1" u="sng" dirty="0">
                <a:latin typeface="Courier New" panose="02070309020205020404" pitchFamily="49" charset="0"/>
              </a:rPr>
              <a:t>SHA1PRNG</a:t>
            </a:r>
            <a:r>
              <a:rPr lang="en-US" sz="2400" dirty="0">
                <a:latin typeface="Calibri" panose="020F0502020204030204" pitchFamily="34" charset="0"/>
              </a:rPr>
              <a:t> leverages cryptographically secure hashing function properties of randomness to generate a random bit.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Algorithm </a:t>
            </a:r>
            <a:r>
              <a:rPr lang="en-US" sz="2400" b="1" u="sng" dirty="0">
                <a:latin typeface="Courier New" panose="02070309020205020404" pitchFamily="49" charset="0"/>
              </a:rPr>
              <a:t>DRBG</a:t>
            </a:r>
            <a:r>
              <a:rPr lang="en-US" sz="2400" dirty="0">
                <a:latin typeface="Calibri" panose="020F0502020204030204" pitchFamily="34" charset="0"/>
              </a:rPr>
              <a:t> (Deterministic Random Bit Generator) leverages hashing functions, ciphers, or elliptic curve cryptography </a:t>
            </a:r>
            <a:r>
              <a:rPr lang="en-US" sz="2400" b="1" u="sng" dirty="0">
                <a:latin typeface="Calibri" panose="020F0502020204030204" pitchFamily="34" charset="0"/>
              </a:rPr>
              <a:t>and sample randomness through an entropy source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All implementations are shown in [6].</a:t>
            </a:r>
          </a:p>
        </p:txBody>
      </p:sp>
    </p:spTree>
    <p:extLst>
      <p:ext uri="{BB962C8B-B14F-4D97-AF65-F5344CB8AC3E}">
        <p14:creationId xmlns:p14="http://schemas.microsoft.com/office/powerpoint/2010/main" val="2201796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72EB-C112-75F0-E81A-7EA7D9765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6096C-6D4F-65D3-C2F9-205D7B8B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RNGs in Java (2) [5]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D4DB9F-95DB-D4CE-BBE9-397C8F388D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</a:rPr>
              <a:t>SecureRandom</a:t>
            </a:r>
            <a:r>
              <a:rPr lang="en-US" sz="2400" dirty="0">
                <a:latin typeface="Calibri" panose="020F0502020204030204" pitchFamily="34" charset="0"/>
              </a:rPr>
              <a:t> class overrides the </a:t>
            </a:r>
            <a:r>
              <a:rPr lang="en-US" sz="2400" dirty="0" err="1">
                <a:latin typeface="Courier New" panose="02070309020205020404" pitchFamily="49" charset="0"/>
              </a:rPr>
              <a:t>java.util.Random</a:t>
            </a:r>
            <a:r>
              <a:rPr lang="en-US" sz="2400" dirty="0">
                <a:latin typeface="Calibri" panose="020F0502020204030204" pitchFamily="34" charset="0"/>
              </a:rPr>
              <a:t> class. It’s a fairly simple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To retrieve an instance of the </a:t>
            </a:r>
            <a:r>
              <a:rPr lang="en-US" sz="2400" dirty="0" err="1">
                <a:latin typeface="Calibri" panose="020F0502020204030204" pitchFamily="34" charset="0"/>
              </a:rPr>
              <a:t>SecureRandom</a:t>
            </a:r>
            <a:r>
              <a:rPr lang="en-US" sz="2400" dirty="0">
                <a:latin typeface="Calibri" panose="020F0502020204030204" pitchFamily="34" charset="0"/>
              </a:rPr>
              <a:t> object: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static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SecureRandom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getInstance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(String algorithm);</a:t>
            </a:r>
            <a:b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</a:br>
            <a:r>
              <a:rPr lang="en-US" sz="2400" i="1" dirty="0" err="1">
                <a:latin typeface="Courier New" panose="02070309020205020404" pitchFamily="49" charset="0"/>
              </a:rPr>
              <a:t>SecureRandom</a:t>
            </a:r>
            <a:r>
              <a:rPr lang="en-US" sz="2400" i="1" dirty="0">
                <a:latin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</a:rPr>
              <a:t>sr</a:t>
            </a:r>
            <a:r>
              <a:rPr lang="en-US" sz="2400" i="1" dirty="0">
                <a:latin typeface="Courier New" panose="02070309020205020404" pitchFamily="49" charset="0"/>
              </a:rPr>
              <a:t> = </a:t>
            </a:r>
            <a:r>
              <a:rPr lang="en-US" sz="2400" i="1" dirty="0" err="1">
                <a:latin typeface="Courier New" panose="02070309020205020404" pitchFamily="49" charset="0"/>
              </a:rPr>
              <a:t>SecureRandom.getInstance</a:t>
            </a:r>
            <a:r>
              <a:rPr lang="en-US" sz="2400" i="1" dirty="0">
                <a:latin typeface="Courier New" panose="02070309020205020404" pitchFamily="49" charset="0"/>
              </a:rPr>
              <a:t>(“SHA1PRNG”);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void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setSeed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(long seed);</a:t>
            </a:r>
            <a:br>
              <a:rPr lang="en-US" sz="2400" dirty="0">
                <a:latin typeface="Courier New" panose="02070309020205020404" pitchFamily="49" charset="0"/>
              </a:rPr>
            </a:br>
            <a:r>
              <a:rPr lang="en-US" sz="2400" dirty="0">
                <a:latin typeface="Calibri" panose="020F0502020204030204" pitchFamily="34" charset="0"/>
              </a:rPr>
              <a:t>sets the seed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SecureRandom</a:t>
            </a:r>
            <a:r>
              <a:rPr lang="en-US" sz="2400" dirty="0">
                <a:latin typeface="Calibri" panose="020F0502020204030204" pitchFamily="34" charset="0"/>
              </a:rPr>
              <a:t> PRNG.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Overridden </a:t>
            </a:r>
            <a:r>
              <a:rPr lang="en-US" sz="2400" dirty="0" err="1">
                <a:latin typeface="Courier New" panose="02070309020205020404" pitchFamily="49" charset="0"/>
              </a:rPr>
              <a:t>java.util.Random</a:t>
            </a:r>
            <a:r>
              <a:rPr lang="en-US" sz="2400" dirty="0">
                <a:latin typeface="Calibri" panose="020F0502020204030204" pitchFamily="34" charset="0"/>
              </a:rPr>
              <a:t> methods: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000" dirty="0">
                <a:latin typeface="Calibri" panose="020F0502020204030204" pitchFamily="34" charset="0"/>
              </a:rPr>
              <a:t> Securely generates a random integer.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nextBoolean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000" dirty="0">
                <a:latin typeface="Calibri" panose="020F0502020204030204" pitchFamily="34" charset="0"/>
              </a:rPr>
              <a:t> Securely generates a random </a:t>
            </a:r>
            <a:r>
              <a:rPr lang="en-US" sz="2000" dirty="0" err="1">
                <a:latin typeface="Calibri" panose="020F0502020204030204" pitchFamily="34" charset="0"/>
              </a:rPr>
              <a:t>boolean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2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nextFloat</a:t>
            </a:r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2000" dirty="0">
                <a:latin typeface="Calibri" panose="020F0502020204030204" pitchFamily="34" charset="0"/>
              </a:rPr>
              <a:t> Securely generates a random float.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3301335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BFA44-A091-4F9F-0E10-EF98E6E42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38327-ACC9-FF43-D3ED-0E2B2F5A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RNGs Example (1)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A28FEEA-9B7C-3852-BE21-41D15D86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33" y="2109377"/>
            <a:ext cx="10825534" cy="26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19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7CC52-A2A0-AE2A-D080-F4CB91DF6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122A9E-839B-3B92-9F45-378B88891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80269"/>
            <a:ext cx="11041557" cy="792088"/>
          </a:xfrm>
        </p:spPr>
        <p:txBody>
          <a:bodyPr/>
          <a:lstStyle/>
          <a:p>
            <a:r>
              <a:rPr lang="en-US" sz="3800" dirty="0"/>
              <a:t>RNGs Example (2) – Different instances, same values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0CA8E5-295D-63FE-FF50-5B9FE248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031" y="1172357"/>
            <a:ext cx="6611937" cy="52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30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7DFE5-0EF6-43DF-FDAE-A8F567851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C191F-63C8-3643-47C3-A1B759F4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80269"/>
            <a:ext cx="11401597" cy="792088"/>
          </a:xfrm>
        </p:spPr>
        <p:txBody>
          <a:bodyPr/>
          <a:lstStyle/>
          <a:p>
            <a:r>
              <a:rPr lang="en-US" sz="3800" dirty="0"/>
              <a:t>RNGs Example (3) – Different instances, different values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428E98-FF0B-0F76-A229-023C86A8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437" y="1172357"/>
            <a:ext cx="6793125" cy="53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14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6E2282-A334-DFC8-ACE6-B80104BC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FDD9C8-C12C-33D2-7922-D37FF5498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59CBD2A-13DB-4944-958F-D2CD64CE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800" dirty="0" err="1"/>
              <a:t>Safety</a:t>
            </a:r>
            <a:r>
              <a:rPr lang="it-IT" sz="3800" dirty="0"/>
              <a:t> vs. Security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5656F3B-D256-4EE6-99A3-023C0925DC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noProof="0" dirty="0"/>
          </a:p>
          <a:p>
            <a:r>
              <a:rPr lang="en-US" sz="2400" noProof="0" dirty="0"/>
              <a:t>Safety and Security are two related but distinct concepts: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noProof="0" dirty="0"/>
              <a:t>Safety</a:t>
            </a:r>
            <a:r>
              <a:rPr lang="en-US" sz="2400" noProof="0" dirty="0"/>
              <a:t> focuses on preventing </a:t>
            </a:r>
            <a:r>
              <a:rPr lang="en-US" sz="2400" b="1" u="sng" noProof="0" dirty="0"/>
              <a:t>accidental failures</a:t>
            </a:r>
            <a:r>
              <a:rPr lang="en-US" sz="2400" noProof="0" dirty="0"/>
              <a:t> that could harm the application or the system the program is run on. Examples are </a:t>
            </a:r>
            <a:r>
              <a:rPr lang="en-US" sz="2400" i="1" noProof="0" dirty="0"/>
              <a:t>garbage collection, static typing, exceptions handling, thread synchronization, impossibility to handle pointers, strong encapsulation (via private, public, protected).</a:t>
            </a:r>
            <a:endParaRPr lang="en-US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noProof="0" dirty="0"/>
              <a:t>Security</a:t>
            </a:r>
            <a:r>
              <a:rPr lang="en-US" sz="2400" noProof="0" dirty="0"/>
              <a:t>, on the other hand,</a:t>
            </a:r>
            <a:r>
              <a:rPr lang="en-US" sz="2400" b="1" noProof="0" dirty="0"/>
              <a:t> </a:t>
            </a:r>
            <a:r>
              <a:rPr lang="en-US" sz="2400" noProof="0" dirty="0"/>
              <a:t>focuses on protecting from </a:t>
            </a:r>
            <a:r>
              <a:rPr lang="en-US" sz="2400" b="1" u="sng" noProof="0" dirty="0"/>
              <a:t>intentional attacks</a:t>
            </a:r>
            <a:r>
              <a:rPr lang="en-US" sz="2400" u="sng" noProof="0" dirty="0"/>
              <a:t> </a:t>
            </a:r>
            <a:r>
              <a:rPr lang="en-US" sz="2400" noProof="0" dirty="0"/>
              <a:t>by malicious actors.</a:t>
            </a:r>
            <a:endParaRPr lang="en-US" sz="2400" b="1" noProof="0" dirty="0"/>
          </a:p>
        </p:txBody>
      </p:sp>
    </p:spTree>
    <p:extLst>
      <p:ext uri="{BB962C8B-B14F-4D97-AF65-F5344CB8AC3E}">
        <p14:creationId xmlns:p14="http://schemas.microsoft.com/office/powerpoint/2010/main" val="860246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0C904-28D7-220A-7C3F-0099F3B6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A1420-C315-EC6D-3160-5CCF3269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Symmetric Ciphers</a:t>
            </a:r>
          </a:p>
        </p:txBody>
      </p:sp>
      <p:sp>
        <p:nvSpPr>
          <p:cNvPr id="13" name="AutoShape 20">
            <a:extLst>
              <a:ext uri="{FF2B5EF4-FFF2-40B4-BE49-F238E27FC236}">
                <a16:creationId xmlns:a16="http://schemas.microsoft.com/office/drawing/2014/main" id="{78CE7E1A-CB6B-3A97-C56E-7A48EDE25D90}"/>
              </a:ext>
            </a:extLst>
          </p:cNvPr>
          <p:cNvSpPr>
            <a:spLocks noGrp="1" noChangeAspect="1" noChangeArrowheads="1"/>
          </p:cNvSpPr>
          <p:nvPr>
            <p:ph type="body" sz="quarter" idx="11"/>
          </p:nvPr>
        </p:nvSpPr>
        <p:spPr bwMode="auto">
          <a:xfrm>
            <a:off x="527051" y="1412875"/>
            <a:ext cx="10537501" cy="432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Symmetric ciphers are ciphers in which </a:t>
            </a:r>
            <a:r>
              <a:rPr lang="en-US" sz="2400" u="sng" dirty="0"/>
              <a:t>the keys to encrypt and decrypt data are identical</a:t>
            </a:r>
            <a:r>
              <a:rPr lang="en-US" sz="2400" dirty="0"/>
              <a:t>, similar, or easily computable the one from the other. </a:t>
            </a:r>
          </a:p>
          <a:p>
            <a:endParaRPr lang="en-US" sz="2400" dirty="0"/>
          </a:p>
          <a:p>
            <a:r>
              <a:rPr lang="en-US" sz="2400" dirty="0"/>
              <a:t>The participants must preemptively agree on the key. </a:t>
            </a:r>
          </a:p>
          <a:p>
            <a:endParaRPr lang="en-US" sz="2400" dirty="0"/>
          </a:p>
          <a:p>
            <a:r>
              <a:rPr lang="en-US" sz="2400" dirty="0"/>
              <a:t>Two types of symmetric ciphers exist: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Block ciphers</a:t>
            </a:r>
            <a:r>
              <a:rPr lang="en-US" sz="2400" dirty="0"/>
              <a:t>.</a:t>
            </a:r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Stream ciphers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385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7A9CD-AB3F-1D30-6C79-D7B580EF3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461026-90C3-BB44-D4B6-B254EF7F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68809"/>
            <a:ext cx="8424862" cy="792088"/>
          </a:xfrm>
        </p:spPr>
        <p:txBody>
          <a:bodyPr/>
          <a:lstStyle/>
          <a:p>
            <a:r>
              <a:rPr lang="en-US" sz="3800" dirty="0"/>
              <a:t>Block Ciphers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8ADB7E-93A6-1BE1-336D-BC885563FD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6865093" cy="4320381"/>
          </a:xfrm>
        </p:spPr>
        <p:txBody>
          <a:bodyPr/>
          <a:lstStyle/>
          <a:p>
            <a:r>
              <a:rPr lang="en-US" sz="2400" u="sng" dirty="0"/>
              <a:t>In block ciphers the message is subdivided into blocks </a:t>
            </a:r>
            <a:r>
              <a:rPr lang="en-US" sz="2400" dirty="0"/>
              <a:t>of </a:t>
            </a:r>
            <a:r>
              <a:rPr lang="en-US" sz="2400" i="1" dirty="0"/>
              <a:t>n</a:t>
            </a:r>
            <a:r>
              <a:rPr lang="en-US" sz="2400" dirty="0"/>
              <a:t> bits. A </a:t>
            </a:r>
            <a:r>
              <a:rPr lang="en-US" sz="2400" b="1" dirty="0"/>
              <a:t>transformation</a:t>
            </a:r>
            <a:r>
              <a:rPr lang="en-US" sz="2400" dirty="0"/>
              <a:t> is then applied to each block both when </a:t>
            </a:r>
            <a:r>
              <a:rPr lang="en-US" sz="2400" b="1" dirty="0"/>
              <a:t>encrypting</a:t>
            </a:r>
            <a:r>
              <a:rPr lang="en-US" sz="2400" dirty="0"/>
              <a:t> and when </a:t>
            </a:r>
            <a:r>
              <a:rPr lang="en-US" sz="2400" b="1" dirty="0"/>
              <a:t>decrypting</a:t>
            </a:r>
            <a:r>
              <a:rPr lang="en-US" sz="2400" dirty="0"/>
              <a:t>.</a:t>
            </a:r>
          </a:p>
          <a:p>
            <a:r>
              <a:rPr lang="en-US" sz="2400" dirty="0"/>
              <a:t>Allows for different transformations (mode of operations):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Electronic Codebook – </a:t>
            </a:r>
            <a:r>
              <a:rPr lang="en-US" sz="2000" b="1" dirty="0"/>
              <a:t>ECB </a:t>
            </a:r>
            <a:r>
              <a:rPr lang="en-US" sz="2000" dirty="0">
                <a:solidFill>
                  <a:schemeClr val="accent2"/>
                </a:solidFill>
              </a:rPr>
              <a:t>(few cases only)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Cipher Block Chaining – </a:t>
            </a:r>
            <a:r>
              <a:rPr lang="en-US" sz="2000" b="1" dirty="0"/>
              <a:t>CBC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Output Feedback – </a:t>
            </a:r>
            <a:r>
              <a:rPr lang="en-US" sz="2000" b="1" dirty="0"/>
              <a:t>OFB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Cipher Feedback – </a:t>
            </a:r>
            <a:r>
              <a:rPr lang="en-US" sz="2000" b="1" dirty="0"/>
              <a:t>CFB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Counter – </a:t>
            </a:r>
            <a:r>
              <a:rPr lang="en-US" sz="2000" b="1" dirty="0"/>
              <a:t>CTR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Galois-Counter Mode – </a:t>
            </a:r>
            <a:r>
              <a:rPr lang="en-US" sz="2000" b="1" dirty="0"/>
              <a:t>GCM </a:t>
            </a:r>
            <a:r>
              <a:rPr lang="en-US" sz="2000" dirty="0">
                <a:solidFill>
                  <a:schemeClr val="accent2"/>
                </a:solidFill>
              </a:rPr>
              <a:t>(if you need black-box approach, always use this one*)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Counter with CBC-MAC Mode – </a:t>
            </a:r>
            <a:r>
              <a:rPr lang="en-US" sz="2000" b="1" dirty="0"/>
              <a:t>CCM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09EB739-7347-6EE7-A7E3-E3225E45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862" y="1548343"/>
            <a:ext cx="2902101" cy="40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8EE89D36-DF96-8FC0-51A9-3E83D18B5196}"/>
              </a:ext>
            </a:extLst>
          </p:cNvPr>
          <p:cNvSpPr txBox="1">
            <a:spLocks/>
          </p:cNvSpPr>
          <p:nvPr/>
        </p:nvSpPr>
        <p:spPr>
          <a:xfrm>
            <a:off x="7331732" y="6273142"/>
            <a:ext cx="3240360" cy="3242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2"/>
                </a:solidFill>
              </a:rPr>
              <a:t>*pay attention to slide Disclaimer later.</a:t>
            </a:r>
          </a:p>
        </p:txBody>
      </p:sp>
    </p:spTree>
    <p:extLst>
      <p:ext uri="{BB962C8B-B14F-4D97-AF65-F5344CB8AC3E}">
        <p14:creationId xmlns:p14="http://schemas.microsoft.com/office/powerpoint/2010/main" val="1258331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2BA35-E4EE-7FA3-1734-1BAF2096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68809"/>
            <a:ext cx="8424862" cy="792088"/>
          </a:xfrm>
        </p:spPr>
        <p:txBody>
          <a:bodyPr/>
          <a:lstStyle/>
          <a:p>
            <a:r>
              <a:rPr lang="en-US" sz="3800" dirty="0"/>
              <a:t>Stream Ciphers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096E46-CE1A-936F-8B88-ED4EEEDB02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5424933" cy="4320381"/>
          </a:xfrm>
        </p:spPr>
        <p:txBody>
          <a:bodyPr/>
          <a:lstStyle/>
          <a:p>
            <a:r>
              <a:rPr lang="en-US" sz="2400" dirty="0"/>
              <a:t>Stream ciphers </a:t>
            </a:r>
            <a:r>
              <a:rPr lang="en-US" sz="2400" u="sng" dirty="0"/>
              <a:t>leverage the XOR operation between plaintext bits and random bits</a:t>
            </a:r>
            <a:r>
              <a:rPr lang="en-US" sz="2400" dirty="0"/>
              <a:t> obtained from PRNGs to produce ciphertext.</a:t>
            </a:r>
          </a:p>
          <a:p>
            <a:r>
              <a:rPr lang="en-US" sz="2400" dirty="0"/>
              <a:t>Two types of Stream Ciphers exist: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Synchronous</a:t>
            </a:r>
            <a:r>
              <a:rPr lang="en-US" sz="2400" dirty="0"/>
              <a:t> Stream Ciphers only depend on the keystream. (</a:t>
            </a:r>
            <a:r>
              <a:rPr lang="en-US" sz="2400" i="1" dirty="0"/>
              <a:t>image on the side is a simplification of a Synchronous Stream cipher</a:t>
            </a:r>
            <a:r>
              <a:rPr lang="en-US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Self-Synchronizing</a:t>
            </a:r>
            <a:r>
              <a:rPr lang="en-US" sz="2400" dirty="0"/>
              <a:t> Stream Ciphers depend on both the anteceding ciphertext and the keystream.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056F6CE-085F-094C-2898-D1D71C36B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546" y="1066428"/>
            <a:ext cx="2492733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16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9C443-6F1C-2956-6FC5-47641C81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Ciphers in Java (1) [7]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6FD028-38BA-0C27-BBDD-B02EB3666C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can use either </a:t>
            </a:r>
            <a:r>
              <a:rPr lang="en-US" sz="2400" u="sng" dirty="0"/>
              <a:t>stream or block ciphers</a:t>
            </a:r>
            <a:r>
              <a:rPr lang="en-US" sz="2400" dirty="0"/>
              <a:t> in java by leveraging the engine class </a:t>
            </a:r>
            <a:r>
              <a:rPr lang="en-US" sz="2400" dirty="0">
                <a:latin typeface="Courier New" panose="02070309020205020404" pitchFamily="49" charset="0"/>
              </a:rPr>
              <a:t>Cipher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instance of </a:t>
            </a:r>
            <a:r>
              <a:rPr lang="en-US" sz="2400" dirty="0">
                <a:latin typeface="Courier New" panose="02070309020205020404" pitchFamily="49" charset="0"/>
              </a:rPr>
              <a:t>Cipher</a:t>
            </a:r>
            <a:r>
              <a:rPr lang="en-US" sz="2400" dirty="0">
                <a:latin typeface="Calibri" panose="020F0502020204030204" pitchFamily="34" charset="0"/>
              </a:rPr>
              <a:t> is obtainable through once again through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static Cipher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(String transformation);</a:t>
            </a:r>
            <a:b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Cipher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cipher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Cipher.getInstance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(“AES”);      // block </a:t>
            </a:r>
            <a:b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Cipher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cipher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Cipher.getInstance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ChaCha20”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 // stream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latin typeface="Calibri" panose="020F0502020204030204" pitchFamily="34" charset="0"/>
                <a:cs typeface="Courier New" panose="02070309020205020404" pitchFamily="49" charset="0"/>
              </a:rPr>
              <a:t>For block ciphers only</a:t>
            </a:r>
            <a:r>
              <a:rPr lang="en-US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, to specify the </a:t>
            </a:r>
            <a:r>
              <a:rPr lang="en-US" sz="2400" b="1" u="sng" dirty="0">
                <a:latin typeface="Calibri" panose="020F0502020204030204" pitchFamily="34" charset="0"/>
                <a:cs typeface="Courier New" panose="02070309020205020404" pitchFamily="49" charset="0"/>
              </a:rPr>
              <a:t>Mode of Operations</a:t>
            </a:r>
            <a:r>
              <a:rPr lang="en-US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 and the </a:t>
            </a:r>
            <a:r>
              <a:rPr lang="en-US" sz="2400" b="1" u="sng" dirty="0">
                <a:latin typeface="Calibri" panose="020F0502020204030204" pitchFamily="34" charset="0"/>
                <a:cs typeface="Courier New" panose="02070309020205020404" pitchFamily="49" charset="0"/>
              </a:rPr>
              <a:t>padding algorithm</a:t>
            </a:r>
            <a:r>
              <a:rPr 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, the input string can contain additional information:</a:t>
            </a:r>
            <a:br>
              <a:rPr 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Cipher c =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Cipher.getInstance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(“AES/ECB/PKCS5Padding”);</a:t>
            </a:r>
          </a:p>
        </p:txBody>
      </p:sp>
    </p:spTree>
    <p:extLst>
      <p:ext uri="{BB962C8B-B14F-4D97-AF65-F5344CB8AC3E}">
        <p14:creationId xmlns:p14="http://schemas.microsoft.com/office/powerpoint/2010/main" val="1971685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1EC67-CBCB-2065-CB88-45088C674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BA6986-364D-C2CC-6E68-92E77359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Modes of Operations (1) [7]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110FA1-202A-FA21-33E9-737F7E8920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Depending on the mode of operations, some additional information might be required: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ECB</a:t>
            </a:r>
            <a:r>
              <a:rPr lang="en-US" sz="2400" dirty="0"/>
              <a:t>: no additional information.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CBC</a:t>
            </a:r>
            <a:r>
              <a:rPr lang="en-US" sz="2400" dirty="0"/>
              <a:t>: requires an Initialization Vector.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OFB</a:t>
            </a:r>
            <a:r>
              <a:rPr lang="en-US" sz="2400" dirty="0"/>
              <a:t>: requires an Initialization Vector.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CFB</a:t>
            </a:r>
            <a:r>
              <a:rPr lang="en-US" sz="2400" dirty="0"/>
              <a:t>: requires an Initialization Vector.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CTR</a:t>
            </a:r>
            <a:r>
              <a:rPr lang="en-US" sz="2400" dirty="0"/>
              <a:t>: requires an Initialization Vector and No padding.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CCM</a:t>
            </a:r>
            <a:r>
              <a:rPr lang="en-US" sz="2400" dirty="0"/>
              <a:t>: </a:t>
            </a:r>
            <a:r>
              <a:rPr lang="en-US" sz="2400" u="sng" dirty="0"/>
              <a:t>not implemented in the standard library</a:t>
            </a:r>
            <a:r>
              <a:rPr lang="en-US" sz="2400" dirty="0"/>
              <a:t>, we would need to add </a:t>
            </a:r>
            <a:r>
              <a:rPr lang="en-US" sz="2400" dirty="0" err="1"/>
              <a:t>BouncyCastle</a:t>
            </a:r>
            <a:r>
              <a:rPr lang="en-US" sz="2400" dirty="0"/>
              <a:t> dependency through maven or </a:t>
            </a:r>
            <a:r>
              <a:rPr lang="en-US" sz="2400" dirty="0" err="1"/>
              <a:t>gradle</a:t>
            </a:r>
            <a:r>
              <a:rPr lang="en-US" sz="2400" dirty="0"/>
              <a:t>, then add the provider via </a:t>
            </a:r>
            <a:br>
              <a:rPr lang="en-US" sz="2400" dirty="0"/>
            </a:br>
            <a:r>
              <a:rPr lang="en-US" sz="2400" i="1" dirty="0" err="1">
                <a:latin typeface="Courier New" panose="02070309020205020404" pitchFamily="49" charset="0"/>
              </a:rPr>
              <a:t>Security.addProvider</a:t>
            </a:r>
            <a:r>
              <a:rPr lang="en-US" sz="2400" i="1" dirty="0">
                <a:latin typeface="Courier New" panose="02070309020205020404" pitchFamily="49" charset="0"/>
              </a:rPr>
              <a:t>(new </a:t>
            </a:r>
            <a:r>
              <a:rPr lang="en-US" sz="2400" i="1" dirty="0" err="1">
                <a:latin typeface="Courier New" panose="02070309020205020404" pitchFamily="49" charset="0"/>
              </a:rPr>
              <a:t>BouncyCastleProvider</a:t>
            </a:r>
            <a:r>
              <a:rPr lang="en-US" sz="2400" i="1" dirty="0">
                <a:latin typeface="Courier New" panose="02070309020205020404" pitchFamily="49" charset="0"/>
              </a:rPr>
              <a:t>());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GCM</a:t>
            </a:r>
            <a:r>
              <a:rPr lang="en-US" sz="2400" dirty="0">
                <a:latin typeface="Calibri" panose="020F0502020204030204" pitchFamily="34" charset="0"/>
              </a:rPr>
              <a:t>: requires an Initialization Vector, the MAC dimension, and No padding.</a:t>
            </a:r>
          </a:p>
        </p:txBody>
      </p:sp>
    </p:spTree>
    <p:extLst>
      <p:ext uri="{BB962C8B-B14F-4D97-AF65-F5344CB8AC3E}">
        <p14:creationId xmlns:p14="http://schemas.microsoft.com/office/powerpoint/2010/main" val="742197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7A37F-9C68-165C-BE26-C235DE02B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26E710-69AB-CDE3-2301-A982D1AD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u="sng" dirty="0"/>
              <a:t>Disclaimer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5C2053-9333-E174-08C3-4670A1BFE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Initialization Vector management is paramount to provide security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For </a:t>
            </a:r>
            <a:r>
              <a:rPr lang="en-US" sz="2400" b="1" u="sng" dirty="0"/>
              <a:t>GCM</a:t>
            </a:r>
            <a:r>
              <a:rPr lang="en-US" sz="2400" b="1" dirty="0"/>
              <a:t>, the cipher class should be re-initialized with a different IV every time we need to encrypt data with the same key [7]. Failure to do so </a:t>
            </a:r>
            <a:r>
              <a:rPr lang="en-US" sz="2400" b="1" u="sng" dirty="0"/>
              <a:t>allows forgery attacks</a:t>
            </a:r>
            <a:r>
              <a:rPr lang="en-US" sz="24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For </a:t>
            </a:r>
            <a:r>
              <a:rPr lang="en-US" sz="2400" b="1" u="sng" dirty="0">
                <a:latin typeface="Calibri" panose="020F0502020204030204" pitchFamily="34" charset="0"/>
                <a:cs typeface="Courier New" panose="02070309020205020404" pitchFamily="49" charset="0"/>
              </a:rPr>
              <a:t>CCM</a:t>
            </a:r>
            <a:r>
              <a:rPr 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, failure to re-initialize the IV </a:t>
            </a:r>
            <a:r>
              <a:rPr lang="en-US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compromises authentication</a:t>
            </a:r>
            <a:r>
              <a:rPr 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 of encrypted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For </a:t>
            </a:r>
            <a:r>
              <a:rPr lang="en-US" sz="2400" b="1" u="sng" dirty="0">
                <a:latin typeface="Calibri" panose="020F0502020204030204" pitchFamily="34" charset="0"/>
                <a:cs typeface="Courier New" panose="02070309020205020404" pitchFamily="49" charset="0"/>
              </a:rPr>
              <a:t>CTR, OFB, CFB</a:t>
            </a:r>
            <a:r>
              <a:rPr 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, where the </a:t>
            </a:r>
            <a:r>
              <a:rPr lang="en-US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IV is essential to generate a keystream</a:t>
            </a:r>
            <a:r>
              <a:rPr 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, failure to re-initialize the IV compromises the privacy, allowing an </a:t>
            </a:r>
            <a:r>
              <a:rPr lang="en-US" sz="2400" u="sng" dirty="0">
                <a:latin typeface="Calibri" panose="020F0502020204030204" pitchFamily="34" charset="0"/>
                <a:cs typeface="Courier New" panose="02070309020205020404" pitchFamily="49" charset="0"/>
              </a:rPr>
              <a:t>easier retrieval of the plaintext</a:t>
            </a:r>
            <a:r>
              <a:rPr 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In the following examples, we’ll supply a fixed-seed PRNG to always be able to compute the same data and produce the same results. </a:t>
            </a: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In real life scenarios, other than re-initializing the cipher class for correct IV and nonce management, </a:t>
            </a:r>
            <a:r>
              <a:rPr lang="en-US" sz="2400" b="1" u="sng" dirty="0">
                <a:solidFill>
                  <a:schemeClr val="accent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always make sure the PRNG never ever produces the same data</a:t>
            </a: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. </a:t>
            </a:r>
            <a:r>
              <a:rPr lang="en-US" sz="2400" b="1" u="sng" dirty="0">
                <a:solidFill>
                  <a:schemeClr val="accent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Do not set a fixed seed</a:t>
            </a: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.</a:t>
            </a:r>
            <a:endParaRPr lang="en-U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82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7B2EB-3CE2-E4EC-6F6E-59AE5D7B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C26F7E-CCAD-60CF-2A6D-0888B568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Modes of Operations (2) [7]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CFCDD0-B027-5917-14D3-B6D965EA44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accent2"/>
                </a:solidFill>
              </a:rPr>
              <a:t>DISCLAIMER: Make sure you read correctly the previous slide.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First, create a PRNG and fill a byte array:</a:t>
            </a:r>
            <a:br>
              <a:rPr lang="en-US" sz="2400" dirty="0"/>
            </a:br>
            <a:r>
              <a:rPr lang="en-US" sz="2400" i="1" dirty="0" err="1">
                <a:latin typeface="Courier New" panose="02070309020205020404" pitchFamily="49" charset="0"/>
              </a:rPr>
              <a:t>SecureRandom</a:t>
            </a:r>
            <a:r>
              <a:rPr lang="en-US" sz="2400" i="1" dirty="0">
                <a:latin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</a:rPr>
              <a:t>sr</a:t>
            </a:r>
            <a:r>
              <a:rPr lang="en-US" sz="2400" i="1" dirty="0">
                <a:latin typeface="Courier New" panose="02070309020205020404" pitchFamily="49" charset="0"/>
              </a:rPr>
              <a:t> = </a:t>
            </a:r>
            <a:r>
              <a:rPr lang="en-US" sz="2400" i="1" dirty="0" err="1">
                <a:latin typeface="Courier New" panose="02070309020205020404" pitchFamily="49" charset="0"/>
              </a:rPr>
              <a:t>SecureRandom.getInstance</a:t>
            </a:r>
            <a:r>
              <a:rPr lang="en-US" sz="2400" i="1" dirty="0">
                <a:latin typeface="Courier New" panose="02070309020205020404" pitchFamily="49" charset="0"/>
              </a:rPr>
              <a:t>(“SHA1PRNG”);</a:t>
            </a:r>
            <a:br>
              <a:rPr lang="en-US" sz="2400" i="1" dirty="0">
                <a:latin typeface="Calibri" panose="020F0502020204030204" pitchFamily="34" charset="0"/>
              </a:rPr>
            </a:br>
            <a:r>
              <a:rPr lang="en-US" sz="2400" i="1" dirty="0" err="1">
                <a:latin typeface="Courier New" panose="02070309020205020404" pitchFamily="49" charset="0"/>
              </a:rPr>
              <a:t>sr.setSeed</a:t>
            </a:r>
            <a:r>
              <a:rPr lang="en-US" sz="2400" i="1" dirty="0">
                <a:latin typeface="Courier New" panose="02070309020205020404" pitchFamily="49" charset="0"/>
              </a:rPr>
              <a:t>(1337);</a:t>
            </a:r>
            <a:br>
              <a:rPr lang="en-US" sz="2400" i="1" dirty="0"/>
            </a:br>
            <a:r>
              <a:rPr lang="en-US" sz="2400" i="1" dirty="0">
                <a:latin typeface="Courier New" panose="02070309020205020404" pitchFamily="49" charset="0"/>
              </a:rPr>
              <a:t>byte[] iv = new byte[16];</a:t>
            </a:r>
            <a:br>
              <a:rPr lang="en-US" sz="2400" i="1" dirty="0">
                <a:latin typeface="Courier New" panose="02070309020205020404" pitchFamily="49" charset="0"/>
              </a:rPr>
            </a:br>
            <a:r>
              <a:rPr lang="en-US" sz="2400" i="1" dirty="0" err="1">
                <a:latin typeface="Courier New" panose="02070309020205020404" pitchFamily="49" charset="0"/>
              </a:rPr>
              <a:t>sr.nextBytes</a:t>
            </a:r>
            <a:r>
              <a:rPr lang="en-US" sz="2400" i="1" dirty="0">
                <a:latin typeface="Courier New" panose="02070309020205020404" pitchFamily="49" charset="0"/>
              </a:rPr>
              <a:t>(iv);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provide an Initialization Vector:</a:t>
            </a:r>
            <a:br>
              <a:rPr lang="en-US" sz="2400" dirty="0"/>
            </a:br>
            <a:r>
              <a:rPr lang="en-US" sz="2400" i="1" dirty="0" err="1">
                <a:latin typeface="Courier New" panose="02070309020205020404" pitchFamily="49" charset="0"/>
              </a:rPr>
              <a:t>IvParameterSpec</a:t>
            </a:r>
            <a:r>
              <a:rPr lang="en-US" sz="2400" i="1" dirty="0">
                <a:latin typeface="Courier New" panose="02070309020205020404" pitchFamily="49" charset="0"/>
              </a:rPr>
              <a:t> spec = new </a:t>
            </a:r>
            <a:r>
              <a:rPr lang="en-US" sz="2400" i="1" dirty="0" err="1">
                <a:latin typeface="Courier New" panose="02070309020205020404" pitchFamily="49" charset="0"/>
              </a:rPr>
              <a:t>IvParameterSpec</a:t>
            </a:r>
            <a:r>
              <a:rPr lang="en-US" sz="2400" i="1" dirty="0">
                <a:latin typeface="Courier New" panose="02070309020205020404" pitchFamily="49" charset="0"/>
              </a:rPr>
              <a:t>(iv);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For GCM specifically, we also need to provide the length in bit of the MAC</a:t>
            </a: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*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i="1" dirty="0">
                <a:latin typeface="Courier New" panose="02070309020205020404" pitchFamily="49" charset="0"/>
              </a:rPr>
              <a:t>int </a:t>
            </a:r>
            <a:r>
              <a:rPr lang="en-US" sz="2400" i="1" dirty="0" err="1">
                <a:latin typeface="Courier New" panose="02070309020205020404" pitchFamily="49" charset="0"/>
              </a:rPr>
              <a:t>macLen</a:t>
            </a:r>
            <a:r>
              <a:rPr lang="en-US" sz="2400" i="1" dirty="0">
                <a:latin typeface="Courier New" panose="02070309020205020404" pitchFamily="49" charset="0"/>
              </a:rPr>
              <a:t> = 128;</a:t>
            </a:r>
            <a:br>
              <a:rPr lang="en-US" sz="2400" i="1" dirty="0">
                <a:latin typeface="Courier New" panose="02070309020205020404" pitchFamily="49" charset="0"/>
              </a:rPr>
            </a:br>
            <a:r>
              <a:rPr lang="en-US" sz="2400" i="1" dirty="0" err="1">
                <a:latin typeface="Courier New" panose="02070309020205020404" pitchFamily="49" charset="0"/>
              </a:rPr>
              <a:t>GCMParameterSpec</a:t>
            </a:r>
            <a:r>
              <a:rPr lang="en-US" sz="2400" i="1" dirty="0">
                <a:latin typeface="Courier New" panose="02070309020205020404" pitchFamily="49" charset="0"/>
              </a:rPr>
              <a:t> spec = new </a:t>
            </a:r>
            <a:r>
              <a:rPr lang="en-US" sz="2400" i="1" dirty="0" err="1">
                <a:latin typeface="Courier New" panose="02070309020205020404" pitchFamily="49" charset="0"/>
              </a:rPr>
              <a:t>GCMParameterSpec</a:t>
            </a:r>
            <a:r>
              <a:rPr lang="en-US" sz="2400" i="1" dirty="0">
                <a:latin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</a:rPr>
              <a:t>macLen</a:t>
            </a:r>
            <a:r>
              <a:rPr lang="en-US" sz="2400" i="1" dirty="0">
                <a:latin typeface="Courier New" panose="02070309020205020404" pitchFamily="49" charset="0"/>
              </a:rPr>
              <a:t>, iv); </a:t>
            </a:r>
            <a:endParaRPr lang="en-US" sz="2400" i="1" dirty="0">
              <a:latin typeface="Calibri" panose="020F05020202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C0ADACE-4DEB-01B0-BCDB-185C3E0EE2E5}"/>
              </a:ext>
            </a:extLst>
          </p:cNvPr>
          <p:cNvSpPr txBox="1"/>
          <p:nvPr/>
        </p:nvSpPr>
        <p:spPr>
          <a:xfrm>
            <a:off x="5099509" y="6200732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*We’ll be back on this in a bit.</a:t>
            </a:r>
          </a:p>
        </p:txBody>
      </p:sp>
    </p:spTree>
    <p:extLst>
      <p:ext uri="{BB962C8B-B14F-4D97-AF65-F5344CB8AC3E}">
        <p14:creationId xmlns:p14="http://schemas.microsoft.com/office/powerpoint/2010/main" val="139038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AC065-0774-07C4-8128-52D3E5BA7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56B159-FA24-2B86-0421-CA0F32BE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Generating private keys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E77489-5162-F67F-087A-A9C83FF432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Of course, to use ciphers, we need cryptographic key material. To generate keys, we need a </a:t>
            </a:r>
            <a:r>
              <a:rPr lang="en-US" sz="2400" dirty="0" err="1">
                <a:latin typeface="Courier New" panose="02070309020205020404" pitchFamily="49" charset="0"/>
              </a:rPr>
              <a:t>KeyGenerator</a:t>
            </a:r>
            <a:r>
              <a:rPr lang="en-US" sz="2400" dirty="0">
                <a:latin typeface="Calibri" panose="020F0502020204030204" pitchFamily="34" charset="0"/>
              </a:rPr>
              <a:t> object.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With no one’s surprise, available via: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static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KeyGenerator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getInstance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(String algorithm);</a:t>
            </a:r>
            <a:b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</a:br>
            <a:r>
              <a:rPr lang="en-US" sz="2400" i="1" dirty="0" err="1">
                <a:latin typeface="Courier New" panose="02070309020205020404" pitchFamily="49" charset="0"/>
              </a:rPr>
              <a:t>KeyGenerator</a:t>
            </a:r>
            <a:r>
              <a:rPr lang="en-US" sz="2400" i="1" dirty="0">
                <a:latin typeface="Courier New" panose="02070309020205020404" pitchFamily="49" charset="0"/>
              </a:rPr>
              <a:t> kg = </a:t>
            </a:r>
            <a:r>
              <a:rPr lang="en-US" sz="2400" i="1" dirty="0" err="1">
                <a:latin typeface="Courier New" panose="02070309020205020404" pitchFamily="49" charset="0"/>
              </a:rPr>
              <a:t>KeyGenerator.getInstance</a:t>
            </a:r>
            <a:r>
              <a:rPr lang="en-US" sz="2400" i="1" dirty="0">
                <a:latin typeface="Courier New" panose="02070309020205020404" pitchFamily="49" charset="0"/>
              </a:rPr>
              <a:t>(“AES”);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Initialize the object using: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void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init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(int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keySize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);</a:t>
            </a:r>
            <a:b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</a:br>
            <a:r>
              <a:rPr lang="en-US" sz="2400" i="1" dirty="0" err="1">
                <a:latin typeface="Courier New" panose="02070309020205020404" pitchFamily="49" charset="0"/>
              </a:rPr>
              <a:t>kg.init</a:t>
            </a:r>
            <a:r>
              <a:rPr lang="en-US" sz="2400" i="1" dirty="0">
                <a:latin typeface="Courier New" panose="02070309020205020404" pitchFamily="49" charset="0"/>
              </a:rPr>
              <a:t>(256);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Obtain a secret key: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SecretKey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generateKey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();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 err="1">
                <a:latin typeface="Courier New" panose="02070309020205020404" pitchFamily="49" charset="0"/>
              </a:rPr>
              <a:t>SecretKey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</a:rPr>
              <a:t>sk</a:t>
            </a:r>
            <a:r>
              <a:rPr lang="en-US" sz="2400" dirty="0">
                <a:latin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</a:rPr>
              <a:t>kg.generateKey</a:t>
            </a:r>
            <a:r>
              <a:rPr lang="en-US" sz="2400" dirty="0">
                <a:latin typeface="Courier New" panose="02070309020205020404" pitchFamily="49" charset="0"/>
              </a:rPr>
              <a:t>();</a:t>
            </a:r>
            <a:br>
              <a:rPr lang="en-US" sz="2400" i="1" dirty="0">
                <a:highlight>
                  <a:srgbClr val="C0C0C0"/>
                </a:highlight>
                <a:latin typeface="Courier New" panose="02070309020205020404" pitchFamily="49" charset="0"/>
              </a:rPr>
            </a:br>
            <a:endParaRPr lang="en-US" sz="2400" i="1" dirty="0"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64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67DE4-5034-BE27-03E4-36FD006F9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BEE7F0-9AC4-25BA-23DE-60F71C5A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u="sng" dirty="0"/>
              <a:t>Disclaimer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CC8433-D0E3-90C9-4F8E-65A6072E65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In the following examples, we will be using an overloaded method to initialize the </a:t>
            </a:r>
            <a:r>
              <a:rPr lang="en-US" sz="2400" dirty="0" err="1">
                <a:latin typeface="Courier New" panose="02070309020205020404" pitchFamily="49" charset="0"/>
              </a:rPr>
              <a:t>KeyGenerator</a:t>
            </a:r>
            <a:r>
              <a:rPr lang="en-US" sz="2400" dirty="0">
                <a:latin typeface="Calibri" panose="020F0502020204030204" pitchFamily="34" charset="0"/>
              </a:rPr>
              <a:t> object: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void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init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(int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keySize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SecureRandom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sr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);</a:t>
            </a:r>
            <a:b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</a:br>
            <a:r>
              <a:rPr lang="en-US" sz="2400" i="1" dirty="0" err="1">
                <a:latin typeface="Courier New" panose="02070309020205020404" pitchFamily="49" charset="0"/>
              </a:rPr>
              <a:t>SecureRandom</a:t>
            </a:r>
            <a:r>
              <a:rPr lang="en-US" sz="2400" i="1" dirty="0">
                <a:latin typeface="Courier New" panose="02070309020205020404" pitchFamily="49" charset="0"/>
              </a:rPr>
              <a:t> </a:t>
            </a:r>
            <a:r>
              <a:rPr lang="en-US" sz="2400" i="1" dirty="0" err="1">
                <a:latin typeface="Courier New" panose="02070309020205020404" pitchFamily="49" charset="0"/>
              </a:rPr>
              <a:t>sr</a:t>
            </a:r>
            <a:r>
              <a:rPr lang="en-US" sz="2400" i="1" dirty="0">
                <a:latin typeface="Courier New" panose="02070309020205020404" pitchFamily="49" charset="0"/>
              </a:rPr>
              <a:t> = </a:t>
            </a:r>
            <a:r>
              <a:rPr lang="en-US" sz="2400" i="1" dirty="0" err="1">
                <a:latin typeface="Courier New" panose="02070309020205020404" pitchFamily="49" charset="0"/>
              </a:rPr>
              <a:t>SecureRandom</a:t>
            </a:r>
            <a:r>
              <a:rPr lang="en-US" sz="2400" i="1" dirty="0">
                <a:latin typeface="Courier New" panose="02070309020205020404" pitchFamily="49" charset="0"/>
              </a:rPr>
              <a:t>(“SHA1PRNG”);</a:t>
            </a:r>
            <a:br>
              <a:rPr lang="en-US" sz="2400" i="1" dirty="0">
                <a:latin typeface="Courier New" panose="02070309020205020404" pitchFamily="49" charset="0"/>
              </a:rPr>
            </a:br>
            <a:r>
              <a:rPr lang="en-US" sz="2400" i="1" dirty="0" err="1">
                <a:latin typeface="Courier New" panose="02070309020205020404" pitchFamily="49" charset="0"/>
              </a:rPr>
              <a:t>sr.setSeed</a:t>
            </a:r>
            <a:r>
              <a:rPr lang="en-US" sz="2400" i="1" dirty="0">
                <a:latin typeface="Courier New" panose="02070309020205020404" pitchFamily="49" charset="0"/>
              </a:rPr>
              <a:t>(1337);</a:t>
            </a:r>
            <a:b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</a:br>
            <a:r>
              <a:rPr lang="en-US" sz="2400" i="1" dirty="0" err="1">
                <a:latin typeface="Courier New" panose="02070309020205020404" pitchFamily="49" charset="0"/>
              </a:rPr>
              <a:t>kg.init</a:t>
            </a:r>
            <a:r>
              <a:rPr lang="en-US" sz="2400" i="1" dirty="0">
                <a:latin typeface="Courier New" panose="02070309020205020404" pitchFamily="49" charset="0"/>
              </a:rPr>
              <a:t>(256, </a:t>
            </a:r>
            <a:r>
              <a:rPr lang="en-US" sz="2400" i="1" dirty="0" err="1">
                <a:latin typeface="Courier New" panose="02070309020205020404" pitchFamily="49" charset="0"/>
              </a:rPr>
              <a:t>sr</a:t>
            </a:r>
            <a:r>
              <a:rPr lang="en-US" sz="2400" i="1" dirty="0"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ourier New" panose="02070309020205020404" pitchFamily="49" charset="0"/>
              </a:rPr>
              <a:t>In the following examples, we’ll supply a fixed-seed PRNG to always be able to compute the same data and produce the same results. </a:t>
            </a: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In real life scenarios, when generating keys, </a:t>
            </a:r>
            <a:r>
              <a:rPr lang="en-US" sz="2400" b="1" u="sng" dirty="0">
                <a:solidFill>
                  <a:schemeClr val="accent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always make sure the PRNG never ever produces the same data</a:t>
            </a: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. </a:t>
            </a:r>
            <a:r>
              <a:rPr lang="en-US" sz="2400" u="sng" dirty="0">
                <a:solidFill>
                  <a:schemeClr val="accent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Do not use PRNGs with a fixed set seed</a:t>
            </a: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.</a:t>
            </a:r>
            <a:endParaRPr lang="en-US" sz="2400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br>
              <a:rPr lang="en-US" sz="2400" i="1" dirty="0">
                <a:highlight>
                  <a:srgbClr val="C0C0C0"/>
                </a:highlight>
                <a:latin typeface="Courier New" panose="02070309020205020404" pitchFamily="49" charset="0"/>
              </a:rPr>
            </a:br>
            <a:endParaRPr lang="en-US" sz="2400" i="1" dirty="0"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28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7B76C-098D-F79D-6983-480662DBA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829BC-EDC5-C7A6-8FFD-6111D684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Ciphers in Java (2) [7]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133E7A-9834-3AF2-5A67-ADF78B0E2A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Once we have set up all the necessary parameters, we can initialize the Cipher class:</a:t>
            </a:r>
            <a:br>
              <a:rPr lang="en-US" sz="2400" dirty="0"/>
            </a:br>
            <a:r>
              <a:rPr lang="en-US" sz="2400" u="sng" dirty="0">
                <a:latin typeface="Calibri" panose="020F0502020204030204" pitchFamily="34" charset="0"/>
              </a:rPr>
              <a:t>ECB</a:t>
            </a:r>
            <a:r>
              <a:rPr lang="en-US" sz="2400" dirty="0">
                <a:latin typeface="Calibri" panose="020F0502020204030204" pitchFamily="34" charset="0"/>
              </a:rPr>
              <a:t>: 	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final void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init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(int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opmode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, Key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secretKey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); </a:t>
            </a:r>
            <a:b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</a:br>
            <a:r>
              <a:rPr lang="en-US" sz="2400" u="sng" dirty="0">
                <a:latin typeface="Calibri" panose="020F0502020204030204" pitchFamily="34" charset="0"/>
              </a:rPr>
              <a:t>Others</a:t>
            </a:r>
            <a:r>
              <a:rPr lang="en-US" sz="2400" dirty="0">
                <a:latin typeface="Calibri" panose="020F0502020204030204" pitchFamily="34" charset="0"/>
              </a:rPr>
              <a:t>:	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final void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init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(int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opmode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, Key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secretKey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, 	</a:t>
            </a:r>
            <a:r>
              <a:rPr lang="en-US" sz="2400" dirty="0">
                <a:latin typeface="Courier New" panose="02070309020205020404" pitchFamily="49" charset="0"/>
              </a:rPr>
              <a:t>						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AlgorithmParameterSpec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 spec); </a:t>
            </a:r>
            <a:endParaRPr lang="en-US" sz="2400" dirty="0"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Courier New" panose="02070309020205020404" pitchFamily="49" charset="0"/>
              </a:rPr>
              <a:t>cipher.init</a:t>
            </a:r>
            <a:r>
              <a:rPr lang="en-US" sz="2400" i="1" dirty="0">
                <a:latin typeface="Courier New" panose="02070309020205020404" pitchFamily="49" charset="0"/>
              </a:rPr>
              <a:t>(</a:t>
            </a:r>
            <a:r>
              <a:rPr lang="en-US" sz="2400" i="1" u="sng" dirty="0" err="1">
                <a:latin typeface="Courier New" panose="02070309020205020404" pitchFamily="49" charset="0"/>
              </a:rPr>
              <a:t>Cipher.ENCRYPT_MODE</a:t>
            </a:r>
            <a:r>
              <a:rPr lang="en-US" sz="2400" i="1" dirty="0">
                <a:latin typeface="Courier New" panose="02070309020205020404" pitchFamily="49" charset="0"/>
              </a:rPr>
              <a:t>, </a:t>
            </a:r>
            <a:r>
              <a:rPr lang="en-US" sz="2400" i="1" dirty="0" err="1">
                <a:latin typeface="Courier New" panose="02070309020205020404" pitchFamily="49" charset="0"/>
              </a:rPr>
              <a:t>sk</a:t>
            </a:r>
            <a:r>
              <a:rPr lang="en-US" sz="2400" i="1" dirty="0">
                <a:latin typeface="Courier New" panose="02070309020205020404" pitchFamily="49" charset="0"/>
              </a:rPr>
              <a:t>, spec);</a:t>
            </a:r>
            <a:br>
              <a:rPr lang="en-US" sz="2400" i="1" dirty="0">
                <a:latin typeface="Courier New" panose="02070309020205020404" pitchFamily="49" charset="0"/>
              </a:rPr>
            </a:br>
            <a:r>
              <a:rPr lang="en-US" sz="2400" i="1" dirty="0" err="1">
                <a:latin typeface="Courier New" panose="02070309020205020404" pitchFamily="49" charset="0"/>
              </a:rPr>
              <a:t>cipher.init</a:t>
            </a:r>
            <a:r>
              <a:rPr lang="en-US" sz="2400" i="1" dirty="0">
                <a:latin typeface="Courier New" panose="02070309020205020404" pitchFamily="49" charset="0"/>
              </a:rPr>
              <a:t>(</a:t>
            </a:r>
            <a:r>
              <a:rPr lang="en-US" sz="2400" i="1" u="sng" dirty="0" err="1">
                <a:latin typeface="Courier New" panose="02070309020205020404" pitchFamily="49" charset="0"/>
              </a:rPr>
              <a:t>Cipher.DECRYPT_MODE</a:t>
            </a:r>
            <a:r>
              <a:rPr lang="en-US" sz="2400" i="1" dirty="0">
                <a:latin typeface="Courier New" panose="02070309020205020404" pitchFamily="49" charset="0"/>
              </a:rPr>
              <a:t>, </a:t>
            </a:r>
            <a:r>
              <a:rPr lang="en-US" sz="2400" i="1" dirty="0" err="1">
                <a:latin typeface="Courier New" panose="02070309020205020404" pitchFamily="49" charset="0"/>
              </a:rPr>
              <a:t>sk</a:t>
            </a:r>
            <a:r>
              <a:rPr lang="en-US" sz="2400" i="1" dirty="0">
                <a:latin typeface="Courier New" panose="02070309020205020404" pitchFamily="49" charset="0"/>
              </a:rPr>
              <a:t>, spec);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In the signature of the </a:t>
            </a:r>
            <a:r>
              <a:rPr lang="en-US" sz="2400" dirty="0" err="1">
                <a:latin typeface="Courier New" panose="02070309020205020404" pitchFamily="49" charset="0"/>
              </a:rPr>
              <a:t>init</a:t>
            </a:r>
            <a:r>
              <a:rPr lang="en-US" sz="2400" dirty="0">
                <a:latin typeface="Calibri" panose="020F0502020204030204" pitchFamily="34" charset="0"/>
              </a:rPr>
              <a:t> method, </a:t>
            </a:r>
            <a:r>
              <a:rPr lang="en-US" sz="2400" dirty="0" err="1">
                <a:latin typeface="Courier New" panose="02070309020205020404" pitchFamily="49" charset="0"/>
              </a:rPr>
              <a:t>AlgorithmParameterSpec</a:t>
            </a:r>
            <a:r>
              <a:rPr lang="en-US" sz="2400" dirty="0">
                <a:latin typeface="Calibri" panose="020F0502020204030204" pitchFamily="34" charset="0"/>
              </a:rPr>
              <a:t> is a superclass of both </a:t>
            </a:r>
            <a:r>
              <a:rPr lang="en-US" sz="2400" dirty="0" err="1">
                <a:latin typeface="Courier New" panose="02070309020205020404" pitchFamily="49" charset="0"/>
              </a:rPr>
              <a:t>IVParameterSpec</a:t>
            </a:r>
            <a:r>
              <a:rPr lang="en-US" sz="2400" dirty="0">
                <a:latin typeface="Calibri" panose="020F0502020204030204" pitchFamily="34" charset="0"/>
              </a:rPr>
              <a:t>, and </a:t>
            </a:r>
            <a:r>
              <a:rPr lang="en-US" sz="2400" dirty="0" err="1">
                <a:latin typeface="Courier New" panose="02070309020205020404" pitchFamily="49" charset="0"/>
              </a:rPr>
              <a:t>GCMParameterSpec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solidFill>
                  <a:schemeClr val="accent2"/>
                </a:solidFill>
                <a:latin typeface="Calibri" panose="020F0502020204030204" pitchFamily="34" charset="0"/>
              </a:rPr>
              <a:t>Depending on the mode of operation, every time we need to update the IV, we need to create new specs and re-call the </a:t>
            </a:r>
            <a:r>
              <a:rPr lang="en-US" sz="2400" u="sng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u="sng" dirty="0">
                <a:solidFill>
                  <a:schemeClr val="accent2"/>
                </a:solidFill>
                <a:latin typeface="Calibri" panose="020F0502020204030204" pitchFamily="34" charset="0"/>
              </a:rPr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141770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4BF3B9-B2E2-EC10-B9F3-3F83DBE4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Java Security Architecture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2312B0-3D57-C048-EDFF-978C827C8D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Java Development Kit, JDK, defines a set of high-level APIs spanning over major security areas, including [2]: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u="sng" dirty="0"/>
              <a:t>Cryptography</a:t>
            </a:r>
            <a:r>
              <a:rPr lang="en-US" sz="2400" dirty="0"/>
              <a:t> (</a:t>
            </a:r>
            <a:r>
              <a:rPr lang="en-US" sz="2400" b="1" dirty="0"/>
              <a:t>Hash, Digital Signatures, Ciphers, MACS, PRNGs</a:t>
            </a:r>
            <a:r>
              <a:rPr lang="en-US" sz="2400" dirty="0"/>
              <a:t>, …)</a:t>
            </a:r>
            <a:endParaRPr lang="en-US" sz="2400" b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Public Key Infrastructure (X.509 certs, CRLs, path validation, 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Authentication (secure login modules for LDAP, Kerberos, Windows NT, Unix, 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Secure communication (TLS, Datagram-TLS, SSL, 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Access control (permissions, security policies, AC enforcement, …)</a:t>
            </a:r>
          </a:p>
          <a:p>
            <a:r>
              <a:rPr lang="en-US" sz="2400" dirty="0"/>
              <a:t>These APIs allow developers to integrate security into their application code.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6814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67E7C-AEB3-643D-0AE5-2771FF25D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EA2CA8-B2F2-126C-15C0-A7B610D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Ciphers in Java (3) [7]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BE38F9-3ECD-BA71-C1C5-7B0F28DD8F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Finally, when the cipher object has been initialized, we can start encrypting or decrypting.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For </a:t>
            </a:r>
            <a:r>
              <a:rPr lang="en-US" sz="2400" u="sng" dirty="0">
                <a:latin typeface="Calibri" panose="020F0502020204030204" pitchFamily="34" charset="0"/>
              </a:rPr>
              <a:t>one-shot encryption/decryption</a:t>
            </a:r>
            <a:r>
              <a:rPr lang="en-US" sz="2400" dirty="0">
                <a:latin typeface="Calibri" panose="020F0502020204030204" pitchFamily="34" charset="0"/>
              </a:rPr>
              <a:t> we use: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final byte[]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doFinal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(byte[] input);</a:t>
            </a:r>
            <a:endParaRPr lang="en-US" sz="2400" dirty="0">
              <a:highlight>
                <a:srgbClr val="C0C0C0"/>
              </a:highlight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For </a:t>
            </a:r>
            <a:r>
              <a:rPr lang="en-US" sz="2400" u="sng" dirty="0">
                <a:latin typeface="Calibri" panose="020F0502020204030204" pitchFamily="34" charset="0"/>
              </a:rPr>
              <a:t>multi-part encryption/decryption</a:t>
            </a:r>
            <a:r>
              <a:rPr lang="en-US" sz="2400" dirty="0">
                <a:latin typeface="Calibri" panose="020F0502020204030204" pitchFamily="34" charset="0"/>
              </a:rPr>
              <a:t>, assuming we have </a:t>
            </a:r>
            <a:r>
              <a:rPr lang="en-US" sz="2400" dirty="0">
                <a:latin typeface="Courier New" panose="02070309020205020404" pitchFamily="49" charset="0"/>
              </a:rPr>
              <a:t>n</a:t>
            </a:r>
            <a:r>
              <a:rPr lang="en-US" sz="2400" dirty="0">
                <a:latin typeface="Calibri" panose="020F0502020204030204" pitchFamily="34" charset="0"/>
              </a:rPr>
              <a:t> parts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r>
              <a:rPr lang="en-US" sz="2400" dirty="0">
                <a:latin typeface="Calibri" panose="020F0502020204030204" pitchFamily="34" charset="0"/>
              </a:rPr>
              <a:t>: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final byte[] update(byte[] input); // for n-1 parts</a:t>
            </a:r>
            <a:br>
              <a:rPr lang="en-US" sz="2400" dirty="0">
                <a:latin typeface="Courier New" panose="02070309020205020404" pitchFamily="49" charset="0"/>
              </a:rPr>
            </a:b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final byte[]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doFinal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(byte[] input);// for last part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latin typeface="Calibri" panose="020F0502020204030204" pitchFamily="34" charset="0"/>
              </a:rPr>
              <a:t>Do not use the overloaded method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strike="sngStrike" dirty="0">
                <a:latin typeface="Courier New" panose="02070309020205020404" pitchFamily="49" charset="0"/>
              </a:rPr>
              <a:t>public void </a:t>
            </a:r>
            <a:r>
              <a:rPr lang="en-US" sz="2400" strike="sngStrike" dirty="0" err="1">
                <a:latin typeface="Courier New" panose="02070309020205020404" pitchFamily="49" charset="0"/>
              </a:rPr>
              <a:t>doFinal</a:t>
            </a:r>
            <a:r>
              <a:rPr lang="en-US" sz="2400" strike="sngStrike" dirty="0">
                <a:latin typeface="Courier New" panose="02070309020205020404" pitchFamily="49" charset="0"/>
              </a:rPr>
              <a:t>();</a:t>
            </a:r>
            <a:br>
              <a:rPr lang="en-US" sz="2400" strike="sngStrike" dirty="0">
                <a:latin typeface="Courier New" panose="02070309020205020404" pitchFamily="49" charset="0"/>
              </a:rPr>
            </a:br>
            <a:r>
              <a:rPr lang="en-US" sz="2400" u="sng" dirty="0">
                <a:latin typeface="Calibri" panose="020F0502020204030204" pitchFamily="34" charset="0"/>
              </a:rPr>
              <a:t>This method is not fully interoperable between modes of operations.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33FA62-0DF6-59FC-F06D-722718FC4056}"/>
              </a:ext>
            </a:extLst>
          </p:cNvPr>
          <p:cNvSpPr txBox="1"/>
          <p:nvPr/>
        </p:nvSpPr>
        <p:spPr>
          <a:xfrm>
            <a:off x="1247081" y="6200732"/>
            <a:ext cx="9793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Calibri" panose="020F0502020204030204" pitchFamily="34" charset="0"/>
              </a:rPr>
              <a:t>*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Update</a:t>
            </a:r>
            <a:r>
              <a:rPr lang="en-US" sz="1200" dirty="0">
                <a:solidFill>
                  <a:schemeClr val="accent2"/>
                </a:solidFill>
              </a:rPr>
              <a:t> returns a </a:t>
            </a:r>
            <a:r>
              <a:rPr lang="en-US" sz="1200" dirty="0">
                <a:solidFill>
                  <a:schemeClr val="accent2"/>
                </a:solidFill>
                <a:latin typeface="Courier New" panose="02070309020205020404" pitchFamily="49" charset="0"/>
              </a:rPr>
              <a:t>byte[]</a:t>
            </a:r>
            <a:r>
              <a:rPr lang="en-US" sz="1200" dirty="0">
                <a:solidFill>
                  <a:schemeClr val="accent2"/>
                </a:solidFill>
              </a:rPr>
              <a:t> for compatibility with stream ciphers. Results before calling </a:t>
            </a:r>
            <a:r>
              <a:rPr lang="en-US" sz="12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doFinal</a:t>
            </a:r>
            <a:r>
              <a:rPr lang="en-US" sz="1200" dirty="0">
                <a:solidFill>
                  <a:schemeClr val="accent2"/>
                </a:solidFill>
                <a:latin typeface="Calibri" panose="020F0502020204030204" pitchFamily="34" charset="0"/>
              </a:rPr>
              <a:t> might not be consistent (or might be null).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37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CAD0E-14D7-BC1F-0E4F-B0E919C60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C5E573-3842-5DD6-344D-98E0B41C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AEAD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703119-DC1C-CD8E-C044-EAA4155D4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376" y="1412875"/>
            <a:ext cx="11233149" cy="43203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</a:rPr>
              <a:t>GCM</a:t>
            </a:r>
            <a:r>
              <a:rPr lang="en-US" sz="2400" dirty="0">
                <a:latin typeface="Calibri" panose="020F0502020204030204" pitchFamily="34" charset="0"/>
              </a:rPr>
              <a:t> and </a:t>
            </a:r>
            <a:r>
              <a:rPr lang="en-US" sz="2400" b="1" dirty="0">
                <a:latin typeface="Calibri" panose="020F0502020204030204" pitchFamily="34" charset="0"/>
              </a:rPr>
              <a:t>CCM</a:t>
            </a:r>
            <a:r>
              <a:rPr lang="en-US" sz="2400" dirty="0">
                <a:latin typeface="Calibri" panose="020F0502020204030204" pitchFamily="34" charset="0"/>
              </a:rPr>
              <a:t> operating modes belong to the category of </a:t>
            </a:r>
            <a:r>
              <a:rPr lang="en-US" sz="2400" u="sng" dirty="0">
                <a:latin typeface="Calibri" panose="020F0502020204030204" pitchFamily="34" charset="0"/>
              </a:rPr>
              <a:t>Authenticated Encryption with Additional Data ciphers (AEAD)</a:t>
            </a:r>
            <a:r>
              <a:rPr lang="en-US" sz="2400" dirty="0">
                <a:latin typeface="Calibri" panose="020F0502020204030204" pitchFamily="34" charset="0"/>
              </a:rPr>
              <a:t> as they both leverage a MAC to grant integrity. </a:t>
            </a:r>
            <a:r>
              <a:rPr lang="en-US" sz="2400" u="sng" dirty="0">
                <a:latin typeface="Calibri" panose="020F0502020204030204" pitchFamily="34" charset="0"/>
              </a:rPr>
              <a:t>These ciphers not only grant the authenticity of the </a:t>
            </a:r>
            <a:r>
              <a:rPr lang="en-US" sz="2400" b="1" u="sng" dirty="0">
                <a:latin typeface="Calibri" panose="020F0502020204030204" pitchFamily="34" charset="0"/>
              </a:rPr>
              <a:t>ciphertext</a:t>
            </a:r>
            <a:r>
              <a:rPr lang="en-US" sz="2400" u="sng" dirty="0">
                <a:latin typeface="Calibri" panose="020F0502020204030204" pitchFamily="34" charset="0"/>
              </a:rPr>
              <a:t>, but also of some </a:t>
            </a:r>
            <a:r>
              <a:rPr lang="en-US" sz="2400" b="1" u="sng" dirty="0">
                <a:latin typeface="Calibri" panose="020F0502020204030204" pitchFamily="34" charset="0"/>
              </a:rPr>
              <a:t>additional plaintext data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GCM</a:t>
            </a:r>
            <a:r>
              <a:rPr lang="en-US" sz="2400" dirty="0">
                <a:latin typeface="Calibri" panose="020F0502020204030204" pitchFamily="34" charset="0"/>
              </a:rPr>
              <a:t> is </a:t>
            </a:r>
            <a:r>
              <a:rPr lang="en-US" sz="2400" u="sng" dirty="0">
                <a:latin typeface="Calibri" panose="020F0502020204030204" pitchFamily="34" charset="0"/>
              </a:rPr>
              <a:t>encrypt-then-mac</a:t>
            </a:r>
            <a:r>
              <a:rPr lang="en-US" sz="2400" dirty="0">
                <a:latin typeface="Calibri" panose="020F0502020204030204" pitchFamily="34" charset="0"/>
              </a:rPr>
              <a:t> (integrity of the ciphertext).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CCM</a:t>
            </a:r>
            <a:r>
              <a:rPr lang="en-US" sz="2400" dirty="0">
                <a:latin typeface="Calibri" panose="020F0502020204030204" pitchFamily="34" charset="0"/>
              </a:rPr>
              <a:t> is </a:t>
            </a:r>
            <a:r>
              <a:rPr lang="en-US" sz="2400" u="sng" dirty="0">
                <a:latin typeface="Calibri" panose="020F0502020204030204" pitchFamily="34" charset="0"/>
              </a:rPr>
              <a:t>mac-then-encrypt</a:t>
            </a:r>
            <a:r>
              <a:rPr lang="en-US" sz="2400" dirty="0">
                <a:latin typeface="Calibri" panose="020F0502020204030204" pitchFamily="34" charset="0"/>
              </a:rPr>
              <a:t> (integrity of the plaintext). Chosen for historical reasons, decrypting and verifying via </a:t>
            </a:r>
            <a:r>
              <a:rPr lang="en-US" sz="2400" dirty="0" err="1">
                <a:latin typeface="Calibri" panose="020F0502020204030204" pitchFamily="34" charset="0"/>
              </a:rPr>
              <a:t>MtE</a:t>
            </a:r>
            <a:r>
              <a:rPr lang="en-US" sz="2400" dirty="0">
                <a:latin typeface="Calibri" panose="020F0502020204030204" pitchFamily="34" charset="0"/>
              </a:rPr>
              <a:t> can cause a wide range of attacks. Still used in IoT.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Due to how the class </a:t>
            </a:r>
            <a:r>
              <a:rPr lang="en-US" sz="2400" dirty="0">
                <a:latin typeface="Courier New" panose="02070309020205020404" pitchFamily="49" charset="0"/>
              </a:rPr>
              <a:t>Cipher</a:t>
            </a:r>
            <a:r>
              <a:rPr lang="en-US" sz="2400" dirty="0">
                <a:latin typeface="Calibri" panose="020F0502020204030204" pitchFamily="34" charset="0"/>
              </a:rPr>
              <a:t> calls engine methods, there is a strict limitation on the </a:t>
            </a:r>
            <a:r>
              <a:rPr lang="en-US" sz="2400" u="sng" dirty="0">
                <a:latin typeface="Calibri" panose="020F0502020204030204" pitchFamily="34" charset="0"/>
              </a:rPr>
              <a:t>expressiveness of the </a:t>
            </a:r>
            <a:r>
              <a:rPr lang="en-US" sz="2400" u="sng" dirty="0" err="1">
                <a:latin typeface="Courier New" panose="02070309020205020404" pitchFamily="49" charset="0"/>
              </a:rPr>
              <a:t>doFinal</a:t>
            </a:r>
            <a:r>
              <a:rPr lang="en-US" sz="2400" dirty="0">
                <a:latin typeface="Courier New" panose="02070309020205020404" pitchFamily="49" charset="0"/>
              </a:rPr>
              <a:t>()</a:t>
            </a:r>
            <a:r>
              <a:rPr lang="en-US" sz="2400" dirty="0">
                <a:latin typeface="Calibri" panose="020F0502020204030204" pitchFamily="34" charset="0"/>
              </a:rPr>
              <a:t> overloaded method in representing AEAD modes. Do not call the overloaded variant with no arguments.</a:t>
            </a:r>
          </a:p>
        </p:txBody>
      </p:sp>
    </p:spTree>
    <p:extLst>
      <p:ext uri="{BB962C8B-B14F-4D97-AF65-F5344CB8AC3E}">
        <p14:creationId xmlns:p14="http://schemas.microsoft.com/office/powerpoint/2010/main" val="3356854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740E-787D-5E62-F669-CE34679CB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B6BBD4-DF16-EA0D-1F6F-226DEE4C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AEAD in Java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D97CA-B049-3A92-9C60-AFA86A072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376" y="1412875"/>
            <a:ext cx="11233149" cy="43203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There is no standard CCM implementation for Java.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About </a:t>
            </a:r>
            <a:r>
              <a:rPr lang="en-US" sz="2400" b="1" dirty="0">
                <a:latin typeface="Calibri" panose="020F0502020204030204" pitchFamily="34" charset="0"/>
              </a:rPr>
              <a:t>GCM</a:t>
            </a:r>
            <a:r>
              <a:rPr lang="en-US" sz="2400" dirty="0">
                <a:latin typeface="Calibri" panose="020F0502020204030204" pitchFamily="34" charset="0"/>
              </a:rPr>
              <a:t>, it </a:t>
            </a:r>
            <a:r>
              <a:rPr lang="en-US" sz="2400" b="1" dirty="0">
                <a:latin typeface="Calibri" panose="020F0502020204030204" pitchFamily="34" charset="0"/>
              </a:rPr>
              <a:t>handles every aspect of the authentication transparently</a:t>
            </a:r>
            <a:r>
              <a:rPr lang="en-US" sz="2400" dirty="0">
                <a:latin typeface="Calibri" panose="020F0502020204030204" pitchFamily="34" charset="0"/>
              </a:rPr>
              <a:t>. The only distinction with other operating modes is the </a:t>
            </a:r>
            <a:r>
              <a:rPr lang="en-US" sz="2400" dirty="0" err="1">
                <a:latin typeface="Courier New" panose="02070309020205020404" pitchFamily="49" charset="0"/>
              </a:rPr>
              <a:t>parameterSpec</a:t>
            </a:r>
            <a:r>
              <a:rPr lang="en-US" sz="2400" dirty="0">
                <a:latin typeface="Calibri" panose="020F0502020204030204" pitchFamily="34" charset="0"/>
              </a:rPr>
              <a:t> passed to the </a:t>
            </a:r>
            <a:r>
              <a:rPr lang="en-US" sz="2400" dirty="0" err="1">
                <a:latin typeface="Courier New" panose="02070309020205020404" pitchFamily="49" charset="0"/>
              </a:rPr>
              <a:t>init</a:t>
            </a:r>
            <a:r>
              <a:rPr lang="en-US" sz="2400" dirty="0">
                <a:latin typeface="Calibri" panose="020F0502020204030204" pitchFamily="34" charset="0"/>
              </a:rPr>
              <a:t>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To authenticate additional (non-encrypted) data, we can use the following function: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public final void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updateAAD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(byte[]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</a:rPr>
              <a:t>src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Of course, </a:t>
            </a:r>
            <a:r>
              <a:rPr lang="en-US" sz="2400" u="sng" dirty="0">
                <a:latin typeface="Calibri" panose="020F0502020204030204" pitchFamily="34" charset="0"/>
              </a:rPr>
              <a:t>this function must be called both when encrypting, and decrypting, in the same order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84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1B51F-355D-BF56-A677-AF5569F56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FCB58-811A-05E2-300A-81F93314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Stream Ciphers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FE608A-2E44-367C-0732-646026D595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9376" y="1412875"/>
            <a:ext cx="11233149" cy="43203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To employ stream ciphers like </a:t>
            </a:r>
            <a:r>
              <a:rPr lang="en-US" sz="2400" b="1" dirty="0">
                <a:latin typeface="Calibri" panose="020F0502020204030204" pitchFamily="34" charset="0"/>
              </a:rPr>
              <a:t>ChaCha20</a:t>
            </a:r>
            <a:r>
              <a:rPr lang="en-US" sz="2400" dirty="0">
                <a:latin typeface="Calibri" panose="020F0502020204030204" pitchFamily="34" charset="0"/>
              </a:rPr>
              <a:t> we must supply additional parameters exactly as we did for modes of operations.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</a:rPr>
              <a:t>ChaCha20</a:t>
            </a:r>
            <a:r>
              <a:rPr lang="en-US" sz="2400" dirty="0">
                <a:latin typeface="Calibri" panose="020F0502020204030204" pitchFamily="34" charset="0"/>
              </a:rPr>
              <a:t>, for example, must be supplied with a </a:t>
            </a:r>
            <a:r>
              <a:rPr lang="en-US" sz="2400" b="1" dirty="0">
                <a:latin typeface="Calibri" panose="020F0502020204030204" pitchFamily="34" charset="0"/>
              </a:rPr>
              <a:t>nonce</a:t>
            </a:r>
            <a:r>
              <a:rPr lang="en-US" sz="2400" dirty="0">
                <a:latin typeface="Calibri" panose="020F0502020204030204" pitchFamily="34" charset="0"/>
              </a:rPr>
              <a:t> and a </a:t>
            </a:r>
            <a:r>
              <a:rPr lang="en-US" sz="2400" b="1" dirty="0">
                <a:latin typeface="Calibri" panose="020F0502020204030204" pitchFamily="34" charset="0"/>
              </a:rPr>
              <a:t>counter</a:t>
            </a:r>
            <a:r>
              <a:rPr lang="en-US" sz="2400" dirty="0">
                <a:latin typeface="Calibri" panose="020F0502020204030204" pitchFamily="34" charset="0"/>
              </a:rPr>
              <a:t> variable.</a:t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i="1" dirty="0">
                <a:latin typeface="Courier New" panose="02070309020205020404" pitchFamily="49" charset="0"/>
              </a:rPr>
              <a:t>byte[] nonce = new byte[12];</a:t>
            </a:r>
            <a:br>
              <a:rPr lang="en-US" sz="2400" i="1" dirty="0">
                <a:latin typeface="Courier New" panose="02070309020205020404" pitchFamily="49" charset="0"/>
              </a:rPr>
            </a:br>
            <a:r>
              <a:rPr lang="en-US" sz="2400" i="1" dirty="0" err="1">
                <a:latin typeface="Courier New" panose="02070309020205020404" pitchFamily="49" charset="0"/>
              </a:rPr>
              <a:t>sr.nextBytes</a:t>
            </a:r>
            <a:r>
              <a:rPr lang="en-US" sz="2400" i="1" dirty="0">
                <a:latin typeface="Courier New" panose="02070309020205020404" pitchFamily="49" charset="0"/>
              </a:rPr>
              <a:t>(nonce);</a:t>
            </a:r>
            <a:br>
              <a:rPr lang="en-US" sz="2400" i="1" dirty="0">
                <a:latin typeface="Courier New" panose="02070309020205020404" pitchFamily="49" charset="0"/>
              </a:rPr>
            </a:br>
            <a:r>
              <a:rPr lang="en-US" sz="2400" i="1" dirty="0">
                <a:latin typeface="Courier New" panose="02070309020205020404" pitchFamily="49" charset="0"/>
              </a:rPr>
              <a:t>int counter = </a:t>
            </a:r>
            <a:r>
              <a:rPr lang="en-US" sz="2400" i="1" dirty="0" err="1">
                <a:latin typeface="Courier New" panose="02070309020205020404" pitchFamily="49" charset="0"/>
              </a:rPr>
              <a:t>sr.nextInt</a:t>
            </a:r>
            <a:r>
              <a:rPr lang="en-US" sz="2400" i="1" dirty="0">
                <a:latin typeface="Courier New" panose="02070309020205020404" pitchFamily="49" charset="0"/>
              </a:rPr>
              <a:t>();</a:t>
            </a:r>
            <a:br>
              <a:rPr lang="en-US" sz="2400" i="1" dirty="0">
                <a:latin typeface="Courier New" panose="02070309020205020404" pitchFamily="49" charset="0"/>
              </a:rPr>
            </a:br>
            <a:r>
              <a:rPr lang="en-US" sz="2400" i="1" dirty="0">
                <a:latin typeface="Courier New" panose="02070309020205020404" pitchFamily="49" charset="0"/>
              </a:rPr>
              <a:t>ChaCha20ParameterSpec spec = new  		 	 	 	 	 	 		ChaCha20ParameterSpec(nonce, counter);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 panose="020F0502020204030204" pitchFamily="34" charset="0"/>
              </a:rPr>
              <a:t>Additionally, to fully enable the capabilities of stream ciphers it’s possible to wrap them into </a:t>
            </a:r>
            <a:r>
              <a:rPr lang="en-US" sz="2400" i="1" dirty="0" err="1">
                <a:latin typeface="Courier New" panose="02070309020205020404" pitchFamily="49" charset="0"/>
              </a:rPr>
              <a:t>CipherInputStream</a:t>
            </a:r>
            <a:r>
              <a:rPr lang="en-US" sz="2400" i="1" dirty="0">
                <a:latin typeface="Calibri" panose="020F0502020204030204" pitchFamily="34" charset="0"/>
              </a:rPr>
              <a:t> and </a:t>
            </a:r>
            <a:r>
              <a:rPr lang="en-US" sz="2400" i="1" dirty="0" err="1">
                <a:latin typeface="Courier New" panose="02070309020205020404" pitchFamily="49" charset="0"/>
              </a:rPr>
              <a:t>CipherOutputStream</a:t>
            </a:r>
            <a:r>
              <a:rPr lang="en-US" sz="2400" i="1" dirty="0">
                <a:latin typeface="Calibri" panose="020F0502020204030204" pitchFamily="34" charset="0"/>
              </a:rPr>
              <a:t> objects.</a:t>
            </a:r>
          </a:p>
        </p:txBody>
      </p:sp>
    </p:spTree>
    <p:extLst>
      <p:ext uri="{BB962C8B-B14F-4D97-AF65-F5344CB8AC3E}">
        <p14:creationId xmlns:p14="http://schemas.microsoft.com/office/powerpoint/2010/main" val="2904175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4F8D2-DD6E-B1E5-560A-5A213A345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615E9-A803-4BAA-BD78-33268561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Ciphers Example (1) – Block Ciphers, ECB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71437B-F3E6-23AF-DF20-2CE3FAFD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1" y="1172356"/>
            <a:ext cx="11134743" cy="50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15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7D6E6-A728-552A-C283-7BEEFFA96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51C5D1-EA75-A276-EFC9-56C957C1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80269"/>
            <a:ext cx="10249469" cy="792088"/>
          </a:xfrm>
        </p:spPr>
        <p:txBody>
          <a:bodyPr/>
          <a:lstStyle/>
          <a:p>
            <a:r>
              <a:rPr lang="en-US" sz="3800" dirty="0"/>
              <a:t>Ciphers Example (2) – Stream Ciphers, ChaCha20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055296-F481-AFDD-2CDA-CC86438F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06" y="1124744"/>
            <a:ext cx="9376787" cy="53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89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850C1-F6D3-8F89-A0E1-6F1BE649D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70942-A3C1-A0C6-7425-C4C1957D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80269"/>
            <a:ext cx="10249469" cy="792088"/>
          </a:xfrm>
        </p:spPr>
        <p:txBody>
          <a:bodyPr/>
          <a:lstStyle/>
          <a:p>
            <a:r>
              <a:rPr lang="en-US" sz="3800" dirty="0"/>
              <a:t>Ciphers Example (3) – AEAD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51E08F0-DD33-25DC-8B8A-B9783609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55" y="1172357"/>
            <a:ext cx="9910890" cy="53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63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24143-FBF3-C899-208B-453ACA7F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209F72-1AA9-A996-B60D-DDD7945F2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5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9359AF34-BED7-F676-C1B8-8BB19351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496" y="1080517"/>
            <a:ext cx="3391008" cy="469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102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D9EE87-E88F-4CF9-391A-B906B7B439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https://github.com/alebldn/Esercitazione2603</a:t>
            </a:r>
          </a:p>
        </p:txBody>
      </p:sp>
    </p:spTree>
    <p:extLst>
      <p:ext uri="{BB962C8B-B14F-4D97-AF65-F5344CB8AC3E}">
        <p14:creationId xmlns:p14="http://schemas.microsoft.com/office/powerpoint/2010/main" val="400224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C69F2B-0241-7A93-BCAF-B0B24CBF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Java Security Overview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D50568-9311-68D6-BA89-164CD39095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Security in Java is provided via several modules that contain security API [2]: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</a:rPr>
              <a:t>java.base</a:t>
            </a:r>
            <a:r>
              <a:rPr lang="en-US" sz="2400" dirty="0">
                <a:latin typeface="Calibri" panose="020F0502020204030204" pitchFamily="34" charset="0"/>
              </a:rPr>
              <a:t>: foundational security for Java Standard Edition. Includes: </a:t>
            </a:r>
            <a:r>
              <a:rPr lang="en-US" sz="2400" b="1" dirty="0" err="1">
                <a:latin typeface="Courier New" panose="02070309020205020404" pitchFamily="49" charset="0"/>
              </a:rPr>
              <a:t>java.security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</a:rPr>
              <a:t>javax.crypto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</a:rPr>
              <a:t>javax.net.ssl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</a:rPr>
              <a:t>javax.security.auth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  <a:endParaRPr lang="en-US" sz="2400" dirty="0">
              <a:latin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</a:rPr>
              <a:t>java.smartcardio</a:t>
            </a:r>
            <a:r>
              <a:rPr lang="en-US" sz="2400" dirty="0">
                <a:latin typeface="Calibri" panose="020F0502020204030204" pitchFamily="34" charset="0"/>
              </a:rPr>
              <a:t>, provides smartcard secure I/O APIs.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</a:rPr>
              <a:t>java.jartool</a:t>
            </a:r>
            <a:r>
              <a:rPr lang="en-US" sz="2400" dirty="0">
                <a:latin typeface="Calibri" panose="020F0502020204030204" pitchFamily="34" charset="0"/>
              </a:rPr>
              <a:t>, provides tools to sign JAR files.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[…]</a:t>
            </a:r>
            <a:endParaRPr 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84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4E660AE-8A13-464A-9EFD-05EDDA43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Bibliografia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DA1884-1873-4FAB-A663-E8217865FB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[1]: </a:t>
            </a:r>
            <a:r>
              <a:rPr lang="it-IT" dirty="0" err="1"/>
              <a:t>Introduction</a:t>
            </a:r>
            <a:r>
              <a:rPr lang="it-IT" dirty="0"/>
              <a:t> to Java - </a:t>
            </a:r>
            <a:r>
              <a:rPr lang="it-IT" dirty="0">
                <a:hlinkClick r:id="rId2"/>
              </a:rPr>
              <a:t>https://www.oracle.com/java/technologies/introduction-to-java.html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[2]: Java Security </a:t>
            </a:r>
            <a:r>
              <a:rPr lang="it-IT" dirty="0" err="1"/>
              <a:t>Overview</a:t>
            </a:r>
            <a:r>
              <a:rPr lang="it-IT" dirty="0"/>
              <a:t> - </a:t>
            </a:r>
            <a:r>
              <a:rPr lang="it-IT" dirty="0">
                <a:hlinkClick r:id="rId3"/>
              </a:rPr>
              <a:t>https://docs.oracle.com/en/java/javase/23/security/java-security-overview1.html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[3]: Java </a:t>
            </a:r>
            <a:r>
              <a:rPr lang="it-IT" dirty="0" err="1"/>
              <a:t>Cryptograpy</a:t>
            </a:r>
            <a:r>
              <a:rPr lang="it-IT" dirty="0"/>
              <a:t> Architecture - </a:t>
            </a:r>
            <a:r>
              <a:rPr lang="it-IT" dirty="0">
                <a:hlinkClick r:id="rId4"/>
              </a:rPr>
              <a:t>https://docs.oracle.com/en/java/javase/23/security/java-cryptography-architecture-jca-reference-guide.html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[4]: </a:t>
            </a:r>
            <a:r>
              <a:rPr lang="en-US" dirty="0" err="1"/>
              <a:t>MessageDigest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https://docs.oracle.com/en/java/javase/23/docs/api/java.base/java/security/MessageDigest.html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[5]: </a:t>
            </a:r>
            <a:r>
              <a:rPr lang="en-US" dirty="0" err="1"/>
              <a:t>SecureRandom</a:t>
            </a:r>
            <a:r>
              <a:rPr lang="en-US" dirty="0"/>
              <a:t> - </a:t>
            </a:r>
            <a:r>
              <a:rPr lang="en-US" dirty="0">
                <a:hlinkClick r:id="rId6"/>
              </a:rPr>
              <a:t>https://docs.oracle.com/en/java/javase/23/docs/api/java.base/java/security/SecureRandom.html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[6]: </a:t>
            </a:r>
            <a:r>
              <a:rPr lang="it-IT" dirty="0" err="1"/>
              <a:t>SecureRandom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r>
              <a:rPr lang="it-IT" dirty="0"/>
              <a:t> - </a:t>
            </a:r>
            <a:r>
              <a:rPr lang="it-IT" dirty="0">
                <a:hlinkClick r:id="rId7"/>
              </a:rPr>
              <a:t>https://docs.oracle.com/en/java/javase/11/security/oracle-providers.html#GUID-9DC4ADD5-6D01-4B2E-9E85-B88E3BEE7453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[7]: </a:t>
            </a:r>
            <a:r>
              <a:rPr lang="it-IT" dirty="0" err="1"/>
              <a:t>Cipher</a:t>
            </a:r>
            <a:r>
              <a:rPr lang="it-IT" dirty="0"/>
              <a:t> - </a:t>
            </a:r>
            <a:r>
              <a:rPr lang="it-IT" dirty="0">
                <a:hlinkClick r:id="rId8"/>
              </a:rPr>
              <a:t>https://docs.oracle.com/en/java/javase/23/docs/api/java.base/javax/crypto/Cipher.html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[8]: </a:t>
            </a:r>
            <a:r>
              <a:rPr lang="it-IT" dirty="0" err="1"/>
              <a:t>StreamCipher</a:t>
            </a:r>
            <a:r>
              <a:rPr lang="it-IT" dirty="0"/>
              <a:t> code </a:t>
            </a:r>
            <a:r>
              <a:rPr lang="it-IT" dirty="0" err="1"/>
              <a:t>variation</a:t>
            </a:r>
            <a:r>
              <a:rPr lang="it-IT" dirty="0"/>
              <a:t>- </a:t>
            </a:r>
            <a:r>
              <a:rPr lang="it-IT" dirty="0">
                <a:hlinkClick r:id="rId9"/>
              </a:rPr>
              <a:t>https://docs.oracle.com/en/java/javase/23/security/java-cryptography-architecture-jca-reference-guide.html#GUID-C0283BC0-8B88-480D-82B1-7B01EAC3D8DF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6346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DFE9118-0586-4E53-A85C-42A8320DC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Alessandro Buldini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EA3E7BA-361D-45FB-8C4D-79C904A290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650" y="3284984"/>
            <a:ext cx="9410700" cy="1440160"/>
          </a:xfrm>
        </p:spPr>
        <p:txBody>
          <a:bodyPr/>
          <a:lstStyle/>
          <a:p>
            <a:r>
              <a:rPr lang="it-IT" dirty="0"/>
              <a:t>alessandro.buldini@unibo.it</a:t>
            </a:r>
          </a:p>
        </p:txBody>
      </p:sp>
    </p:spTree>
    <p:extLst>
      <p:ext uri="{BB962C8B-B14F-4D97-AF65-F5344CB8AC3E}">
        <p14:creationId xmlns:p14="http://schemas.microsoft.com/office/powerpoint/2010/main" val="225496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944A5-E6CC-E0FD-34AF-A51733D1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Java API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6C4FC0-4341-1FAB-A2AC-78C82EF6C2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/>
              <a:t>Java API are designed around the following principles [2]: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Implementation independence</a:t>
            </a:r>
            <a:r>
              <a:rPr lang="en-US" sz="2400" dirty="0"/>
              <a:t>. Applications do not need to implement security themselves. They do so by requesting services from </a:t>
            </a:r>
            <a:r>
              <a:rPr lang="en-US" sz="2400" b="1" u="sng" dirty="0"/>
              <a:t>Cryptographic Service Providers (CSP)</a:t>
            </a:r>
            <a:r>
              <a:rPr lang="en-US" sz="2400" dirty="0"/>
              <a:t> which are plugged into the JDK via a standard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Implementation interoperability</a:t>
            </a:r>
            <a:r>
              <a:rPr lang="en-US" sz="2400" dirty="0"/>
              <a:t>. </a:t>
            </a:r>
            <a:r>
              <a:rPr lang="en-US" sz="2400" u="sng" dirty="0"/>
              <a:t>Providers are interoperable</a:t>
            </a:r>
            <a:r>
              <a:rPr lang="en-US" sz="2400" dirty="0"/>
              <a:t> across applications: a program is not bound to a specific provider if it does not rely on default values from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Algorithm extensibility</a:t>
            </a:r>
            <a:r>
              <a:rPr lang="en-US" sz="2400" dirty="0"/>
              <a:t>: some applications may rely on emerging standards not yet implemented. The JDK supports the installation of custom providers that implement such services.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853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47AFD-1982-D17D-038D-FAE6F921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Cryptographic Service Providers [3]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21105A-3D72-122C-AF5E-98FA46678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Every CSP refers to a package or set of packages that </a:t>
            </a:r>
            <a:r>
              <a:rPr lang="en-US" sz="2400" u="sng" dirty="0"/>
              <a:t>implement one or more cryptographic services</a:t>
            </a:r>
            <a:r>
              <a:rPr lang="en-US" sz="2400" dirty="0"/>
              <a:t>, such as </a:t>
            </a:r>
            <a:r>
              <a:rPr lang="en-US" sz="2400" b="1" dirty="0"/>
              <a:t>digital signature algorithms, message digest algorithms</a:t>
            </a:r>
            <a:r>
              <a:rPr lang="en-US" sz="2400" dirty="0"/>
              <a:t>, and key conversion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Providers may be updated transparently</a:t>
            </a:r>
            <a:r>
              <a:rPr lang="en-US" sz="2400" dirty="0"/>
              <a:t> to the application, for example when faster or more secure versions are available.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Implementation interoperability </a:t>
            </a:r>
            <a:r>
              <a:rPr lang="en-US" sz="2400" dirty="0"/>
              <a:t>means that </a:t>
            </a:r>
            <a:r>
              <a:rPr lang="en-US" sz="2400" u="sng" dirty="0"/>
              <a:t>various implementations can work with each other, use each other's keys, or verify each other's signatures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06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82909-D040-B86D-05B7-C33DF70B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Why multiple providers?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56C021-C188-B567-FB9C-46A639E5A9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6289029" cy="43203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 may want to implement my own provider or </a:t>
            </a:r>
            <a:r>
              <a:rPr lang="en-US" sz="2400" u="sng" dirty="0"/>
              <a:t>use my favorite one </a:t>
            </a:r>
            <a:r>
              <a:rPr lang="en-US" sz="2400" dirty="0"/>
              <a:t>(</a:t>
            </a:r>
            <a:r>
              <a:rPr lang="en-US" sz="2400" u="sng" dirty="0"/>
              <a:t>bouncy-castle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dirty="0"/>
              <a:t>IBM’s </a:t>
            </a:r>
            <a:r>
              <a:rPr lang="en-US" sz="2400" u="sng" dirty="0" err="1"/>
              <a:t>IBMJCEPlus</a:t>
            </a:r>
            <a:r>
              <a:rPr lang="en-US" sz="2400" dirty="0"/>
              <a:t>, Microsoft’s </a:t>
            </a:r>
            <a:r>
              <a:rPr lang="en-US" sz="2400" u="sng" dirty="0"/>
              <a:t>MSCAPI</a:t>
            </a:r>
            <a:r>
              <a:rPr lang="en-US" sz="2400" dirty="0"/>
              <a:t> …) instead of the default Oracle implementation.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u="sng" dirty="0"/>
              <a:t>Providers have priorities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Some providers may perform cryptographic operations in </a:t>
            </a:r>
            <a:r>
              <a:rPr lang="en-US" sz="2400" b="1" dirty="0"/>
              <a:t>software</a:t>
            </a:r>
            <a:r>
              <a:rPr lang="en-US" sz="2400" dirty="0"/>
              <a:t>; others may perform the operations on a </a:t>
            </a:r>
            <a:r>
              <a:rPr lang="en-US" sz="2400" b="1" dirty="0"/>
              <a:t>hardware cryptographic accelerator</a:t>
            </a:r>
            <a:r>
              <a:rPr lang="en-US" sz="2400" dirty="0"/>
              <a:t>.</a:t>
            </a:r>
          </a:p>
        </p:txBody>
      </p:sp>
      <p:pic>
        <p:nvPicPr>
          <p:cNvPr id="5" name="Immagine 4" descr="Immagine che contiene testo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C985B0EA-4209-04F5-DDA1-3B296EC8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358" y="476672"/>
            <a:ext cx="5069422" cy="53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6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294FF-999A-9B4B-5BCF-D2D4BEEA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Achieving interoperability (1)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66423A-547E-C4B2-CA80-17E9819491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10897541" cy="43203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likely won’t create a custom provider ourselves, so we’re not really  interested in how to implement providers.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From a software engineering perspective, though, it’s very interesting to see how interoperability and modularity is achieved in OOP.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independence is achieved by defining types of </a:t>
            </a:r>
            <a:r>
              <a:rPr lang="en-US" sz="2400" b="1" u="sng" dirty="0"/>
              <a:t>cryptographic services called </a:t>
            </a:r>
            <a:r>
              <a:rPr lang="en-US" sz="2400" b="1" i="1" u="sng" dirty="0"/>
              <a:t>engines</a:t>
            </a:r>
            <a:r>
              <a:rPr lang="en-US" sz="2400" dirty="0"/>
              <a:t> and defining classes that provide the functionality of these services. These classes are called </a:t>
            </a:r>
            <a:r>
              <a:rPr lang="en-US" sz="2400" b="1" u="sng" dirty="0"/>
              <a:t>engine classes</a:t>
            </a:r>
            <a:r>
              <a:rPr lang="en-US" sz="2400" dirty="0"/>
              <a:t>, and examples are the </a:t>
            </a:r>
            <a:r>
              <a:rPr lang="en-US" sz="2400" dirty="0" err="1">
                <a:hlinkClick r:id="rId2"/>
              </a:rPr>
              <a:t>MessageDigest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Signature</a:t>
            </a:r>
            <a:r>
              <a:rPr lang="en-US" sz="2400" dirty="0"/>
              <a:t>, and </a:t>
            </a:r>
            <a:r>
              <a:rPr lang="en-US" sz="2400" dirty="0">
                <a:hlinkClick r:id="rId4"/>
              </a:rPr>
              <a:t>Cipher</a:t>
            </a:r>
            <a:r>
              <a:rPr lang="en-US" sz="2400" dirty="0"/>
              <a:t> classes. </a:t>
            </a:r>
          </a:p>
        </p:txBody>
      </p:sp>
    </p:spTree>
    <p:extLst>
      <p:ext uri="{BB962C8B-B14F-4D97-AF65-F5344CB8AC3E}">
        <p14:creationId xmlns:p14="http://schemas.microsoft.com/office/powerpoint/2010/main" val="602597580"/>
      </p:ext>
    </p:extLst>
  </p:cSld>
  <p:clrMapOvr>
    <a:masterClrMapping/>
  </p:clrMapOvr>
</p:sld>
</file>

<file path=ppt/theme/theme1.xml><?xml version="1.0" encoding="utf-8"?>
<a:theme xmlns:a="http://schemas.openxmlformats.org/drawingml/2006/main" name="COPERTINA">
  <a:themeElements>
    <a:clrScheme name="Personalizzato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4000" b="1" dirty="0" smtClean="0">
            <a:solidFill>
              <a:schemeClr val="bg1"/>
            </a:solidFill>
            <a:latin typeface="Century Gothic" panose="020B0502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IAPOSITIVE">
  <a:themeElements>
    <a:clrScheme name="Personalizzato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IUSURA">
  <a:themeElements>
    <a:clrScheme name="Personalizzato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ED1F34F8D5C34990AAD392C5F950E1" ma:contentTypeVersion="14" ma:contentTypeDescription="Create a new document." ma:contentTypeScope="" ma:versionID="6358da2e110d9c621d116bbd884f9567">
  <xsd:schema xmlns:xsd="http://www.w3.org/2001/XMLSchema" xmlns:xs="http://www.w3.org/2001/XMLSchema" xmlns:p="http://schemas.microsoft.com/office/2006/metadata/properties" xmlns:ns3="ec4d84c1-dad4-4be9-b58c-388277758547" xmlns:ns4="f6692c2f-2902-4bcd-9172-4a944bb6fe94" targetNamespace="http://schemas.microsoft.com/office/2006/metadata/properties" ma:root="true" ma:fieldsID="62dedaa3e8a69d165d9093b9fc606244" ns3:_="" ns4:_="">
    <xsd:import namespace="ec4d84c1-dad4-4be9-b58c-388277758547"/>
    <xsd:import namespace="f6692c2f-2902-4bcd-9172-4a944bb6fe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d84c1-dad4-4be9-b58c-3882777585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92c2f-2902-4bcd-9172-4a944bb6fe9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c4d84c1-dad4-4be9-b58c-388277758547" xsi:nil="true"/>
  </documentManagement>
</p:properties>
</file>

<file path=customXml/itemProps1.xml><?xml version="1.0" encoding="utf-8"?>
<ds:datastoreItem xmlns:ds="http://schemas.openxmlformats.org/officeDocument/2006/customXml" ds:itemID="{4E3FFC34-1144-4229-B27E-7A2A5567A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4d84c1-dad4-4be9-b58c-388277758547"/>
    <ds:schemaRef ds:uri="f6692c2f-2902-4bcd-9172-4a944bb6fe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33A7C8-0682-4CE2-BE2E-3ED1F953B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BF608B-7EEB-442E-9B04-B30B96118E4C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f6692c2f-2902-4bcd-9172-4a944bb6fe94"/>
    <ds:schemaRef ds:uri="ec4d84c1-dad4-4be9-b58c-388277758547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3322</Words>
  <Application>Microsoft Office PowerPoint</Application>
  <PresentationFormat>Widescreen</PresentationFormat>
  <Paragraphs>229</Paragraphs>
  <Slides>51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51</vt:i4>
      </vt:variant>
    </vt:vector>
  </HeadingPairs>
  <TitlesOfParts>
    <vt:vector size="61" baseType="lpstr">
      <vt:lpstr>Aptos</vt:lpstr>
      <vt:lpstr>Arial</vt:lpstr>
      <vt:lpstr>Calibri</vt:lpstr>
      <vt:lpstr>Cambria Math</vt:lpstr>
      <vt:lpstr>Century Gothic</vt:lpstr>
      <vt:lpstr>Courier New</vt:lpstr>
      <vt:lpstr>Wingdings</vt:lpstr>
      <vt:lpstr>COPERTINA</vt:lpstr>
      <vt:lpstr>DIAPOSITIVE</vt:lpstr>
      <vt:lpstr>CHIUSURA</vt:lpstr>
      <vt:lpstr>Java Security:  Architecture and Primitives</vt:lpstr>
      <vt:lpstr>Java</vt:lpstr>
      <vt:lpstr>Safety vs. Security</vt:lpstr>
      <vt:lpstr>Java Security Architecture</vt:lpstr>
      <vt:lpstr>Java Security Overview</vt:lpstr>
      <vt:lpstr>Java API</vt:lpstr>
      <vt:lpstr>Cryptographic Service Providers [3]</vt:lpstr>
      <vt:lpstr>Why multiple providers?</vt:lpstr>
      <vt:lpstr>Achieving interoperability (1)</vt:lpstr>
      <vt:lpstr>Achieving interoperability (2)</vt:lpstr>
      <vt:lpstr>Achieving interoperability (3)</vt:lpstr>
      <vt:lpstr>Presentazione standard di PowerPoint</vt:lpstr>
      <vt:lpstr>Hashing – Providing integrity (1)</vt:lpstr>
      <vt:lpstr>Hashing – Providing integrity (2)</vt:lpstr>
      <vt:lpstr>Hashing in Java (1) [4]</vt:lpstr>
      <vt:lpstr>Hashing in Java (2) [4]</vt:lpstr>
      <vt:lpstr>Hashing Example (1) - Explanation</vt:lpstr>
      <vt:lpstr>Hashing Example (2) - Update</vt:lpstr>
      <vt:lpstr>Hashing Example (3) – Empty Buffer</vt:lpstr>
      <vt:lpstr>Hashing Example (4) – Reset</vt:lpstr>
      <vt:lpstr>Presentazione standard di PowerPoint</vt:lpstr>
      <vt:lpstr>Pseudo Random Number Generators</vt:lpstr>
      <vt:lpstr>Non-Secure PRNG example</vt:lpstr>
      <vt:lpstr>RNGs in Java (1) [5]</vt:lpstr>
      <vt:lpstr>RNGs in Java (2) [5]</vt:lpstr>
      <vt:lpstr>RNGs Example (1)</vt:lpstr>
      <vt:lpstr>RNGs Example (2) – Different instances, same values</vt:lpstr>
      <vt:lpstr>RNGs Example (3) – Different instances, different values</vt:lpstr>
      <vt:lpstr>Presentazione standard di PowerPoint</vt:lpstr>
      <vt:lpstr>Symmetric Ciphers</vt:lpstr>
      <vt:lpstr>Block Ciphers</vt:lpstr>
      <vt:lpstr>Stream Ciphers</vt:lpstr>
      <vt:lpstr>Ciphers in Java (1) [7]</vt:lpstr>
      <vt:lpstr>Modes of Operations (1) [7]</vt:lpstr>
      <vt:lpstr>Disclaimer</vt:lpstr>
      <vt:lpstr>Modes of Operations (2) [7]</vt:lpstr>
      <vt:lpstr>Generating private keys (1)</vt:lpstr>
      <vt:lpstr>Disclaimer</vt:lpstr>
      <vt:lpstr>Ciphers in Java (2) [7]</vt:lpstr>
      <vt:lpstr>Ciphers in Java (3) [7]</vt:lpstr>
      <vt:lpstr>AEAD</vt:lpstr>
      <vt:lpstr>AEAD in Java</vt:lpstr>
      <vt:lpstr>Stream Ciphers</vt:lpstr>
      <vt:lpstr>Ciphers Example (1) – Block Ciphers, ECB</vt:lpstr>
      <vt:lpstr>Ciphers Example (2) – Stream Ciphers, ChaCha20</vt:lpstr>
      <vt:lpstr>Ciphers Example (3) – AEAD</vt:lpstr>
      <vt:lpstr>Presentazione standard di PowerPoint</vt:lpstr>
      <vt:lpstr>Presentazione standard di PowerPoint</vt:lpstr>
      <vt:lpstr>Presentazione standard di PowerPoint</vt:lpstr>
      <vt:lpstr>Bibliografia</vt:lpstr>
      <vt:lpstr>Presentazione standard di PowerPoint</vt:lpstr>
    </vt:vector>
  </TitlesOfParts>
  <Company>Università di Bologna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Alessandro Buldini</cp:lastModifiedBy>
  <cp:revision>87</cp:revision>
  <dcterms:created xsi:type="dcterms:W3CDTF">2017-11-13T10:11:35Z</dcterms:created>
  <dcterms:modified xsi:type="dcterms:W3CDTF">2025-03-26T18:39:23Z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0x0101003BED1F34F8D5C34990AAD392C5F950E1</vt:lpwstr>
  </property>
</Properties>
</file>