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7"/>
  </p:notesMasterIdLst>
  <p:sldIdLst>
    <p:sldId id="272" r:id="rId2"/>
    <p:sldId id="273" r:id="rId3"/>
    <p:sldId id="271" r:id="rId4"/>
    <p:sldId id="268" r:id="rId5"/>
    <p:sldId id="267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04/01/2025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B97A84-70F9-F6BB-518B-8D553C8A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: the "urban </a:t>
            </a:r>
            <a:r>
              <a:rPr lang="it-IT" dirty="0" err="1"/>
              <a:t>mobility</a:t>
            </a:r>
            <a:r>
              <a:rPr lang="it-IT" dirty="0"/>
              <a:t> challenge"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EBA5DC-CD4A-36D0-8D69-5EFE79FB69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11386473" cy="4111333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en-US" sz="1800" b="1" dirty="0"/>
              <a:t>Problem: </a:t>
            </a:r>
            <a:r>
              <a:rPr lang="en-US" sz="1800" dirty="0"/>
              <a:t>An autonomous guided vehicle (AGV) has to travel along a closed circuit avoiding the other AGVs that are parked along the path; at the completion of one lap, the AGV has to get off the circuit and park at the box</a:t>
            </a:r>
            <a:endParaRPr lang="it-IT" sz="1800" dirty="0"/>
          </a:p>
          <a:p>
            <a:pPr>
              <a:buClr>
                <a:srgbClr val="C00000"/>
              </a:buClr>
            </a:pPr>
            <a:endParaRPr lang="it-IT" sz="1800" b="1" dirty="0"/>
          </a:p>
          <a:p>
            <a:pPr>
              <a:buClr>
                <a:srgbClr val="C00000"/>
              </a:buClr>
            </a:pPr>
            <a:r>
              <a:rPr lang="it-IT" sz="1800" b="1" dirty="0"/>
              <a:t>PROJECT OBJECTIVES: </a:t>
            </a:r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Track a </a:t>
            </a:r>
            <a:r>
              <a:rPr lang="it-IT" sz="1800" dirty="0" err="1"/>
              <a:t>closed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 err="1"/>
              <a:t>Avoid</a:t>
            </a:r>
            <a:r>
              <a:rPr lang="it-IT" sz="1800" dirty="0"/>
              <a:t> </a:t>
            </a:r>
            <a:r>
              <a:rPr lang="it-IT" sz="1800" dirty="0" err="1"/>
              <a:t>obstacles</a:t>
            </a:r>
            <a:r>
              <a:rPr lang="it-IT" sz="1800" dirty="0"/>
              <a:t> on the </a:t>
            </a:r>
            <a:r>
              <a:rPr lang="it-IT" sz="1800" dirty="0" err="1"/>
              <a:t>trajectory</a:t>
            </a:r>
            <a:endParaRPr lang="it-IT" sz="1800" dirty="0"/>
          </a:p>
          <a:p>
            <a:pPr marL="342900" indent="-342900">
              <a:buClr>
                <a:srgbClr val="C00000"/>
              </a:buClr>
              <a:buFont typeface="+mj-lt"/>
              <a:buAutoNum type="arabicParenR"/>
            </a:pPr>
            <a:r>
              <a:rPr lang="it-IT" sz="1800" dirty="0"/>
              <a:t>After </a:t>
            </a:r>
            <a:r>
              <a:rPr lang="it-IT" sz="1800" dirty="0" err="1"/>
              <a:t>performing</a:t>
            </a:r>
            <a:r>
              <a:rPr lang="it-IT" sz="1800" dirty="0"/>
              <a:t> one </a:t>
            </a:r>
            <a:r>
              <a:rPr lang="it-IT" sz="1800" dirty="0" err="1"/>
              <a:t>lap</a:t>
            </a:r>
            <a:r>
              <a:rPr lang="it-IT" sz="1800" dirty="0"/>
              <a:t>, </a:t>
            </a:r>
            <a:r>
              <a:rPr lang="it-IT" sz="1800" dirty="0" err="1"/>
              <a:t>reach</a:t>
            </a:r>
            <a:r>
              <a:rPr lang="it-IT" sz="1800" dirty="0"/>
              <a:t> an </a:t>
            </a:r>
            <a:r>
              <a:rPr lang="it-IT" sz="1800" dirty="0" err="1"/>
              <a:t>empty</a:t>
            </a:r>
            <a:r>
              <a:rPr lang="it-IT" sz="1800" dirty="0"/>
              <a:t> parking </a:t>
            </a:r>
            <a:r>
              <a:rPr lang="it-IT" sz="1800" dirty="0" err="1"/>
              <a:t>lot</a:t>
            </a:r>
            <a:endParaRPr lang="it-IT" sz="1800" dirty="0"/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36C0F183-9811-0CA3-547B-A24694D70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43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50399-CE7D-631D-2D36-29929F99D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AC674D-BCBC-0E30-0B77-BDCDD3C7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Framework: </a:t>
            </a:r>
            <a:r>
              <a:rPr lang="it-IT" dirty="0" err="1"/>
              <a:t>unicycle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315972-048E-52EF-E2C0-8917393485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6000" y="2341221"/>
            <a:ext cx="5977457" cy="4037808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</a:pPr>
            <a:r>
              <a:rPr lang="it-IT" sz="1800" dirty="0">
                <a:latin typeface="+mj-lt"/>
                <a:cs typeface="Times New Roman" panose="02020603050405020304" pitchFamily="18" charset="0"/>
              </a:rPr>
              <a:t>The AGV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used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in the project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a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unicycle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, a planar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vehicle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which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described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by </a:t>
            </a:r>
            <a:r>
              <a:rPr lang="it-IT" sz="1800" dirty="0" err="1">
                <a:latin typeface="+mj-lt"/>
                <a:cs typeface="Times New Roman" panose="02020603050405020304" pitchFamily="18" charset="0"/>
              </a:rPr>
              <a:t>its</a:t>
            </a:r>
            <a:r>
              <a:rPr lang="it-IT" sz="1800" dirty="0">
                <a:latin typeface="+mj-lt"/>
                <a:cs typeface="Times New Roman" panose="02020603050405020304" pitchFamily="18" charset="0"/>
              </a:rPr>
              <a:t> state</a:t>
            </a:r>
          </a:p>
        </p:txBody>
      </p:sp>
      <p:pic>
        <p:nvPicPr>
          <p:cNvPr id="4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A5AF6C12-5CF7-A73C-5545-1BA99DE8C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riangolo isoscele 4">
            <a:extLst>
              <a:ext uri="{FF2B5EF4-FFF2-40B4-BE49-F238E27FC236}">
                <a16:creationId xmlns:a16="http://schemas.microsoft.com/office/drawing/2014/main" id="{2ECBB66A-89B7-4EB9-E907-B7BEC9AC95FC}"/>
              </a:ext>
            </a:extLst>
          </p:cNvPr>
          <p:cNvSpPr/>
          <p:nvPr/>
        </p:nvSpPr>
        <p:spPr>
          <a:xfrm rot="3481053">
            <a:off x="8814709" y="1854567"/>
            <a:ext cx="504964" cy="825449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dirty="0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CA8B911-1AAD-DB33-4D3A-3A59BE9317B2}"/>
              </a:ext>
            </a:extLst>
          </p:cNvPr>
          <p:cNvCxnSpPr/>
          <p:nvPr/>
        </p:nvCxnSpPr>
        <p:spPr>
          <a:xfrm flipV="1">
            <a:off x="8262257" y="1341929"/>
            <a:ext cx="0" cy="171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403C5B14-4719-D32F-8486-DEA015005210}"/>
              </a:ext>
            </a:extLst>
          </p:cNvPr>
          <p:cNvCxnSpPr>
            <a:cxnSpLocks/>
          </p:cNvCxnSpPr>
          <p:nvPr/>
        </p:nvCxnSpPr>
        <p:spPr>
          <a:xfrm>
            <a:off x="8262257" y="3058886"/>
            <a:ext cx="17417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4D1E636-4E3A-63E5-E898-33AAFE5B8E55}"/>
              </a:ext>
            </a:extLst>
          </p:cNvPr>
          <p:cNvCxnSpPr>
            <a:cxnSpLocks/>
          </p:cNvCxnSpPr>
          <p:nvPr/>
        </p:nvCxnSpPr>
        <p:spPr>
          <a:xfrm flipH="1">
            <a:off x="8262257" y="2341221"/>
            <a:ext cx="113211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EB703306-9C06-7240-3734-BDABF189E1B6}"/>
              </a:ext>
            </a:extLst>
          </p:cNvPr>
          <p:cNvCxnSpPr>
            <a:cxnSpLocks/>
          </p:cNvCxnSpPr>
          <p:nvPr/>
        </p:nvCxnSpPr>
        <p:spPr>
          <a:xfrm>
            <a:off x="8904514" y="2342013"/>
            <a:ext cx="0" cy="7168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F6CD664-4375-8767-DC06-CC079FA00390}"/>
              </a:ext>
            </a:extLst>
          </p:cNvPr>
          <p:cNvSpPr txBox="1"/>
          <p:nvPr/>
        </p:nvSpPr>
        <p:spPr>
          <a:xfrm>
            <a:off x="7936901" y="2157348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AB1D3D-34EF-B483-5EF4-BF71BDBCD21B}"/>
              </a:ext>
            </a:extLst>
          </p:cNvPr>
          <p:cNvSpPr txBox="1"/>
          <p:nvPr/>
        </p:nvSpPr>
        <p:spPr>
          <a:xfrm>
            <a:off x="8760323" y="3058886"/>
            <a:ext cx="24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x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B911FD0A-7148-AF81-BA1B-EA0C8B952483}"/>
              </a:ext>
            </a:extLst>
          </p:cNvPr>
          <p:cNvCxnSpPr>
            <a:cxnSpLocks/>
          </p:cNvCxnSpPr>
          <p:nvPr/>
        </p:nvCxnSpPr>
        <p:spPr>
          <a:xfrm flipH="1">
            <a:off x="8904514" y="1747221"/>
            <a:ext cx="979715" cy="5940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Arco 25">
            <a:extLst>
              <a:ext uri="{FF2B5EF4-FFF2-40B4-BE49-F238E27FC236}">
                <a16:creationId xmlns:a16="http://schemas.microsoft.com/office/drawing/2014/main" id="{6B8F4A93-C110-18AD-2FB7-80DE5D8213E5}"/>
              </a:ext>
            </a:extLst>
          </p:cNvPr>
          <p:cNvSpPr/>
          <p:nvPr/>
        </p:nvSpPr>
        <p:spPr>
          <a:xfrm rot="3251058">
            <a:off x="9007607" y="2079043"/>
            <a:ext cx="315068" cy="242729"/>
          </a:xfrm>
          <a:prstGeom prst="arc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4C15C5-8D8E-4B3F-B603-08D118938451}"/>
              </a:ext>
            </a:extLst>
          </p:cNvPr>
          <p:cNvSpPr txBox="1"/>
          <p:nvPr/>
        </p:nvSpPr>
        <p:spPr>
          <a:xfrm>
            <a:off x="9282084" y="2019196"/>
            <a:ext cx="38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θ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BE6F2906-9342-9F04-A13B-AB509F359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798" y="3038737"/>
            <a:ext cx="6932147" cy="38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45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rial"/>
                <a:cs typeface="Arial"/>
              </a:rPr>
              <a:t>Framework: </a:t>
            </a:r>
            <a:r>
              <a:rPr lang="it-IT" dirty="0" err="1">
                <a:latin typeface="Arial"/>
                <a:cs typeface="Arial"/>
              </a:rPr>
              <a:t>trajectory</a:t>
            </a:r>
            <a:endParaRPr lang="en-US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1F379AA-FA9F-EEA8-535F-D4C87AE834B3}"/>
              </a:ext>
            </a:extLst>
          </p:cNvPr>
          <p:cNvSpPr txBox="1"/>
          <p:nvPr/>
        </p:nvSpPr>
        <p:spPr>
          <a:xfrm>
            <a:off x="322982" y="2558849"/>
            <a:ext cx="51174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design the desired trajectory, a series of waypoints was defined. These waypoints were then interpolated using cubic spline interpolation to ensure a continuous path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To test controllers' functionalities on a non-continuous path, a sharp square-angle turn is added to the path</a:t>
            </a:r>
            <a:endParaRPr lang="it-IT" dirty="0"/>
          </a:p>
        </p:txBody>
      </p:sp>
      <p:pic>
        <p:nvPicPr>
          <p:cNvPr id="24" name="Immagine 23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E001C99C-7F62-1DAC-5613-A68BB2A9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" t="15369" r="-215" b="12393"/>
          <a:stretch/>
        </p:blipFill>
        <p:spPr>
          <a:xfrm>
            <a:off x="5440468" y="2528617"/>
            <a:ext cx="6588379" cy="315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15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0C1B7A-3BE4-8228-18EA-8D2E595B5A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4742" y="2341221"/>
            <a:ext cx="5380941" cy="3578539"/>
          </a:xfrm>
        </p:spPr>
        <p:txBody>
          <a:bodyPr>
            <a:normAutofit/>
          </a:bodyPr>
          <a:lstStyle/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The </a:t>
            </a:r>
            <a:r>
              <a:rPr lang="it-IT" sz="1800" dirty="0" err="1"/>
              <a:t>unicyle</a:t>
            </a:r>
            <a:r>
              <a:rPr lang="it-IT" sz="1800" dirty="0"/>
              <a:t> after </a:t>
            </a:r>
            <a:r>
              <a:rPr lang="it-IT" sz="1800" dirty="0" err="1"/>
              <a:t>detecting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reaches</a:t>
            </a:r>
            <a:r>
              <a:rPr lang="it-IT" sz="1800" dirty="0"/>
              <a:t> the second lane, after </a:t>
            </a:r>
            <a:r>
              <a:rPr lang="it-IT" sz="1800" dirty="0" err="1"/>
              <a:t>overtaking</a:t>
            </a:r>
            <a:r>
              <a:rPr lang="it-IT" sz="1800" dirty="0"/>
              <a:t> the </a:t>
            </a:r>
            <a:r>
              <a:rPr lang="it-IT" sz="1800" dirty="0" err="1"/>
              <a:t>obstacle</a:t>
            </a:r>
            <a:r>
              <a:rPr lang="it-IT" sz="1800" dirty="0"/>
              <a:t> </a:t>
            </a:r>
            <a:r>
              <a:rPr lang="it-IT" sz="1800" dirty="0" err="1"/>
              <a:t>it</a:t>
            </a:r>
            <a:r>
              <a:rPr lang="it-IT" sz="1800" dirty="0"/>
              <a:t> </a:t>
            </a:r>
            <a:r>
              <a:rPr lang="it-IT" sz="1800" dirty="0" err="1"/>
              <a:t>progressively</a:t>
            </a:r>
            <a:r>
              <a:rPr lang="it-IT" sz="1800" dirty="0"/>
              <a:t> </a:t>
            </a:r>
            <a:r>
              <a:rPr lang="it-IT" sz="1800" dirty="0" err="1"/>
              <a:t>returns</a:t>
            </a:r>
            <a:r>
              <a:rPr lang="it-IT" sz="1800" dirty="0"/>
              <a:t> to the first lane</a:t>
            </a:r>
          </a:p>
          <a:p>
            <a:pPr>
              <a:buClr>
                <a:srgbClr val="C00000"/>
              </a:buClr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457200" indent="-4572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it-IT" sz="1800" dirty="0"/>
              <a:t>To </a:t>
            </a:r>
            <a:r>
              <a:rPr lang="it-IT" sz="1800" dirty="0" err="1"/>
              <a:t>ensure</a:t>
            </a:r>
            <a:r>
              <a:rPr lang="it-IT" sz="1800" dirty="0"/>
              <a:t> a </a:t>
            </a:r>
            <a:r>
              <a:rPr lang="it-IT" sz="1800" dirty="0" err="1"/>
              <a:t>smooth</a:t>
            </a:r>
            <a:r>
              <a:rPr lang="it-IT" sz="1800" dirty="0"/>
              <a:t> and </a:t>
            </a:r>
            <a:r>
              <a:rPr lang="it-IT" sz="1800" dirty="0" err="1"/>
              <a:t>continuous</a:t>
            </a:r>
            <a:r>
              <a:rPr lang="it-IT" sz="1800" dirty="0"/>
              <a:t> </a:t>
            </a:r>
            <a:r>
              <a:rPr lang="it-IT" sz="1800" dirty="0" err="1"/>
              <a:t>trajectory</a:t>
            </a:r>
            <a:r>
              <a:rPr lang="it-IT" sz="1800" dirty="0"/>
              <a:t> </a:t>
            </a:r>
            <a:r>
              <a:rPr lang="it-IT" sz="1800" dirty="0" err="1"/>
              <a:t>during</a:t>
            </a:r>
            <a:r>
              <a:rPr lang="it-IT" sz="1800" dirty="0"/>
              <a:t> the </a:t>
            </a:r>
            <a:r>
              <a:rPr lang="it-IT" sz="1800" dirty="0" err="1"/>
              <a:t>changing</a:t>
            </a:r>
            <a:r>
              <a:rPr lang="it-IT" sz="1800" dirty="0"/>
              <a:t> lane procedure a </a:t>
            </a:r>
            <a:r>
              <a:rPr lang="it-IT" sz="1800" dirty="0" err="1"/>
              <a:t>sigmoid</a:t>
            </a:r>
            <a:r>
              <a:rPr lang="it-IT" sz="1800" dirty="0"/>
              <a:t> </a:t>
            </a:r>
            <a:r>
              <a:rPr lang="it-IT" sz="1800" dirty="0" err="1"/>
              <a:t>function</a:t>
            </a:r>
            <a:r>
              <a:rPr lang="it-IT" sz="1800" dirty="0"/>
              <a:t> </a:t>
            </a:r>
            <a:r>
              <a:rPr lang="it-IT" sz="1800" dirty="0" err="1"/>
              <a:t>has</a:t>
            </a:r>
            <a:r>
              <a:rPr lang="it-IT" sz="1800" dirty="0"/>
              <a:t> </a:t>
            </a:r>
            <a:r>
              <a:rPr lang="it-IT" sz="1800" dirty="0" err="1"/>
              <a:t>been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endParaRPr lang="it-IT" sz="18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 descr="Immagine che contiene schermata, design, Rettangolo, linea&#10;&#10;Descrizione generata automaticamente">
            <a:extLst>
              <a:ext uri="{FF2B5EF4-FFF2-40B4-BE49-F238E27FC236}">
                <a16:creationId xmlns:a16="http://schemas.microsoft.com/office/drawing/2014/main" id="{1C2C6CAF-8052-852C-BDEF-D757240EF8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3" t="15494" r="-2086" b="12734"/>
          <a:stretch/>
        </p:blipFill>
        <p:spPr>
          <a:xfrm>
            <a:off x="5677067" y="1747221"/>
            <a:ext cx="6413549" cy="294632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F158229-6334-38B7-95FF-20360845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187" y="5035773"/>
            <a:ext cx="6253985" cy="13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Obstacle</a:t>
            </a:r>
            <a:r>
              <a:rPr lang="it-IT" dirty="0"/>
              <a:t> </a:t>
            </a:r>
            <a:r>
              <a:rPr lang="it-IT" dirty="0" err="1"/>
              <a:t>avoidance</a:t>
            </a:r>
            <a:endParaRPr lang="it-IT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CFB0D5-3233-B029-D029-462C2322D0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2" b="4232"/>
          <a:stretch/>
        </p:blipFill>
        <p:spPr>
          <a:xfrm>
            <a:off x="550996" y="2729114"/>
            <a:ext cx="3600635" cy="3619686"/>
          </a:xfrm>
          <a:prstGeom prst="rect">
            <a:avLst/>
          </a:prstGeom>
        </p:spPr>
      </p:pic>
      <p:sp>
        <p:nvSpPr>
          <p:cNvPr id="11" name="Arrow: Right 12">
            <a:extLst>
              <a:ext uri="{FF2B5EF4-FFF2-40B4-BE49-F238E27FC236}">
                <a16:creationId xmlns:a16="http://schemas.microsoft.com/office/drawing/2014/main" id="{39F888CB-FBA2-6921-C1C1-8312FEDC6F7E}"/>
              </a:ext>
            </a:extLst>
          </p:cNvPr>
          <p:cNvSpPr/>
          <p:nvPr/>
        </p:nvSpPr>
        <p:spPr>
          <a:xfrm rot="-540000">
            <a:off x="2970636" y="3975582"/>
            <a:ext cx="1551628" cy="17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229F772-C2C4-7C92-3F80-AD5E39675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010" y="2023619"/>
            <a:ext cx="7370276" cy="46815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8CE7B7E-6485-4FFB-163E-09516AE857D9}"/>
              </a:ext>
            </a:extLst>
          </p:cNvPr>
          <p:cNvSpPr/>
          <p:nvPr/>
        </p:nvSpPr>
        <p:spPr>
          <a:xfrm>
            <a:off x="4604010" y="2826983"/>
            <a:ext cx="7370276" cy="7435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24B55D8-688B-2505-C764-1826432312FB}"/>
              </a:ext>
            </a:extLst>
          </p:cNvPr>
          <p:cNvSpPr/>
          <p:nvPr/>
        </p:nvSpPr>
        <p:spPr>
          <a:xfrm>
            <a:off x="4604010" y="6433457"/>
            <a:ext cx="4420247" cy="2716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A74C1CC-E63B-411F-B95C-56B27AC83A47}">
  <we:reference id="wa200005566" version="3.0.0.2" store="it-IT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196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di Office</vt:lpstr>
      <vt:lpstr>Introduction: the "urban mobility challenge"</vt:lpstr>
      <vt:lpstr>Framework: unicycle</vt:lpstr>
      <vt:lpstr>Framework: trajectory</vt:lpstr>
      <vt:lpstr>Obstacle avoidance</vt:lpstr>
      <vt:lpstr>Obstacle avoidance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Alessandro Borgherini</cp:lastModifiedBy>
  <cp:revision>370</cp:revision>
  <dcterms:created xsi:type="dcterms:W3CDTF">2023-05-17T11:15:50Z</dcterms:created>
  <dcterms:modified xsi:type="dcterms:W3CDTF">2025-01-04T10:42:28Z</dcterms:modified>
</cp:coreProperties>
</file>