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72" r:id="rId2"/>
    <p:sldId id="273" r:id="rId3"/>
    <p:sldId id="271" r:id="rId4"/>
    <p:sldId id="268" r:id="rId5"/>
    <p:sldId id="267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32BB16-631E-86D9-9E70-BFE485F5E472}" name="Pontello Leonardo" initials="PL" userId="S::leonardo.pontello@studenti.unipd.it::e1f66af7-fa05-4e62-a638-65f61bf3ed2c" providerId="AD"/>
  <p188:author id="{2B47A61A-FD93-7595-C20B-37EEF1508DF6}" name="Fattorel Alessandro" initials="FA" userId="S::alessandro.fattorel@studenti.unipd.it::4c8be876-182f-48df-a8f8-cf95002ea1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1F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E6C1-0D4F-40AF-85DF-C1F5DECC53A8}" type="datetimeFigureOut">
              <a:rPr lang="it-IT" smtClean="0"/>
              <a:pPr/>
              <a:t>03/01/2025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BD17-AA56-4B3E-BE8E-B8743FCB105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39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8A6E1-DC11-C213-C49B-4CE1A884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5EF09-4C5E-B147-BEF8-8B66FFFE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774B46-543F-F0B0-1410-BF1E717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1F3B55-F3E2-1A2D-7FD6-BEC64BED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3C2C70-ACDC-D114-6B42-27BE4C25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4" name="Immagine 6">
            <a:extLst>
              <a:ext uri="{FF2B5EF4-FFF2-40B4-BE49-F238E27FC236}">
                <a16:creationId xmlns:a16="http://schemas.microsoft.com/office/drawing/2014/main" id="{7A2A5C85-D8F9-95C2-D93A-D6AAA8D012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40" y="1159933"/>
            <a:ext cx="7568720" cy="21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E965153-D1B8-47F9-ECA7-A02B3757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593" y="3285951"/>
            <a:ext cx="9096815" cy="1290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Segnaposto testo 13">
            <a:extLst>
              <a:ext uri="{FF2B5EF4-FFF2-40B4-BE49-F238E27FC236}">
                <a16:creationId xmlns:a16="http://schemas.microsoft.com/office/drawing/2014/main" id="{1D13A2E7-1F45-2252-AAE6-76F193D9D5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5526" y="4741032"/>
            <a:ext cx="6320949" cy="7580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2901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4D642F2-5021-578D-0B5A-F0C9826C56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-1" y="0"/>
            <a:ext cx="12192001" cy="1138767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BB52DDA-C01F-9F3B-B508-D3698A0EAD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8" y="172188"/>
            <a:ext cx="2856424" cy="79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3A4080AB-402D-FB91-8F6E-E1F4FB3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53221"/>
            <a:ext cx="11736000" cy="1188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 hasCustomPrompt="1"/>
          </p:nvPr>
        </p:nvSpPr>
        <p:spPr>
          <a:xfrm>
            <a:off x="6179127" y="2592996"/>
            <a:ext cx="5663346" cy="385955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1" name="Segnaposto contenuto 2"/>
          <p:cNvSpPr>
            <a:spLocks noGrp="1"/>
          </p:cNvSpPr>
          <p:nvPr>
            <p:ph sz="quarter" idx="11" hasCustomPrompt="1"/>
          </p:nvPr>
        </p:nvSpPr>
        <p:spPr>
          <a:xfrm>
            <a:off x="1215640" y="2592996"/>
            <a:ext cx="3781233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2" name="Segnaposto contenuto 2"/>
          <p:cNvSpPr>
            <a:spLocks noGrp="1"/>
          </p:cNvSpPr>
          <p:nvPr>
            <p:ph sz="quarter" idx="12" hasCustomPrompt="1"/>
          </p:nvPr>
        </p:nvSpPr>
        <p:spPr>
          <a:xfrm>
            <a:off x="1215640" y="4777396"/>
            <a:ext cx="3781234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214997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38BF697F-4C3F-B44D-F6C6-3D1E0DC619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42" y="2269067"/>
            <a:ext cx="8333317" cy="23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53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635D8-CCDF-6D38-8F13-A179A41E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434A56-224E-D866-A28F-911AF1B3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815B5-BA9F-4BC1-142B-FB146E55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39FF7-9837-5485-22E6-98359CE2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BA95AF-CF08-9540-8958-30ECAA24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9B05C-6215-0CBC-7B82-45F3AB91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BDA081-A4AC-23E8-A80B-BB3EDFA4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D27AD-7692-29FD-138C-8E2D277B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FA7B6A-8E96-4A22-AC28-CC5D4A5F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F665B-5DD5-68C7-A7BF-2101FC91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E8C6D-2746-FE8C-D954-F04A0892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4DAC7-51DC-0512-D3C5-636DA9B6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C77EFD-F6AD-7E4A-2466-734F7D9F8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F64D86-9423-4050-EABD-82F754AC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F5BF3C-0092-1DEB-DF7D-873B0ECF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891FFC-8CE4-A06C-6922-845EBB33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E9C76-ADD7-91FE-76C9-8E59F946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A3DAC0-0839-47EF-03C6-93B46E1A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AAB33E-3013-3EE2-4E41-A18D1471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8BE1D0-E709-E1B6-7882-A7C1F3F8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67025A-7024-FF82-2CD9-A169C692D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94965E-60D1-02D6-7D5B-78FA5B51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85446E-D0C3-EB44-D741-898EA10E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CEDB29-873E-5535-846B-35B3DC35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5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1BEB9-DC85-61DC-2E70-EECA8826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84C7E1-3A6B-9BF3-9D7E-B84FBB4E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B297B-6060-AC1C-692E-69C528C0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92E7EA-01EC-8DA9-0AD8-097FF79E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D660FF-A924-B2C4-5D36-2548BC1C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48134CA-4890-3AD2-BFC1-635593B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59B0E4-734C-4FB1-ABD0-43EBCEE4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A02DE-EF25-8A34-A17C-9CF1E538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DFA90-A16F-D126-B45F-FA7913A1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7362F2-2D07-BADC-9028-5FF264BB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7C2D8-244A-8B91-1324-66BF5F72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98A4E-3799-1101-A9C0-EA1E537A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56DED9-3158-0431-69E5-757400DB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70726-1E27-AA9F-3B2E-692DBC81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A53B16-4FDD-45A1-11E9-42FB6DC88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74E34-1E69-D976-B1C5-8499B3A1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9DC378-0820-E023-FD20-90E7E384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4F833C-9ED4-C074-2B18-A66A6F9C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6D7FED-89C8-E0C9-1D82-94824333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C73D6B-3B98-0B4D-3839-170A9073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12E685-16F2-CD57-8F24-94C80A59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0F94EB-D8FF-46BD-0EB1-02B9720A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1/3/2025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E05C7A-E8F9-1686-FBF1-6D0625EB7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7E8887-8F71-A9F3-4692-499C4365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B97A84-70F9-F6BB-518B-8D553C8A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: the "urban </a:t>
            </a:r>
            <a:r>
              <a:rPr lang="it-IT" dirty="0" err="1"/>
              <a:t>mobility</a:t>
            </a:r>
            <a:r>
              <a:rPr lang="it-IT" dirty="0"/>
              <a:t> challenge"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EBA5DC-CD4A-36D0-8D69-5EFE79FB69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6000" y="2341221"/>
            <a:ext cx="11386473" cy="411133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1800" b="1" dirty="0"/>
              <a:t>Problem: </a:t>
            </a:r>
            <a:r>
              <a:rPr lang="en-US" sz="1800" dirty="0"/>
              <a:t>An autonomous guided vehicle (AGV) has to travel along a closed circuit avoiding the other AGVs that are parked along the path; at the completion of one lap, the AGV has to get off the circuit and park at the box</a:t>
            </a:r>
            <a:endParaRPr lang="it-IT" sz="1800" dirty="0"/>
          </a:p>
          <a:p>
            <a:pPr>
              <a:buClr>
                <a:srgbClr val="C00000"/>
              </a:buClr>
            </a:pPr>
            <a:endParaRPr lang="it-IT" sz="1800" b="1" dirty="0"/>
          </a:p>
          <a:p>
            <a:pPr>
              <a:buClr>
                <a:srgbClr val="C00000"/>
              </a:buClr>
            </a:pPr>
            <a:r>
              <a:rPr lang="it-IT" sz="1800" b="1" dirty="0"/>
              <a:t>PROJECT OBJECTIVES: </a:t>
            </a:r>
          </a:p>
          <a:p>
            <a:pPr marL="342900" indent="-342900">
              <a:buClr>
                <a:srgbClr val="C00000"/>
              </a:buClr>
              <a:buFont typeface="+mj-lt"/>
              <a:buAutoNum type="arabicParenR"/>
            </a:pPr>
            <a:r>
              <a:rPr lang="it-IT" sz="1800" dirty="0"/>
              <a:t>Track a </a:t>
            </a:r>
            <a:r>
              <a:rPr lang="it-IT" sz="1800" dirty="0" err="1"/>
              <a:t>closed</a:t>
            </a:r>
            <a:r>
              <a:rPr lang="it-IT" sz="1800" dirty="0"/>
              <a:t> </a:t>
            </a:r>
            <a:r>
              <a:rPr lang="it-IT" sz="1800" dirty="0" err="1"/>
              <a:t>trajectory</a:t>
            </a:r>
            <a:endParaRPr lang="it-IT" sz="1800" dirty="0"/>
          </a:p>
          <a:p>
            <a:pPr marL="342900" indent="-342900">
              <a:buClr>
                <a:srgbClr val="C00000"/>
              </a:buClr>
              <a:buFont typeface="+mj-lt"/>
              <a:buAutoNum type="arabicParenR"/>
            </a:pPr>
            <a:r>
              <a:rPr lang="it-IT" sz="1800" dirty="0" err="1"/>
              <a:t>Avoid</a:t>
            </a:r>
            <a:r>
              <a:rPr lang="it-IT" sz="1800" dirty="0"/>
              <a:t> </a:t>
            </a:r>
            <a:r>
              <a:rPr lang="it-IT" sz="1800" dirty="0" err="1"/>
              <a:t>obstacles</a:t>
            </a:r>
            <a:r>
              <a:rPr lang="it-IT" sz="1800" dirty="0"/>
              <a:t> on the </a:t>
            </a:r>
            <a:r>
              <a:rPr lang="it-IT" sz="1800" dirty="0" err="1"/>
              <a:t>trajectory</a:t>
            </a:r>
            <a:endParaRPr lang="it-IT" sz="1800" dirty="0"/>
          </a:p>
          <a:p>
            <a:pPr marL="342900" indent="-342900">
              <a:buClr>
                <a:srgbClr val="C00000"/>
              </a:buClr>
              <a:buFont typeface="+mj-lt"/>
              <a:buAutoNum type="arabicParenR"/>
            </a:pPr>
            <a:r>
              <a:rPr lang="it-IT" sz="1800" dirty="0"/>
              <a:t>After </a:t>
            </a:r>
            <a:r>
              <a:rPr lang="it-IT" sz="1800" dirty="0" err="1"/>
              <a:t>performing</a:t>
            </a:r>
            <a:r>
              <a:rPr lang="it-IT" sz="1800" dirty="0"/>
              <a:t> one </a:t>
            </a:r>
            <a:r>
              <a:rPr lang="it-IT" sz="1800" dirty="0" err="1"/>
              <a:t>lap</a:t>
            </a:r>
            <a:r>
              <a:rPr lang="it-IT" sz="1800" dirty="0"/>
              <a:t>, </a:t>
            </a:r>
            <a:r>
              <a:rPr lang="it-IT" sz="1800" dirty="0" err="1"/>
              <a:t>reach</a:t>
            </a:r>
            <a:r>
              <a:rPr lang="it-IT" sz="1800" dirty="0"/>
              <a:t> an </a:t>
            </a:r>
            <a:r>
              <a:rPr lang="it-IT" sz="1800" dirty="0" err="1"/>
              <a:t>empty</a:t>
            </a:r>
            <a:r>
              <a:rPr lang="it-IT" sz="1800" dirty="0"/>
              <a:t> parking </a:t>
            </a:r>
            <a:r>
              <a:rPr lang="it-IT" sz="1800" dirty="0" err="1"/>
              <a:t>lot</a:t>
            </a:r>
            <a:endParaRPr lang="it-IT" sz="1800" dirty="0"/>
          </a:p>
        </p:txBody>
      </p:sp>
      <p:pic>
        <p:nvPicPr>
          <p:cNvPr id="4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36C0F183-9811-0CA3-547B-A24694D70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3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50399-CE7D-631D-2D36-29929F99D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AC674D-BCBC-0E30-0B77-BDCDD3C7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Framework: </a:t>
            </a:r>
            <a:r>
              <a:rPr lang="it-IT" dirty="0" err="1"/>
              <a:t>unicycle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315972-048E-52EF-E2C0-8917393485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6000" y="2341221"/>
            <a:ext cx="5977457" cy="403780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it-IT" sz="1800" dirty="0">
                <a:latin typeface="+mj-lt"/>
                <a:cs typeface="Times New Roman" panose="02020603050405020304" pitchFamily="18" charset="0"/>
              </a:rPr>
              <a:t>The AGV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used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in the project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a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unicycle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, a planar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vehicle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which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described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by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its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state</a:t>
            </a:r>
          </a:p>
        </p:txBody>
      </p:sp>
      <p:pic>
        <p:nvPicPr>
          <p:cNvPr id="4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A5AF6C12-5CF7-A73C-5545-1BA99DE8C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CF034EC-EFA1-3300-BAA1-526FDE6D68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00" y="3190376"/>
            <a:ext cx="6686894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5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/>
                <a:cs typeface="Arial"/>
              </a:rPr>
              <a:t>Framework: </a:t>
            </a:r>
            <a:r>
              <a:rPr lang="it-IT" dirty="0" err="1">
                <a:latin typeface="Arial"/>
                <a:cs typeface="Arial"/>
              </a:rPr>
              <a:t>trajectory</a:t>
            </a:r>
            <a:endParaRPr lang="en-US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1F379AA-FA9F-EEA8-535F-D4C87AE834B3}"/>
              </a:ext>
            </a:extLst>
          </p:cNvPr>
          <p:cNvSpPr txBox="1"/>
          <p:nvPr/>
        </p:nvSpPr>
        <p:spPr>
          <a:xfrm>
            <a:off x="322982" y="2558849"/>
            <a:ext cx="5117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To design the desired trajectory, a series of waypoints was defined. These waypoints were then interpolated using cubic spline interpolation to ensure a continuous path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To test controllers' functionalities on a non-continuous path, a sharp square-angle turn is added to the path</a:t>
            </a:r>
            <a:endParaRPr lang="it-IT" dirty="0"/>
          </a:p>
        </p:txBody>
      </p:sp>
      <p:pic>
        <p:nvPicPr>
          <p:cNvPr id="24" name="Immagine 23" descr="Immagine che contiene schermata, design, Rettangolo, linea&#10;&#10;Descrizione generata automaticamente">
            <a:extLst>
              <a:ext uri="{FF2B5EF4-FFF2-40B4-BE49-F238E27FC236}">
                <a16:creationId xmlns:a16="http://schemas.microsoft.com/office/drawing/2014/main" id="{E001C99C-7F62-1DAC-5613-A68BB2A94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" t="15369" r="-215" b="12393"/>
          <a:stretch/>
        </p:blipFill>
        <p:spPr>
          <a:xfrm>
            <a:off x="5440468" y="2528617"/>
            <a:ext cx="6588379" cy="31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5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avoidance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C1B7A-3BE4-8228-18EA-8D2E595B5A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4742" y="2341221"/>
            <a:ext cx="5380941" cy="3578539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800" dirty="0"/>
              <a:t>The </a:t>
            </a:r>
            <a:r>
              <a:rPr lang="it-IT" sz="1800" dirty="0" err="1"/>
              <a:t>unicyle</a:t>
            </a:r>
            <a:r>
              <a:rPr lang="it-IT" sz="1800" dirty="0"/>
              <a:t> after </a:t>
            </a:r>
            <a:r>
              <a:rPr lang="it-IT" sz="1800" dirty="0" err="1"/>
              <a:t>detecting</a:t>
            </a:r>
            <a:r>
              <a:rPr lang="it-IT" sz="1800" dirty="0"/>
              <a:t> the </a:t>
            </a:r>
            <a:r>
              <a:rPr lang="it-IT" sz="1800" dirty="0" err="1"/>
              <a:t>obstacle</a:t>
            </a:r>
            <a:r>
              <a:rPr lang="it-IT" sz="1800" dirty="0"/>
              <a:t> </a:t>
            </a:r>
            <a:r>
              <a:rPr lang="it-IT" sz="1800" dirty="0" err="1"/>
              <a:t>progressively</a:t>
            </a:r>
            <a:r>
              <a:rPr lang="it-IT" sz="1800" dirty="0"/>
              <a:t> </a:t>
            </a:r>
            <a:r>
              <a:rPr lang="it-IT" sz="1800" dirty="0" err="1"/>
              <a:t>reaches</a:t>
            </a:r>
            <a:r>
              <a:rPr lang="it-IT" sz="1800" dirty="0"/>
              <a:t> the second lane, after </a:t>
            </a:r>
            <a:r>
              <a:rPr lang="it-IT" sz="1800" dirty="0" err="1"/>
              <a:t>overtaking</a:t>
            </a:r>
            <a:r>
              <a:rPr lang="it-IT" sz="1800" dirty="0"/>
              <a:t> the </a:t>
            </a:r>
            <a:r>
              <a:rPr lang="it-IT" sz="1800" dirty="0" err="1"/>
              <a:t>obstacle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progressively</a:t>
            </a:r>
            <a:r>
              <a:rPr lang="it-IT" sz="1800" dirty="0"/>
              <a:t> </a:t>
            </a:r>
            <a:r>
              <a:rPr lang="it-IT" sz="1800" dirty="0" err="1"/>
              <a:t>returns</a:t>
            </a:r>
            <a:r>
              <a:rPr lang="it-IT" sz="1800" dirty="0"/>
              <a:t> to the first lane</a:t>
            </a:r>
          </a:p>
          <a:p>
            <a:pPr>
              <a:buClr>
                <a:srgbClr val="C00000"/>
              </a:buClr>
            </a:pPr>
            <a:endParaRPr lang="it-IT" sz="1800" dirty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800" dirty="0"/>
              <a:t>To </a:t>
            </a:r>
            <a:r>
              <a:rPr lang="it-IT" sz="1800" dirty="0" err="1"/>
              <a:t>ensure</a:t>
            </a:r>
            <a:r>
              <a:rPr lang="it-IT" sz="1800" dirty="0"/>
              <a:t> a </a:t>
            </a:r>
            <a:r>
              <a:rPr lang="it-IT" sz="1800" dirty="0" err="1"/>
              <a:t>smooth</a:t>
            </a:r>
            <a:r>
              <a:rPr lang="it-IT" sz="1800" dirty="0"/>
              <a:t> and </a:t>
            </a:r>
            <a:r>
              <a:rPr lang="it-IT" sz="1800" dirty="0" err="1"/>
              <a:t>continuous</a:t>
            </a:r>
            <a:r>
              <a:rPr lang="it-IT" sz="1800" dirty="0"/>
              <a:t> </a:t>
            </a:r>
            <a:r>
              <a:rPr lang="it-IT" sz="1800" dirty="0" err="1"/>
              <a:t>trajectory</a:t>
            </a:r>
            <a:r>
              <a:rPr lang="it-IT" sz="1800" dirty="0"/>
              <a:t> </a:t>
            </a:r>
            <a:r>
              <a:rPr lang="it-IT" sz="1800" dirty="0" err="1"/>
              <a:t>during</a:t>
            </a:r>
            <a:r>
              <a:rPr lang="it-IT" sz="1800" dirty="0"/>
              <a:t> the </a:t>
            </a:r>
            <a:r>
              <a:rPr lang="it-IT" sz="1800" dirty="0" err="1"/>
              <a:t>changing</a:t>
            </a:r>
            <a:r>
              <a:rPr lang="it-IT" sz="1800" dirty="0"/>
              <a:t> lane procedure a </a:t>
            </a:r>
            <a:r>
              <a:rPr lang="it-IT" sz="1800" dirty="0" err="1"/>
              <a:t>sigmoid</a:t>
            </a:r>
            <a:r>
              <a:rPr lang="it-IT" sz="1800" dirty="0"/>
              <a:t> </a:t>
            </a:r>
            <a:r>
              <a:rPr lang="it-IT" sz="1800" dirty="0" err="1"/>
              <a:t>function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been</a:t>
            </a:r>
            <a:r>
              <a:rPr lang="it-IT" sz="1800" dirty="0"/>
              <a:t> </a:t>
            </a:r>
            <a:r>
              <a:rPr lang="it-IT" sz="1800" dirty="0" err="1"/>
              <a:t>used</a:t>
            </a:r>
            <a:endParaRPr lang="it-IT" sz="1800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 descr="Immagine che contiene schermata, design, Rettangolo, linea&#10;&#10;Descrizione generata automaticamente">
            <a:extLst>
              <a:ext uri="{FF2B5EF4-FFF2-40B4-BE49-F238E27FC236}">
                <a16:creationId xmlns:a16="http://schemas.microsoft.com/office/drawing/2014/main" id="{1C2C6CAF-8052-852C-BDEF-D757240EF8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" t="15494" r="-2086" b="12734"/>
          <a:stretch/>
        </p:blipFill>
        <p:spPr>
          <a:xfrm>
            <a:off x="5677067" y="1747221"/>
            <a:ext cx="6413549" cy="294632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F158229-6334-38B7-95FF-203608456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187" y="5035773"/>
            <a:ext cx="6253985" cy="13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avoidance</a:t>
            </a:r>
            <a:endParaRPr lang="it-IT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0CFB0D5-3233-B029-D029-462C2322D0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32" b="4232"/>
          <a:stretch/>
        </p:blipFill>
        <p:spPr>
          <a:xfrm>
            <a:off x="550996" y="2729114"/>
            <a:ext cx="3600635" cy="3619686"/>
          </a:xfrm>
          <a:prstGeom prst="rect">
            <a:avLst/>
          </a:prstGeom>
        </p:spPr>
      </p:pic>
      <p:sp>
        <p:nvSpPr>
          <p:cNvPr id="11" name="Arrow: Right 12">
            <a:extLst>
              <a:ext uri="{FF2B5EF4-FFF2-40B4-BE49-F238E27FC236}">
                <a16:creationId xmlns:a16="http://schemas.microsoft.com/office/drawing/2014/main" id="{39F888CB-FBA2-6921-C1C1-8312FEDC6F7E}"/>
              </a:ext>
            </a:extLst>
          </p:cNvPr>
          <p:cNvSpPr/>
          <p:nvPr/>
        </p:nvSpPr>
        <p:spPr>
          <a:xfrm rot="-540000">
            <a:off x="2970636" y="3975582"/>
            <a:ext cx="1551628" cy="1714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229F772-C2C4-7C92-3F80-AD5E39675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010" y="2023619"/>
            <a:ext cx="7370276" cy="46815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CE7B7E-6485-4FFB-163E-09516AE857D9}"/>
              </a:ext>
            </a:extLst>
          </p:cNvPr>
          <p:cNvSpPr/>
          <p:nvPr/>
        </p:nvSpPr>
        <p:spPr>
          <a:xfrm>
            <a:off x="4604010" y="2826983"/>
            <a:ext cx="7370276" cy="7435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E24B55D8-688B-2505-C764-1826432312FB}"/>
              </a:ext>
            </a:extLst>
          </p:cNvPr>
          <p:cNvSpPr/>
          <p:nvPr/>
        </p:nvSpPr>
        <p:spPr>
          <a:xfrm>
            <a:off x="4604010" y="6433457"/>
            <a:ext cx="4420247" cy="271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0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A74C1CC-E63B-411F-B95C-56B27AC83A47}">
  <we:reference id="wa200005566" version="3.0.0.2" store="it-I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193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di Office</vt:lpstr>
      <vt:lpstr>Introduction: the "urban mobility challenge"</vt:lpstr>
      <vt:lpstr>Framework: unicycle</vt:lpstr>
      <vt:lpstr>Framework: trajectory</vt:lpstr>
      <vt:lpstr>Obstacle avoidance</vt:lpstr>
      <vt:lpstr>Obstacle avoidance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Fattorel</dc:creator>
  <cp:lastModifiedBy>Alessandro Borgherini</cp:lastModifiedBy>
  <cp:revision>369</cp:revision>
  <dcterms:created xsi:type="dcterms:W3CDTF">2023-05-17T11:15:50Z</dcterms:created>
  <dcterms:modified xsi:type="dcterms:W3CDTF">2025-01-03T16:35:16Z</dcterms:modified>
</cp:coreProperties>
</file>