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sldIdLst>
    <p:sldId id="256" r:id="rId2"/>
    <p:sldId id="268" r:id="rId3"/>
    <p:sldId id="267" r:id="rId4"/>
    <p:sldId id="263" r:id="rId5"/>
    <p:sldId id="264" r:id="rId6"/>
    <p:sldId id="258" r:id="rId7"/>
    <p:sldId id="259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3" r:id="rId17"/>
    <p:sldId id="29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32BB16-631E-86D9-9E70-BFE485F5E472}" name="Pontello Leonardo" initials="PL" userId="S::leonardo.pontello@studenti.unipd.it::e1f66af7-fa05-4e62-a638-65f61bf3ed2c" providerId="AD"/>
  <p188:author id="{2B47A61A-FD93-7595-C20B-37EEF1508DF6}" name="Fattorel Alessandro" initials="FA" userId="S::alessandro.fattorel@studenti.unipd.it::4c8be876-182f-48df-a8f8-cf95002ea1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1F1B"/>
    <a:srgbClr val="F4FAEB"/>
    <a:srgbClr val="E6E6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603D50-EA44-142B-5339-5092C5B8B59F}" v="41" dt="2025-01-01T20:33:21.468"/>
    <p1510:client id="{85DB0ADC-19C6-F82B-E897-50F02B0DC2D3}" v="782" dt="2025-01-01T16:21:36.447"/>
    <p1510:client id="{DFF183D6-76F8-561F-8885-1DC46AE5F7F1}" v="22" dt="2025-01-02T14:07:48.713"/>
    <p1510:client id="{F4606CE3-8013-050F-C22B-863A55131004}" v="81" dt="2025-01-02T13:39:20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DE6C1-0D4F-40AF-85DF-C1F5DECC53A8}" type="datetimeFigureOut">
              <a:rPr lang="it-IT" smtClean="0"/>
              <a:pPr/>
              <a:t>05/01/2025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DBD17-AA56-4B3E-BE8E-B8743FCB105A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4398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63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029019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149974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8534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8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7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60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77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58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77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23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1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png"/><Relationship Id="rId5" Type="http://schemas.openxmlformats.org/officeDocument/2006/relationships/image" Target="../media/image33.jp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3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0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hdphoto" Target="../media/hdphoto1.wdp"/><Relationship Id="rId7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C78E4A9-80B2-2666-AD7F-10CCA19A8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99B6748C-E420-8877-781D-C5840FC49633}"/>
              </a:ext>
            </a:extLst>
          </p:cNvPr>
          <p:cNvSpPr txBox="1"/>
          <p:nvPr/>
        </p:nvSpPr>
        <p:spPr>
          <a:xfrm>
            <a:off x="3625592" y="4165310"/>
            <a:ext cx="461390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err="1">
                <a:cs typeface="Arial"/>
              </a:rPr>
              <a:t>Unicycle</a:t>
            </a:r>
            <a:r>
              <a:rPr lang="it-IT" dirty="0">
                <a:cs typeface="Arial"/>
              </a:rPr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89C18-4798-4FA7-A159-8DAB75BAD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D5719571-3BCA-50ED-FCFF-823AF40FB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8CDEC1E2-40CB-560A-2467-140CAEBA54EF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6D0E99D-8028-4F87-329A-7DA67C6A2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60" y="4553823"/>
            <a:ext cx="2038635" cy="352474"/>
          </a:xfrm>
          <a:prstGeom prst="rect">
            <a:avLst/>
          </a:prstGeom>
        </p:spPr>
      </p:pic>
      <p:pic>
        <p:nvPicPr>
          <p:cNvPr id="13" name="Immagine 12" descr="Immagine che contiene diagramma, testo, Diagramma, linea&#10;&#10;Descrizione generata automaticamente">
            <a:extLst>
              <a:ext uri="{FF2B5EF4-FFF2-40B4-BE49-F238E27FC236}">
                <a16:creationId xmlns:a16="http://schemas.microsoft.com/office/drawing/2014/main" id="{989FBEA7-DE18-8C9C-B1BC-C2D308904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2" t="6241" r="8648"/>
          <a:stretch/>
        </p:blipFill>
        <p:spPr>
          <a:xfrm>
            <a:off x="3818997" y="1316966"/>
            <a:ext cx="8062452" cy="513505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83C0DA4-A32C-F95C-1C30-AA1BDCE488BA}"/>
              </a:ext>
            </a:extLst>
          </p:cNvPr>
          <p:cNvCxnSpPr>
            <a:cxnSpLocks/>
          </p:cNvCxnSpPr>
          <p:nvPr/>
        </p:nvCxnSpPr>
        <p:spPr>
          <a:xfrm>
            <a:off x="1892710" y="4906297"/>
            <a:ext cx="2816942" cy="1179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85403599-B7CB-28F5-B3D3-A9C59DD2BE5E}"/>
              </a:ext>
            </a:extLst>
          </p:cNvPr>
          <p:cNvCxnSpPr>
            <a:cxnSpLocks/>
          </p:cNvCxnSpPr>
          <p:nvPr/>
        </p:nvCxnSpPr>
        <p:spPr>
          <a:xfrm>
            <a:off x="3818997" y="2731220"/>
            <a:ext cx="4031226" cy="38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magine 26">
            <a:extLst>
              <a:ext uri="{FF2B5EF4-FFF2-40B4-BE49-F238E27FC236}">
                <a16:creationId xmlns:a16="http://schemas.microsoft.com/office/drawing/2014/main" id="{440D4994-4944-4ADF-DF5D-5CF3741F0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970" y="2578799"/>
            <a:ext cx="3429479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40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AC549-9452-B525-3061-DDFFF3195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A612795-6BB0-91DE-188A-874A4F670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08452D6C-2C8F-A5DA-9998-82E49530384A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C559089D-8754-5893-A0E4-67D20347A1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706" y="6169667"/>
            <a:ext cx="3429479" cy="304843"/>
          </a:xfrm>
          <a:prstGeom prst="rect">
            <a:avLst/>
          </a:prstGeom>
        </p:spPr>
      </p:pic>
      <p:pic>
        <p:nvPicPr>
          <p:cNvPr id="3" name="Immagine 2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CDD56C7C-7957-F677-0020-4B6E931E4D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9" t="6006" r="7678"/>
          <a:stretch/>
        </p:blipFill>
        <p:spPr>
          <a:xfrm>
            <a:off x="5962430" y="1316966"/>
            <a:ext cx="5919019" cy="4700280"/>
          </a:xfrm>
          <a:prstGeom prst="rect">
            <a:avLst/>
          </a:prstGeom>
        </p:spPr>
      </p:pic>
      <p:pic>
        <p:nvPicPr>
          <p:cNvPr id="5" name="Immagine 4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941D7203-511D-5545-7F39-1207AD864A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5023" r="7330"/>
          <a:stretch/>
        </p:blipFill>
        <p:spPr>
          <a:xfrm>
            <a:off x="117988" y="1852027"/>
            <a:ext cx="5663380" cy="4470062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F230E68C-8F35-E752-1288-0A36E224899B}"/>
              </a:ext>
            </a:extLst>
          </p:cNvPr>
          <p:cNvCxnSpPr>
            <a:cxnSpLocks/>
          </p:cNvCxnSpPr>
          <p:nvPr/>
        </p:nvCxnSpPr>
        <p:spPr>
          <a:xfrm flipH="1">
            <a:off x="8062452" y="3224981"/>
            <a:ext cx="2694038" cy="29446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18A5341-953C-03BD-8DD4-EBC23D91BDED}"/>
              </a:ext>
            </a:extLst>
          </p:cNvPr>
          <p:cNvCxnSpPr>
            <a:cxnSpLocks/>
          </p:cNvCxnSpPr>
          <p:nvPr/>
        </p:nvCxnSpPr>
        <p:spPr>
          <a:xfrm>
            <a:off x="4589625" y="3429000"/>
            <a:ext cx="1742349" cy="2605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06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ECACB-DA18-F1D1-33AB-0908E6C6F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2058F34D-B015-39CB-6049-28495046B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0588E0AF-F088-653C-C3DB-72B87066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" y="3429000"/>
            <a:ext cx="11736387" cy="1189038"/>
          </a:xfrm>
        </p:spPr>
        <p:txBody>
          <a:bodyPr>
            <a:normAutofit/>
          </a:bodyPr>
          <a:lstStyle/>
          <a:p>
            <a:pPr algn="ctr"/>
            <a:r>
              <a:rPr lang="it-IT" sz="3200" dirty="0"/>
              <a:t>REGULATION</a:t>
            </a:r>
            <a:endParaRPr lang="it-IT" sz="3200" b="0" dirty="0"/>
          </a:p>
        </p:txBody>
      </p:sp>
    </p:spTree>
    <p:extLst>
      <p:ext uri="{BB962C8B-B14F-4D97-AF65-F5344CB8AC3E}">
        <p14:creationId xmlns:p14="http://schemas.microsoft.com/office/powerpoint/2010/main" val="938110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D7437-C486-E564-C8DF-470CC916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B32953D4-FE61-D01F-EA0A-19DCE5D11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DD8BF2DD-E63A-4B77-4378-EB5E5E32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it-IT" sz="2400" dirty="0" err="1"/>
              <a:t>Cartesian</a:t>
            </a:r>
            <a:r>
              <a:rPr lang="it-IT" sz="2400" dirty="0"/>
              <a:t> </a:t>
            </a:r>
            <a:r>
              <a:rPr lang="it-IT" sz="2400" dirty="0" err="1"/>
              <a:t>regulation</a:t>
            </a:r>
            <a:endParaRPr lang="it-IT" sz="24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7EA348F-FDA5-5A0F-B10A-3EF1FD5A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52" y="4747934"/>
            <a:ext cx="4308225" cy="283556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FFE7DD4F-F218-57FD-BA18-6CDC9848C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0784" y="4747934"/>
            <a:ext cx="1037541" cy="547364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834C290C-71CA-38F2-A427-A8D439BF86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4338" y="5958779"/>
            <a:ext cx="3515216" cy="228632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2AB11B3-941C-4383-E553-B1F50DC46C05}"/>
              </a:ext>
            </a:extLst>
          </p:cNvPr>
          <p:cNvCxnSpPr/>
          <p:nvPr/>
        </p:nvCxnSpPr>
        <p:spPr>
          <a:xfrm flipH="1">
            <a:off x="6680784" y="5388077"/>
            <a:ext cx="132971" cy="57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>
            <a:extLst>
              <a:ext uri="{FF2B5EF4-FFF2-40B4-BE49-F238E27FC236}">
                <a16:creationId xmlns:a16="http://schemas.microsoft.com/office/drawing/2014/main" id="{72B7DA6D-21F8-C868-102A-2EE469DA4E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2047744"/>
            <a:ext cx="12192000" cy="276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2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176EC-2B18-FBCB-5D5D-A823A9D7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48601711-B436-4078-B564-78E2E4382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37258AB-5D15-82D3-83FA-3A78F2736D47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 </a:t>
            </a:r>
            <a:r>
              <a:rPr lang="it-IT" sz="2000" b="1" dirty="0" err="1">
                <a:cs typeface="Arial"/>
              </a:rPr>
              <a:t>law</a:t>
            </a:r>
            <a:endParaRPr lang="it-IT" sz="2000" b="1" dirty="0"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43C03FB-48B4-8DAF-E4A7-69A76B6FB8E8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6670D63-C23A-13AA-C3D2-01E8562CB4D7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237BD53-700D-E08C-EA58-07C964F782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645" r="54839" b="35674"/>
          <a:stretch/>
        </p:blipFill>
        <p:spPr>
          <a:xfrm>
            <a:off x="8406740" y="1341929"/>
            <a:ext cx="2379407" cy="1777004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B0597AB3-0EEA-AE74-6355-6EB426E67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0145" y="1717076"/>
            <a:ext cx="3705742" cy="1228896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37A299E2-F327-033E-CC15-16401A2B2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0983" y="4111134"/>
            <a:ext cx="2165637" cy="547273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C1B92DD-01DD-42C8-BAEC-BA9823723305}"/>
              </a:ext>
            </a:extLst>
          </p:cNvPr>
          <p:cNvCxnSpPr/>
          <p:nvPr/>
        </p:nvCxnSpPr>
        <p:spPr>
          <a:xfrm flipH="1" flipV="1">
            <a:off x="5872294" y="2946010"/>
            <a:ext cx="2548039" cy="966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magine 2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502CB1F0-4C5C-07AF-7EC1-E9940E0D1B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8" t="6203" r="7235"/>
          <a:stretch/>
        </p:blipFill>
        <p:spPr>
          <a:xfrm>
            <a:off x="146329" y="3146186"/>
            <a:ext cx="4328504" cy="34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49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DCAE3-213A-B18A-9D3E-61929C037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8B9F64AE-6FAF-AE95-7E64-AED047B5E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FBFA34E2-CB33-28C2-1BE6-9636E2AA6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it-IT" sz="2400" dirty="0"/>
              <a:t>Pose </a:t>
            </a:r>
            <a:r>
              <a:rPr lang="it-IT" sz="2400" dirty="0" err="1"/>
              <a:t>regulation</a:t>
            </a:r>
            <a:endParaRPr lang="it-IT" sz="24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BC7382F1-E3B5-D0E3-B819-DA8E49EC2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4338" y="5958779"/>
            <a:ext cx="3515216" cy="228632"/>
          </a:xfrm>
          <a:prstGeom prst="rect">
            <a:avLst/>
          </a:prstGeom>
        </p:spPr>
      </p:pic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783552FE-DAC7-2B9F-C2EE-6A034AA9647B}"/>
              </a:ext>
            </a:extLst>
          </p:cNvPr>
          <p:cNvCxnSpPr/>
          <p:nvPr/>
        </p:nvCxnSpPr>
        <p:spPr>
          <a:xfrm flipH="1">
            <a:off x="6680784" y="5388077"/>
            <a:ext cx="132971" cy="570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CC56F184-1CA3-C4AA-1074-87FB84EE5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12631"/>
            <a:ext cx="12192000" cy="237352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5C34815-6FED-FC07-A93C-17AF829888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3755" y="4812173"/>
            <a:ext cx="1333686" cy="58110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3C3D0078-BF6C-F641-32BD-798432D2C8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48" y="4893728"/>
            <a:ext cx="3019846" cy="295316"/>
          </a:xfrm>
          <a:prstGeom prst="rect">
            <a:avLst/>
          </a:prstGeom>
        </p:spPr>
      </p:pic>
      <p:sp>
        <p:nvSpPr>
          <p:cNvPr id="10" name="Segno di moltiplicazione 9">
            <a:extLst>
              <a:ext uri="{FF2B5EF4-FFF2-40B4-BE49-F238E27FC236}">
                <a16:creationId xmlns:a16="http://schemas.microsoft.com/office/drawing/2014/main" id="{DC3B0ECC-037F-4559-6480-A96CECB290FC}"/>
              </a:ext>
            </a:extLst>
          </p:cNvPr>
          <p:cNvSpPr/>
          <p:nvPr/>
        </p:nvSpPr>
        <p:spPr>
          <a:xfrm>
            <a:off x="5821868" y="5936625"/>
            <a:ext cx="481780" cy="38669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7625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2E5E-B171-BBA0-BD38-387A65817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0C3FB6F6-22AE-DBAD-9B51-5C82CDDE7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300BEFAD-26FE-BFF7-27A0-A05260B4FDAB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State </a:t>
            </a:r>
            <a:r>
              <a:rPr lang="it-IT" sz="2000" b="1" dirty="0" err="1">
                <a:cs typeface="Arial"/>
              </a:rPr>
              <a:t>trasformation</a:t>
            </a:r>
            <a:endParaRPr lang="it-IT" sz="2000" b="1" dirty="0"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9436E61-86E9-25EF-701E-39ABAC5AB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5242" y="1207635"/>
            <a:ext cx="1834062" cy="16482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73C4039B-BB82-C3CA-36E6-5CA38B9EA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1" y="1921049"/>
            <a:ext cx="2488074" cy="471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03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81C5-191B-A54C-8AB2-2BF663C79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563EF862-7AD8-7FFA-9B70-BD783A99A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86" y="1250243"/>
            <a:ext cx="5477639" cy="1962424"/>
          </a:xfrm>
          <a:prstGeom prst="rect">
            <a:avLst/>
          </a:prstGeom>
        </p:spPr>
      </p:pic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8D27D8EB-E9D9-6F77-E51A-0EE2AFD0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D64A3FF3-3251-FE61-FC77-DB36B59A0C02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 </a:t>
            </a:r>
            <a:r>
              <a:rPr lang="it-IT" sz="2000" b="1" dirty="0" err="1">
                <a:cs typeface="Arial"/>
              </a:rPr>
              <a:t>law</a:t>
            </a:r>
            <a:endParaRPr lang="it-IT" sz="2000" b="1" dirty="0">
              <a:cs typeface="Arial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BCF8DD-8372-774B-C621-B380A5C887A5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EAC3BADF-C001-5C02-68CF-5707F08754C5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B7D015A8-434A-A232-5B9B-82F1F3226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9377" y="1381588"/>
            <a:ext cx="2181529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95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BE5D53FB-4D9F-3C19-F22D-A552BB695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806" y="3429000"/>
            <a:ext cx="11736387" cy="1189038"/>
          </a:xfrm>
        </p:spPr>
        <p:txBody>
          <a:bodyPr/>
          <a:lstStyle/>
          <a:p>
            <a:pPr algn="ctr"/>
            <a:r>
              <a:rPr lang="it-IT" sz="3200" dirty="0"/>
              <a:t>TRAJECTORY TRACKING - OUTPUT ERROR FEEDBACK</a:t>
            </a:r>
            <a:endParaRPr lang="it-IT" sz="3200" b="0" dirty="0"/>
          </a:p>
        </p:txBody>
      </p:sp>
    </p:spTree>
    <p:extLst>
      <p:ext uri="{BB962C8B-B14F-4D97-AF65-F5344CB8AC3E}">
        <p14:creationId xmlns:p14="http://schemas.microsoft.com/office/powerpoint/2010/main" val="267140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824B18-3F7B-AD45-5756-5DB1840B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Feedback linearization based on a reference point on the sagittal axis</a:t>
            </a:r>
            <a:endParaRPr lang="it-IT" sz="2400" dirty="0"/>
          </a:p>
        </p:txBody>
      </p:sp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55F94E2-2B95-640E-E80B-8B0A283E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052" y="5230602"/>
            <a:ext cx="4615078" cy="783064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E549B239-F28F-B316-A738-7A77E1167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471" y="5516071"/>
            <a:ext cx="3028335" cy="320647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F602EC1E-B1C6-5882-F72B-2695319ACC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72427"/>
            <a:ext cx="12192000" cy="3390878"/>
          </a:xfrm>
          <a:prstGeom prst="rect">
            <a:avLst/>
          </a:prstGeom>
        </p:spPr>
      </p:pic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6F673D03-F973-C66F-13F8-7A4D0677ABEC}"/>
              </a:ext>
            </a:extLst>
          </p:cNvPr>
          <p:cNvCxnSpPr/>
          <p:nvPr/>
        </p:nvCxnSpPr>
        <p:spPr>
          <a:xfrm>
            <a:off x="2930013" y="3842167"/>
            <a:ext cx="3165987" cy="17306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3CCFEBB-5FC4-D7A5-1EDD-BC60903EDBAB}"/>
              </a:ext>
            </a:extLst>
          </p:cNvPr>
          <p:cNvCxnSpPr>
            <a:cxnSpLocks/>
          </p:cNvCxnSpPr>
          <p:nvPr/>
        </p:nvCxnSpPr>
        <p:spPr>
          <a:xfrm>
            <a:off x="5294672" y="4744083"/>
            <a:ext cx="1066799" cy="539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31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9EF11328-3BEF-E2C1-F0AA-4091B84A184E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Map</a:t>
            </a:r>
            <a:endParaRPr lang="it-IT" sz="2000" b="1" dirty="0">
              <a:cs typeface="Arial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469BD365-6CDE-F10D-9897-0BDA582D7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511" y="1211893"/>
            <a:ext cx="2279376" cy="1539473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A3FD35C-82E1-A4DD-DD74-234C03AE1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927" y="2650462"/>
            <a:ext cx="3648584" cy="141942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C8FD8F0-E3E2-F446-4AE2-4346CD39A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3518" y="3336358"/>
            <a:ext cx="1267002" cy="73352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5DC54D-7111-458B-67F7-132BFD6BFB4A}"/>
              </a:ext>
            </a:extLst>
          </p:cNvPr>
          <p:cNvCxnSpPr/>
          <p:nvPr/>
        </p:nvCxnSpPr>
        <p:spPr>
          <a:xfrm>
            <a:off x="9104671" y="3903406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B27E1878-69CF-D2AA-727B-596D41F10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14091" y="4532671"/>
            <a:ext cx="781159" cy="295316"/>
          </a:xfrm>
          <a:prstGeom prst="rect">
            <a:avLst/>
          </a:prstGeom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FDAB745-C6FA-F7C3-EF05-22A2B0B72045}"/>
              </a:ext>
            </a:extLst>
          </p:cNvPr>
          <p:cNvCxnSpPr>
            <a:cxnSpLocks/>
          </p:cNvCxnSpPr>
          <p:nvPr/>
        </p:nvCxnSpPr>
        <p:spPr>
          <a:xfrm flipH="1" flipV="1">
            <a:off x="5339365" y="3450706"/>
            <a:ext cx="2517338" cy="2524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581FAEB1-18CC-0018-5514-BC55FBBB0836}"/>
              </a:ext>
            </a:extLst>
          </p:cNvPr>
          <p:cNvCxnSpPr/>
          <p:nvPr/>
        </p:nvCxnSpPr>
        <p:spPr>
          <a:xfrm>
            <a:off x="1843549" y="4321277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1E146225-10D4-1CD2-FB3E-72359F82F1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927" y="5120671"/>
            <a:ext cx="3648584" cy="84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53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688C8187-27E0-7E60-6024-E1F000044F1A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Controller design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76996C4-1E64-8D00-62AC-756E7971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751" y="1759409"/>
            <a:ext cx="3743847" cy="77163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3AE7929E-4C23-0DF2-5B87-54D7C6431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9109" y="1341929"/>
            <a:ext cx="4239217" cy="249589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F57606E-1DEB-AF14-AE37-B33EB81941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09" y="4821796"/>
            <a:ext cx="4248743" cy="14384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9FF5EAD-50E9-7385-A318-98A184E6DAC2}"/>
              </a:ext>
            </a:extLst>
          </p:cNvPr>
          <p:cNvSpPr/>
          <p:nvPr/>
        </p:nvSpPr>
        <p:spPr>
          <a:xfrm>
            <a:off x="3539613" y="1917290"/>
            <a:ext cx="383458" cy="656085"/>
          </a:xfrm>
          <a:prstGeom prst="rect">
            <a:avLst/>
          </a:prstGeom>
          <a:noFill/>
          <a:ln w="57150">
            <a:solidFill>
              <a:srgbClr val="E6E6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F389986-1CB1-462C-51AE-0ED28E767A78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F68DCF9D-ACE8-1393-2A76-41669C720EF9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16CFB35-00F3-2C8F-F0AF-0E85F88221F2}"/>
              </a:ext>
            </a:extLst>
          </p:cNvPr>
          <p:cNvSpPr/>
          <p:nvPr/>
        </p:nvSpPr>
        <p:spPr>
          <a:xfrm>
            <a:off x="2310581" y="1874957"/>
            <a:ext cx="1071716" cy="698418"/>
          </a:xfrm>
          <a:prstGeom prst="rect">
            <a:avLst/>
          </a:prstGeom>
          <a:noFill/>
          <a:ln w="38100">
            <a:solidFill>
              <a:srgbClr val="F4F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853C820A-D6F5-DD0B-9D9A-F84C4A36C9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744" y="4802195"/>
            <a:ext cx="2897524" cy="286176"/>
          </a:xfrm>
          <a:prstGeom prst="rect">
            <a:avLst/>
          </a:prstGeom>
        </p:spPr>
      </p:pic>
      <p:sp>
        <p:nvSpPr>
          <p:cNvPr id="20" name="TextBox 8">
            <a:extLst>
              <a:ext uri="{FF2B5EF4-FFF2-40B4-BE49-F238E27FC236}">
                <a16:creationId xmlns:a16="http://schemas.microsoft.com/office/drawing/2014/main" id="{95B1CF0A-9065-692A-E8E3-F1537BA1778A}"/>
              </a:ext>
            </a:extLst>
          </p:cNvPr>
          <p:cNvSpPr txBox="1"/>
          <p:nvPr/>
        </p:nvSpPr>
        <p:spPr>
          <a:xfrm>
            <a:off x="7881299" y="4326958"/>
            <a:ext cx="23934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Pro:</a:t>
            </a:r>
          </a:p>
        </p:txBody>
      </p: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BC61FC1A-43E1-6AE1-B2F8-784F4B298FD5}"/>
              </a:ext>
            </a:extLst>
          </p:cNvPr>
          <p:cNvCxnSpPr/>
          <p:nvPr/>
        </p:nvCxnSpPr>
        <p:spPr>
          <a:xfrm>
            <a:off x="2774830" y="2674374"/>
            <a:ext cx="0" cy="7546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40AD09E0-FFEA-7AB1-0458-5078A8C35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1674" y="3521884"/>
            <a:ext cx="1714739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05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5543D27E-C801-CB7A-791F-BE93B8F25A07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Plot</a:t>
            </a:r>
          </a:p>
        </p:txBody>
      </p:sp>
      <p:pic>
        <p:nvPicPr>
          <p:cNvPr id="9" name="Immagine 8" descr="Immagine che contiene diagramma, Diagramma, linea, testo&#10;&#10;Descrizione generata automaticamente">
            <a:extLst>
              <a:ext uri="{FF2B5EF4-FFF2-40B4-BE49-F238E27FC236}">
                <a16:creationId xmlns:a16="http://schemas.microsoft.com/office/drawing/2014/main" id="{A5AB53BB-BA89-5482-E48E-262BBA9180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2" t="6307" r="8653" b="3657"/>
          <a:stretch/>
        </p:blipFill>
        <p:spPr>
          <a:xfrm>
            <a:off x="3539611" y="1316966"/>
            <a:ext cx="7197213" cy="5430978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67B4DF98-B3C1-2FF0-0943-F0C3D4923859}"/>
              </a:ext>
            </a:extLst>
          </p:cNvPr>
          <p:cNvCxnSpPr>
            <a:cxnSpLocks/>
          </p:cNvCxnSpPr>
          <p:nvPr/>
        </p:nvCxnSpPr>
        <p:spPr>
          <a:xfrm>
            <a:off x="1789471" y="4522839"/>
            <a:ext cx="2930013" cy="442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>
            <a:extLst>
              <a:ext uri="{FF2B5EF4-FFF2-40B4-BE49-F238E27FC236}">
                <a16:creationId xmlns:a16="http://schemas.microsoft.com/office/drawing/2014/main" id="{9CE83C5C-1A4A-3EF9-8906-6DFA56D24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547" y="4158075"/>
            <a:ext cx="2038635" cy="352474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AC8A8C9-8C73-3BCC-8E83-C37C91F6BE9E}"/>
              </a:ext>
            </a:extLst>
          </p:cNvPr>
          <p:cNvCxnSpPr>
            <a:cxnSpLocks/>
          </p:cNvCxnSpPr>
          <p:nvPr/>
        </p:nvCxnSpPr>
        <p:spPr>
          <a:xfrm>
            <a:off x="2774830" y="2821858"/>
            <a:ext cx="4476461" cy="6071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magine 19">
            <a:extLst>
              <a:ext uri="{FF2B5EF4-FFF2-40B4-BE49-F238E27FC236}">
                <a16:creationId xmlns:a16="http://schemas.microsoft.com/office/drawing/2014/main" id="{E2B26EB8-5A61-AC12-490E-D822AA814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923" y="2459878"/>
            <a:ext cx="296268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49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5BD5D0BD-F9D7-8AA8-1ADB-9C3817E8B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olo 1">
            <a:extLst>
              <a:ext uri="{FF2B5EF4-FFF2-40B4-BE49-F238E27FC236}">
                <a16:creationId xmlns:a16="http://schemas.microsoft.com/office/drawing/2014/main" id="{AA371ACE-2194-4A61-A639-58519642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899221"/>
            <a:ext cx="11736000" cy="1188000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Feedback linearization based </a:t>
            </a:r>
            <a:r>
              <a:rPr lang="it-IT" sz="2400" dirty="0"/>
              <a:t>on second </a:t>
            </a:r>
            <a:r>
              <a:rPr lang="it-IT" sz="2400" dirty="0" err="1"/>
              <a:t>order</a:t>
            </a:r>
            <a:r>
              <a:rPr lang="it-IT" sz="2400" dirty="0"/>
              <a:t> </a:t>
            </a:r>
            <a:r>
              <a:rPr lang="it-IT" sz="2400" dirty="0" err="1"/>
              <a:t>derivatives</a:t>
            </a:r>
            <a:endParaRPr lang="it-IT" sz="2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ABEB439-E161-77CF-8DC5-49908E44CC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47816"/>
            <a:ext cx="12192000" cy="3362368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37BEEEE2-96D2-9461-CB2E-6C40995FD614}"/>
              </a:ext>
            </a:extLst>
          </p:cNvPr>
          <p:cNvCxnSpPr/>
          <p:nvPr/>
        </p:nvCxnSpPr>
        <p:spPr>
          <a:xfrm>
            <a:off x="3087329" y="3723644"/>
            <a:ext cx="2841523" cy="2094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38C3785E-89D4-815E-B43E-D147951CDB7B}"/>
              </a:ext>
            </a:extLst>
          </p:cNvPr>
          <p:cNvCxnSpPr>
            <a:cxnSpLocks/>
          </p:cNvCxnSpPr>
          <p:nvPr/>
        </p:nvCxnSpPr>
        <p:spPr>
          <a:xfrm>
            <a:off x="5739580" y="4980697"/>
            <a:ext cx="555523" cy="693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2BC5C008-6296-56C9-8383-ED6710533C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660" y="5837380"/>
            <a:ext cx="5401429" cy="88594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4EC623F1-7AC6-2688-3104-709B73263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531" y="1891931"/>
            <a:ext cx="1495634" cy="390580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1E416E4A-CF21-03EC-C253-88187CB3F466}"/>
              </a:ext>
            </a:extLst>
          </p:cNvPr>
          <p:cNvCxnSpPr>
            <a:cxnSpLocks/>
          </p:cNvCxnSpPr>
          <p:nvPr/>
        </p:nvCxnSpPr>
        <p:spPr>
          <a:xfrm>
            <a:off x="7757652" y="1671484"/>
            <a:ext cx="500879" cy="2204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DA3EB-3539-783C-AEA0-2036C92F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1A670320-B987-E048-7A58-533E40954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8">
            <a:extLst>
              <a:ext uri="{FF2B5EF4-FFF2-40B4-BE49-F238E27FC236}">
                <a16:creationId xmlns:a16="http://schemas.microsoft.com/office/drawing/2014/main" id="{DF970207-C328-97BA-4E3F-7760066AF7B2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Map</a:t>
            </a:r>
            <a:endParaRPr lang="it-IT" sz="2000" b="1" dirty="0">
              <a:cs typeface="Arial"/>
            </a:endParaRP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AB3A471-CBE6-56B5-05E7-4352E1CAEFD3}"/>
              </a:ext>
            </a:extLst>
          </p:cNvPr>
          <p:cNvCxnSpPr/>
          <p:nvPr/>
        </p:nvCxnSpPr>
        <p:spPr>
          <a:xfrm>
            <a:off x="1843549" y="4321277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C8D383D8-495C-AFF1-8FE0-BFA1F7324C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522" y="1341929"/>
            <a:ext cx="3524742" cy="1352739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8553C48-A256-B806-8E47-A3A63A822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27" y="1737329"/>
            <a:ext cx="4744577" cy="2832700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042CBB5A-828D-D6E2-F266-7DFC0FE34588}"/>
              </a:ext>
            </a:extLst>
          </p:cNvPr>
          <p:cNvCxnSpPr>
            <a:cxnSpLocks/>
          </p:cNvCxnSpPr>
          <p:nvPr/>
        </p:nvCxnSpPr>
        <p:spPr>
          <a:xfrm>
            <a:off x="4938501" y="3978622"/>
            <a:ext cx="1069009" cy="47589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18">
            <a:extLst>
              <a:ext uri="{FF2B5EF4-FFF2-40B4-BE49-F238E27FC236}">
                <a16:creationId xmlns:a16="http://schemas.microsoft.com/office/drawing/2014/main" id="{CD11CEF8-901F-7A3F-7E35-5E5451AF562C}"/>
              </a:ext>
            </a:extLst>
          </p:cNvPr>
          <p:cNvSpPr/>
          <p:nvPr/>
        </p:nvSpPr>
        <p:spPr>
          <a:xfrm>
            <a:off x="193930" y="2093379"/>
            <a:ext cx="4744574" cy="4728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39DD36C3-E94E-7444-8061-AF8FDCFA6A83}"/>
              </a:ext>
            </a:extLst>
          </p:cNvPr>
          <p:cNvSpPr/>
          <p:nvPr/>
        </p:nvSpPr>
        <p:spPr>
          <a:xfrm>
            <a:off x="193927" y="3429000"/>
            <a:ext cx="4744574" cy="97585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4" name="Immagine 23">
            <a:extLst>
              <a:ext uri="{FF2B5EF4-FFF2-40B4-BE49-F238E27FC236}">
                <a16:creationId xmlns:a16="http://schemas.microsoft.com/office/drawing/2014/main" id="{49531EDF-CB7C-F89E-0D06-181EE2D4CC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510" y="4501221"/>
            <a:ext cx="2133898" cy="228632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E2C42AFB-AE9A-22F0-3B2C-F8626CFB6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6460" y="5071726"/>
            <a:ext cx="1857634" cy="781159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59E2456A-A10C-C0F6-7F83-F7E848D94D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13299" y="2981436"/>
            <a:ext cx="1657581" cy="600159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E0B0ECB-8240-A433-8468-56403706A40A}"/>
              </a:ext>
            </a:extLst>
          </p:cNvPr>
          <p:cNvCxnSpPr/>
          <p:nvPr/>
        </p:nvCxnSpPr>
        <p:spPr>
          <a:xfrm>
            <a:off x="9851922" y="3429000"/>
            <a:ext cx="0" cy="629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Immagine 30">
            <a:extLst>
              <a:ext uri="{FF2B5EF4-FFF2-40B4-BE49-F238E27FC236}">
                <a16:creationId xmlns:a16="http://schemas.microsoft.com/office/drawing/2014/main" id="{86ED3584-4050-BA2F-8A0E-3647AE45AE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61369" y="4115619"/>
            <a:ext cx="581106" cy="285790"/>
          </a:xfrm>
          <a:prstGeom prst="rect">
            <a:avLst/>
          </a:pr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A52A72EE-4C16-C6D5-1C1A-1E3283682DC5}"/>
              </a:ext>
            </a:extLst>
          </p:cNvPr>
          <p:cNvSpPr/>
          <p:nvPr/>
        </p:nvSpPr>
        <p:spPr>
          <a:xfrm>
            <a:off x="7677309" y="1587753"/>
            <a:ext cx="490091" cy="52283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40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9B2B-FC3A-90A5-17E4-2F90B492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0ACA4F6D-2973-96B3-D124-B8701A53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49" y="2036204"/>
            <a:ext cx="3439005" cy="781159"/>
          </a:xfrm>
          <a:prstGeom prst="rect">
            <a:avLst/>
          </a:prstGeom>
        </p:spPr>
      </p:pic>
      <p:pic>
        <p:nvPicPr>
          <p:cNvPr id="7" name="Picture 2" descr="Universita' di Padova DEI (Dip Ingegneria Informazione) Accesso PaperCut">
            <a:extLst>
              <a:ext uri="{FF2B5EF4-FFF2-40B4-BE49-F238E27FC236}">
                <a16:creationId xmlns:a16="http://schemas.microsoft.com/office/drawing/2014/main" id="{BF0814A4-641F-9CB7-42FF-2CEC7BF2A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9369" y="-197545"/>
            <a:ext cx="2052631" cy="153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8">
            <a:extLst>
              <a:ext uri="{FF2B5EF4-FFF2-40B4-BE49-F238E27FC236}">
                <a16:creationId xmlns:a16="http://schemas.microsoft.com/office/drawing/2014/main" id="{952E043D-D803-B792-9844-9DA88CAB1FA3}"/>
              </a:ext>
            </a:extLst>
          </p:cNvPr>
          <p:cNvSpPr txBox="1"/>
          <p:nvPr/>
        </p:nvSpPr>
        <p:spPr>
          <a:xfrm>
            <a:off x="310551" y="1316966"/>
            <a:ext cx="492855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>
                <a:cs typeface="Arial"/>
              </a:rPr>
              <a:t>Controller design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50224A-31CA-52C1-621D-508AD382B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551" y="4185099"/>
            <a:ext cx="4248743" cy="143847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AE8A7F8A-C3A2-1701-E50F-BD8A89BF4F98}"/>
              </a:ext>
            </a:extLst>
          </p:cNvPr>
          <p:cNvSpPr/>
          <p:nvPr/>
        </p:nvSpPr>
        <p:spPr>
          <a:xfrm>
            <a:off x="1309550" y="2077574"/>
            <a:ext cx="383458" cy="656085"/>
          </a:xfrm>
          <a:prstGeom prst="rect">
            <a:avLst/>
          </a:prstGeom>
          <a:noFill/>
          <a:ln w="57150">
            <a:solidFill>
              <a:srgbClr val="E6E6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433C4BE-C890-5697-27B3-D0CA67719091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FE1E3A6-99B5-6E20-FE66-70A72DAA11EB}"/>
              </a:ext>
            </a:extLst>
          </p:cNvPr>
          <p:cNvSpPr/>
          <p:nvPr/>
        </p:nvSpPr>
        <p:spPr>
          <a:xfrm>
            <a:off x="2310581" y="1917290"/>
            <a:ext cx="1071716" cy="613752"/>
          </a:xfrm>
          <a:prstGeom prst="rect">
            <a:avLst/>
          </a:prstGeom>
          <a:noFill/>
          <a:ln>
            <a:solidFill>
              <a:srgbClr val="F4FAEB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9BF28885-297D-9028-2135-45B688955043}"/>
              </a:ext>
            </a:extLst>
          </p:cNvPr>
          <p:cNvSpPr/>
          <p:nvPr/>
        </p:nvSpPr>
        <p:spPr>
          <a:xfrm>
            <a:off x="1836693" y="2077574"/>
            <a:ext cx="2553908" cy="698418"/>
          </a:xfrm>
          <a:prstGeom prst="rect">
            <a:avLst/>
          </a:prstGeom>
          <a:noFill/>
          <a:ln w="38100">
            <a:solidFill>
              <a:srgbClr val="F4FA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CFE2D8C4-24FE-6DA3-ECD0-0CCADC47B4FC}"/>
              </a:ext>
            </a:extLst>
          </p:cNvPr>
          <p:cNvSpPr txBox="1"/>
          <p:nvPr/>
        </p:nvSpPr>
        <p:spPr>
          <a:xfrm>
            <a:off x="7061771" y="4297461"/>
            <a:ext cx="239341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sz="2000" b="1" dirty="0" err="1">
                <a:cs typeface="Arial"/>
              </a:rPr>
              <a:t>Need</a:t>
            </a:r>
            <a:r>
              <a:rPr lang="it-IT" sz="2000" b="1" dirty="0">
                <a:cs typeface="Arial"/>
              </a:rPr>
              <a:t>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0ADBD3F-6B0E-0A0A-56E3-E6E2EB143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1268268"/>
            <a:ext cx="4324954" cy="2610214"/>
          </a:xfrm>
          <a:prstGeom prst="rect">
            <a:avLst/>
          </a:prstGeom>
        </p:spPr>
      </p:pic>
      <p:sp>
        <p:nvSpPr>
          <p:cNvPr id="17" name="Segno di moltiplicazione 16">
            <a:extLst>
              <a:ext uri="{FF2B5EF4-FFF2-40B4-BE49-F238E27FC236}">
                <a16:creationId xmlns:a16="http://schemas.microsoft.com/office/drawing/2014/main" id="{5D0B6DF7-6798-0F79-9EE8-CAAEBB103D48}"/>
              </a:ext>
            </a:extLst>
          </p:cNvPr>
          <p:cNvSpPr/>
          <p:nvPr/>
        </p:nvSpPr>
        <p:spPr>
          <a:xfrm>
            <a:off x="222272" y="4760479"/>
            <a:ext cx="1543664" cy="400110"/>
          </a:xfrm>
          <a:prstGeom prst="mathMultiply">
            <a:avLst/>
          </a:prstGeom>
          <a:noFill/>
          <a:ln>
            <a:solidFill>
              <a:srgbClr val="D21F1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06D6A89C-D75C-3DDA-BE73-E57380B0BF45}"/>
              </a:ext>
            </a:extLst>
          </p:cNvPr>
          <p:cNvCxnSpPr>
            <a:cxnSpLocks/>
          </p:cNvCxnSpPr>
          <p:nvPr/>
        </p:nvCxnSpPr>
        <p:spPr>
          <a:xfrm>
            <a:off x="1003582" y="5184848"/>
            <a:ext cx="1400" cy="44681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8FEA68E6-271A-C86F-C98A-4074FAC78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071" y="5708729"/>
            <a:ext cx="1540865" cy="292678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130301D3-27A4-E009-4E73-919BD231BD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57282" y="4750722"/>
            <a:ext cx="4267796" cy="2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10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</TotalTime>
  <Words>50</Words>
  <Application>Microsoft Office PowerPoint</Application>
  <PresentationFormat>Widescreen</PresentationFormat>
  <Paragraphs>19</Paragraphs>
  <Slides>17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0" baseType="lpstr">
      <vt:lpstr>Arial</vt:lpstr>
      <vt:lpstr>Calibri</vt:lpstr>
      <vt:lpstr>Tema di Office</vt:lpstr>
      <vt:lpstr>Presentazione standard di PowerPoint</vt:lpstr>
      <vt:lpstr>TRAJECTORY TRACKING - OUTPUT ERROR FEEDBACK</vt:lpstr>
      <vt:lpstr>Feedback linearization based on a reference point on the sagittal axis</vt:lpstr>
      <vt:lpstr>Presentazione standard di PowerPoint</vt:lpstr>
      <vt:lpstr>Presentazione standard di PowerPoint</vt:lpstr>
      <vt:lpstr>Presentazione standard di PowerPoint</vt:lpstr>
      <vt:lpstr>Feedback linearization based on second order derivatives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REGULATION</vt:lpstr>
      <vt:lpstr>Cartesian regulation</vt:lpstr>
      <vt:lpstr>Presentazione standard di PowerPoint</vt:lpstr>
      <vt:lpstr>Pose regulation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Fattorel</dc:creator>
  <cp:lastModifiedBy>Thomas Zamprogno</cp:lastModifiedBy>
  <cp:revision>428</cp:revision>
  <dcterms:created xsi:type="dcterms:W3CDTF">2023-05-17T11:15:50Z</dcterms:created>
  <dcterms:modified xsi:type="dcterms:W3CDTF">2025-01-05T11:32:37Z</dcterms:modified>
</cp:coreProperties>
</file>