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72" r:id="rId2"/>
    <p:sldId id="273" r:id="rId3"/>
    <p:sldId id="271" r:id="rId4"/>
    <p:sldId id="268" r:id="rId5"/>
    <p:sldId id="267" r:id="rId6"/>
    <p:sldId id="274" r:id="rId7"/>
    <p:sldId id="307" r:id="rId8"/>
    <p:sldId id="317" r:id="rId9"/>
    <p:sldId id="31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10/01/2025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6B8C-BA4E-F399-68A3-F2923F598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F7FB9A-2AEE-2F22-EA24-4ED56D40B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3DB205-0C24-177E-A38C-FFD0381DA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B6A295-737F-00B8-A7CC-A1EE3A4D1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DBD17-AA56-4B3E-BE8E-B8743FCB105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49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D04D-5530-2653-562D-F5FD2ACA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CFCB2C-FBDC-4B6F-65D7-251E55BDB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D272B3-436D-2A2B-0A97-6BFB69434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CEA80D-260D-8ABE-8C04-7FA2A5B59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DBD17-AA56-4B3E-BE8E-B8743FCB105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6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97A84-70F9-F6BB-518B-8D553C8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: the "urban </a:t>
            </a:r>
            <a:r>
              <a:rPr lang="it-IT" dirty="0" err="1"/>
              <a:t>mobility</a:t>
            </a:r>
            <a:r>
              <a:rPr lang="it-IT" dirty="0"/>
              <a:t> challenge"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A5DC-CD4A-36D0-8D69-5EFE79FB69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11386473" cy="411133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1800" b="1" dirty="0"/>
              <a:t>Problem: </a:t>
            </a:r>
            <a:r>
              <a:rPr lang="en-US" sz="1800" dirty="0"/>
              <a:t>An autonomous guided vehicle (AGV) has to travel along a closed circuit avoiding the other AGVs that are parked along the path; at the completion of one lap, the AGV has to get off the circuit and park at the box</a:t>
            </a:r>
            <a:endParaRPr lang="it-IT" sz="1800" dirty="0"/>
          </a:p>
          <a:p>
            <a:pPr>
              <a:buClr>
                <a:srgbClr val="C00000"/>
              </a:buClr>
            </a:pPr>
            <a:endParaRPr lang="it-IT" sz="1800" b="1" dirty="0"/>
          </a:p>
          <a:p>
            <a:pPr>
              <a:buClr>
                <a:srgbClr val="C00000"/>
              </a:buClr>
            </a:pPr>
            <a:r>
              <a:rPr lang="it-IT" sz="1800" b="1" dirty="0"/>
              <a:t>PROJECT OBJECTIVES: 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Track a </a:t>
            </a:r>
            <a:r>
              <a:rPr lang="it-IT" sz="1800" dirty="0" err="1"/>
              <a:t>closed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obstacles</a:t>
            </a:r>
            <a:r>
              <a:rPr lang="it-IT" sz="1800" dirty="0"/>
              <a:t> on the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After </a:t>
            </a:r>
            <a:r>
              <a:rPr lang="it-IT" sz="1800" dirty="0" err="1"/>
              <a:t>performing</a:t>
            </a:r>
            <a:r>
              <a:rPr lang="it-IT" sz="1800" dirty="0"/>
              <a:t> one </a:t>
            </a:r>
            <a:r>
              <a:rPr lang="it-IT" sz="1800" dirty="0" err="1"/>
              <a:t>lap</a:t>
            </a:r>
            <a:r>
              <a:rPr lang="it-IT" sz="1800" dirty="0"/>
              <a:t>, </a:t>
            </a:r>
            <a:r>
              <a:rPr lang="it-IT" sz="1800" dirty="0" err="1"/>
              <a:t>reach</a:t>
            </a:r>
            <a:r>
              <a:rPr lang="it-IT" sz="1800" dirty="0"/>
              <a:t> an </a:t>
            </a:r>
            <a:r>
              <a:rPr lang="it-IT" sz="1800" dirty="0" err="1"/>
              <a:t>empty</a:t>
            </a:r>
            <a:r>
              <a:rPr lang="it-IT" sz="1800" dirty="0"/>
              <a:t> parking </a:t>
            </a:r>
            <a:r>
              <a:rPr lang="it-IT" sz="1800" dirty="0" err="1"/>
              <a:t>lot</a:t>
            </a:r>
            <a:endParaRPr lang="it-IT" sz="1800" dirty="0"/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36C0F183-9811-0CA3-547B-A24694D7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0399-CE7D-631D-2D36-29929F99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C674D-BCBC-0E30-0B77-BDCDD3C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Framework: </a:t>
            </a:r>
            <a:r>
              <a:rPr lang="it-IT" dirty="0" err="1"/>
              <a:t>unicycle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15972-048E-52EF-E2C0-891739348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5977457" cy="403780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>
                <a:latin typeface="+mj-lt"/>
                <a:cs typeface="Times New Roman" panose="02020603050405020304" pitchFamily="18" charset="0"/>
              </a:rPr>
              <a:t>The AGV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used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in the project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a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unicycle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, a planar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vehicle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which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described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by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its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state</a:t>
            </a:r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A5AF6C12-5CF7-A73C-5545-1BA99DE8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ECBB66A-89B7-4EB9-E907-B7BEC9AC95FC}"/>
              </a:ext>
            </a:extLst>
          </p:cNvPr>
          <p:cNvSpPr/>
          <p:nvPr/>
        </p:nvSpPr>
        <p:spPr>
          <a:xfrm rot="3481053">
            <a:off x="8814709" y="1854567"/>
            <a:ext cx="504964" cy="8254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CA8B911-1AAD-DB33-4D3A-3A59BE9317B2}"/>
              </a:ext>
            </a:extLst>
          </p:cNvPr>
          <p:cNvCxnSpPr/>
          <p:nvPr/>
        </p:nvCxnSpPr>
        <p:spPr>
          <a:xfrm flipV="1">
            <a:off x="8262257" y="1341929"/>
            <a:ext cx="0" cy="171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03C5B14-4719-D32F-8486-DEA015005210}"/>
              </a:ext>
            </a:extLst>
          </p:cNvPr>
          <p:cNvCxnSpPr>
            <a:cxnSpLocks/>
          </p:cNvCxnSpPr>
          <p:nvPr/>
        </p:nvCxnSpPr>
        <p:spPr>
          <a:xfrm>
            <a:off x="8262257" y="3058886"/>
            <a:ext cx="1741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4D1E636-4E3A-63E5-E898-33AAFE5B8E55}"/>
              </a:ext>
            </a:extLst>
          </p:cNvPr>
          <p:cNvCxnSpPr>
            <a:cxnSpLocks/>
          </p:cNvCxnSpPr>
          <p:nvPr/>
        </p:nvCxnSpPr>
        <p:spPr>
          <a:xfrm flipH="1">
            <a:off x="8262257" y="2341221"/>
            <a:ext cx="113211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703306-9C06-7240-3734-BDABF189E1B6}"/>
              </a:ext>
            </a:extLst>
          </p:cNvPr>
          <p:cNvCxnSpPr>
            <a:cxnSpLocks/>
          </p:cNvCxnSpPr>
          <p:nvPr/>
        </p:nvCxnSpPr>
        <p:spPr>
          <a:xfrm>
            <a:off x="8904514" y="2342013"/>
            <a:ext cx="0" cy="7168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F6CD664-4375-8767-DC06-CC079FA00390}"/>
              </a:ext>
            </a:extLst>
          </p:cNvPr>
          <p:cNvSpPr txBox="1"/>
          <p:nvPr/>
        </p:nvSpPr>
        <p:spPr>
          <a:xfrm>
            <a:off x="7936901" y="2157348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AB1D3D-34EF-B483-5EF4-BF71BDBCD21B}"/>
              </a:ext>
            </a:extLst>
          </p:cNvPr>
          <p:cNvSpPr txBox="1"/>
          <p:nvPr/>
        </p:nvSpPr>
        <p:spPr>
          <a:xfrm>
            <a:off x="8760323" y="3058886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911FD0A-7148-AF81-BA1B-EA0C8B952483}"/>
              </a:ext>
            </a:extLst>
          </p:cNvPr>
          <p:cNvCxnSpPr>
            <a:cxnSpLocks/>
          </p:cNvCxnSpPr>
          <p:nvPr/>
        </p:nvCxnSpPr>
        <p:spPr>
          <a:xfrm flipH="1">
            <a:off x="8904514" y="1747221"/>
            <a:ext cx="979715" cy="594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B8F4A93-C110-18AD-2FB7-80DE5D8213E5}"/>
              </a:ext>
            </a:extLst>
          </p:cNvPr>
          <p:cNvSpPr/>
          <p:nvPr/>
        </p:nvSpPr>
        <p:spPr>
          <a:xfrm rot="3251058">
            <a:off x="9007607" y="2079043"/>
            <a:ext cx="315068" cy="242729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4C15C5-8D8E-4B3F-B603-08D118938451}"/>
              </a:ext>
            </a:extLst>
          </p:cNvPr>
          <p:cNvSpPr txBox="1"/>
          <p:nvPr/>
        </p:nvSpPr>
        <p:spPr>
          <a:xfrm>
            <a:off x="9282084" y="2019196"/>
            <a:ext cx="3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BE6F2906-9342-9F04-A13B-AB509F35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8" y="3038737"/>
            <a:ext cx="6932147" cy="3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/>
                <a:cs typeface="Arial"/>
              </a:rPr>
              <a:t>Framework: </a:t>
            </a:r>
            <a:r>
              <a:rPr lang="it-IT" dirty="0" err="1">
                <a:latin typeface="Arial"/>
                <a:cs typeface="Arial"/>
              </a:rPr>
              <a:t>trajectory</a:t>
            </a:r>
            <a:endParaRPr lang="en-US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F379AA-FA9F-EEA8-535F-D4C87AE834B3}"/>
              </a:ext>
            </a:extLst>
          </p:cNvPr>
          <p:cNvSpPr txBox="1"/>
          <p:nvPr/>
        </p:nvSpPr>
        <p:spPr>
          <a:xfrm>
            <a:off x="322982" y="2558849"/>
            <a:ext cx="5117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design the desired trajectory, a series of waypoints was defined. These waypoints were then interpolated using cubic spline interpolation to ensure a continuous path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test controllers' functionalities on a non-continuous path, a sharp square-angle turn is added to the path</a:t>
            </a:r>
            <a:endParaRPr lang="it-IT" dirty="0"/>
          </a:p>
        </p:txBody>
      </p:sp>
      <p:pic>
        <p:nvPicPr>
          <p:cNvPr id="24" name="Immagine 23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E001C99C-7F62-1DAC-5613-A68BB2A9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5369" r="-215" b="12393"/>
          <a:stretch/>
        </p:blipFill>
        <p:spPr>
          <a:xfrm>
            <a:off x="5440468" y="2528617"/>
            <a:ext cx="6588379" cy="31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C1B7A-3BE4-8228-18EA-8D2E595B5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42" y="2341221"/>
            <a:ext cx="5380941" cy="357853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unicyle</a:t>
            </a:r>
            <a:r>
              <a:rPr lang="it-IT" sz="1800" dirty="0"/>
              <a:t> after </a:t>
            </a:r>
            <a:r>
              <a:rPr lang="it-IT" sz="1800" dirty="0" err="1"/>
              <a:t>detecting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reaches</a:t>
            </a:r>
            <a:r>
              <a:rPr lang="it-IT" sz="1800" dirty="0"/>
              <a:t> the second lane, after </a:t>
            </a:r>
            <a:r>
              <a:rPr lang="it-IT" sz="1800" dirty="0" err="1"/>
              <a:t>overtaking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to the first lane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To </a:t>
            </a:r>
            <a:r>
              <a:rPr lang="it-IT" sz="1800" dirty="0" err="1"/>
              <a:t>ensure</a:t>
            </a:r>
            <a:r>
              <a:rPr lang="it-IT" sz="1800" dirty="0"/>
              <a:t> a </a:t>
            </a:r>
            <a:r>
              <a:rPr lang="it-IT" sz="1800" dirty="0" err="1"/>
              <a:t>smooth</a:t>
            </a:r>
            <a:r>
              <a:rPr lang="it-IT" sz="1800" dirty="0"/>
              <a:t> and </a:t>
            </a:r>
            <a:r>
              <a:rPr lang="it-IT" sz="1800" dirty="0" err="1"/>
              <a:t>continuous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changing</a:t>
            </a:r>
            <a:r>
              <a:rPr lang="it-IT" sz="1800" dirty="0"/>
              <a:t> lane procedure a </a:t>
            </a:r>
            <a:r>
              <a:rPr lang="it-IT" sz="1800" dirty="0" err="1"/>
              <a:t>sigmoid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endParaRPr lang="it-IT" sz="18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1C2C6CAF-8052-852C-BDEF-D757240EF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15494" r="-2086" b="12734"/>
          <a:stretch/>
        </p:blipFill>
        <p:spPr>
          <a:xfrm>
            <a:off x="5677067" y="1747221"/>
            <a:ext cx="6413549" cy="29463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158229-6334-38B7-95FF-20360845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7" y="5035773"/>
            <a:ext cx="6253985" cy="1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CFB0D5-3233-B029-D029-462C2322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2" b="4232"/>
          <a:stretch/>
        </p:blipFill>
        <p:spPr>
          <a:xfrm>
            <a:off x="550996" y="2729114"/>
            <a:ext cx="3600635" cy="3619686"/>
          </a:xfrm>
          <a:prstGeom prst="rect">
            <a:avLst/>
          </a:prstGeom>
        </p:spPr>
      </p:pic>
      <p:sp>
        <p:nvSpPr>
          <p:cNvPr id="11" name="Arrow: Right 12">
            <a:extLst>
              <a:ext uri="{FF2B5EF4-FFF2-40B4-BE49-F238E27FC236}">
                <a16:creationId xmlns:a16="http://schemas.microsoft.com/office/drawing/2014/main" id="{39F888CB-FBA2-6921-C1C1-8312FEDC6F7E}"/>
              </a:ext>
            </a:extLst>
          </p:cNvPr>
          <p:cNvSpPr/>
          <p:nvPr/>
        </p:nvSpPr>
        <p:spPr>
          <a:xfrm rot="-540000">
            <a:off x="2970636" y="3975582"/>
            <a:ext cx="1551628" cy="17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29F772-C2C4-7C92-3F80-AD5E3967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10" y="2023619"/>
            <a:ext cx="7370276" cy="4681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E7B7E-6485-4FFB-163E-09516AE857D9}"/>
              </a:ext>
            </a:extLst>
          </p:cNvPr>
          <p:cNvSpPr/>
          <p:nvPr/>
        </p:nvSpPr>
        <p:spPr>
          <a:xfrm>
            <a:off x="4604010" y="2826983"/>
            <a:ext cx="7370276" cy="743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4B55D8-688B-2505-C764-1826432312FB}"/>
              </a:ext>
            </a:extLst>
          </p:cNvPr>
          <p:cNvSpPr/>
          <p:nvPr/>
        </p:nvSpPr>
        <p:spPr>
          <a:xfrm>
            <a:off x="4604010" y="6433457"/>
            <a:ext cx="4420247" cy="27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95A4C-B18C-5E40-4B12-E0BAF330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0081B03A-CD6B-D482-0217-C60FD4E3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3A81336-96B5-66A8-B08C-EF35D46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152525"/>
            <a:ext cx="11736387" cy="11890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Pose </a:t>
            </a:r>
            <a:r>
              <a:rPr lang="it-IT" sz="2400" dirty="0" err="1"/>
              <a:t>regulation</a:t>
            </a:r>
            <a:r>
              <a:rPr lang="it-IT" sz="2400" dirty="0"/>
              <a:t> with </a:t>
            </a:r>
            <a:r>
              <a:rPr lang="it-IT" sz="2400" dirty="0" err="1"/>
              <a:t>change</a:t>
            </a:r>
            <a:r>
              <a:rPr lang="it-IT" sz="2400" dirty="0"/>
              <a:t> of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51B523-201B-67BF-ED9D-6776DEBF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20" y="2145348"/>
            <a:ext cx="10458988" cy="1739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2555D1-0A6B-38FF-010A-C6A79D02A360}"/>
              </a:ext>
            </a:extLst>
          </p:cNvPr>
          <p:cNvSpPr txBox="1"/>
          <p:nvPr/>
        </p:nvSpPr>
        <p:spPr>
          <a:xfrm>
            <a:off x="1972884" y="5903643"/>
            <a:ext cx="95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prevent</a:t>
            </a:r>
            <a:r>
              <a:rPr lang="it-IT" dirty="0"/>
              <a:t> the </a:t>
            </a:r>
            <a:r>
              <a:rPr lang="it-IT" dirty="0" err="1"/>
              <a:t>singularity</a:t>
            </a:r>
            <a:r>
              <a:rPr lang="it-IT" dirty="0"/>
              <a:t> on </a:t>
            </a:r>
            <a:r>
              <a:rPr lang="it-IT" dirty="0" err="1"/>
              <a:t>roh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of input u = v/</a:t>
            </a:r>
            <a:r>
              <a:rPr lang="it-IT" dirty="0" err="1"/>
              <a:t>roh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678ED4-A0AE-0B48-AC8D-FBE313D1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219" y="5272174"/>
            <a:ext cx="3515216" cy="22863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42F178C-B65E-4DD3-2DF4-3B9073B38E60}"/>
              </a:ext>
            </a:extLst>
          </p:cNvPr>
          <p:cNvCxnSpPr/>
          <p:nvPr/>
        </p:nvCxnSpPr>
        <p:spPr>
          <a:xfrm flipH="1">
            <a:off x="7979665" y="4701472"/>
            <a:ext cx="132971" cy="57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CF007F1B-BF15-CE1F-3DA1-39CC165D2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636" y="4125568"/>
            <a:ext cx="1333686" cy="5811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EF93029-13A8-8B9D-AB41-8E5A40AD6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429" y="4207123"/>
            <a:ext cx="3019846" cy="295316"/>
          </a:xfrm>
          <a:prstGeom prst="rect">
            <a:avLst/>
          </a:prstGeom>
        </p:spPr>
      </p:pic>
      <p:sp>
        <p:nvSpPr>
          <p:cNvPr id="12" name="Segno di moltiplicazione 11">
            <a:extLst>
              <a:ext uri="{FF2B5EF4-FFF2-40B4-BE49-F238E27FC236}">
                <a16:creationId xmlns:a16="http://schemas.microsoft.com/office/drawing/2014/main" id="{54EB040A-6FAC-E7A8-6793-2E960612CFB9}"/>
              </a:ext>
            </a:extLst>
          </p:cNvPr>
          <p:cNvSpPr/>
          <p:nvPr/>
        </p:nvSpPr>
        <p:spPr>
          <a:xfrm>
            <a:off x="7120749" y="5250020"/>
            <a:ext cx="481780" cy="3866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9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81C5-191B-A54C-8AB2-2BF663C7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8D27D8EB-E9D9-6F77-E51A-0EE2AFD0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D64A3FF3-3251-FE61-FC77-DB36B59A0C02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law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BCF8DD-8372-774B-C621-B380A5C887A5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AC3BADF-C001-5C02-68CF-5707F08754C5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E9CD34-A302-3979-2AE4-BCC5332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1810374"/>
            <a:ext cx="6606641" cy="332708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0965C9-6642-340E-1075-02CF96C22E6E}"/>
              </a:ext>
            </a:extLst>
          </p:cNvPr>
          <p:cNvSpPr txBox="1"/>
          <p:nvPr/>
        </p:nvSpPr>
        <p:spPr>
          <a:xfrm>
            <a:off x="6226628" y="5736771"/>
            <a:ext cx="281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 = u*</a:t>
            </a:r>
            <a:r>
              <a:rPr lang="it-IT" dirty="0" err="1"/>
              <a:t>roh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E14CCB4-015E-2947-FA8B-8B1B27D5F6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560" t="11410" r="46412" b="28895"/>
          <a:stretch/>
        </p:blipFill>
        <p:spPr>
          <a:xfrm>
            <a:off x="6917192" y="1424815"/>
            <a:ext cx="5153458" cy="2212454"/>
          </a:xfrm>
          <a:prstGeom prst="rect">
            <a:avLst/>
          </a:prstGeom>
        </p:spPr>
      </p:pic>
      <p:sp>
        <p:nvSpPr>
          <p:cNvPr id="15" name="Arrow: Right 12">
            <a:extLst>
              <a:ext uri="{FF2B5EF4-FFF2-40B4-BE49-F238E27FC236}">
                <a16:creationId xmlns:a16="http://schemas.microsoft.com/office/drawing/2014/main" id="{986BD8B1-4027-F0CA-0065-5157AB69C741}"/>
              </a:ext>
            </a:extLst>
          </p:cNvPr>
          <p:cNvSpPr/>
          <p:nvPr/>
        </p:nvSpPr>
        <p:spPr>
          <a:xfrm rot="-540000" flipH="1">
            <a:off x="4497318" y="2799598"/>
            <a:ext cx="3458619" cy="319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2">
            <a:extLst>
              <a:ext uri="{FF2B5EF4-FFF2-40B4-BE49-F238E27FC236}">
                <a16:creationId xmlns:a16="http://schemas.microsoft.com/office/drawing/2014/main" id="{FE5A708A-7C33-FE03-ABA5-AF7A5298B81C}"/>
              </a:ext>
            </a:extLst>
          </p:cNvPr>
          <p:cNvSpPr/>
          <p:nvPr/>
        </p:nvSpPr>
        <p:spPr>
          <a:xfrm rot="19251498" flipH="1">
            <a:off x="6723454" y="4133516"/>
            <a:ext cx="4059533" cy="3626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3BBAD-4F08-4D16-2964-B0F9FBCE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27701950-69D5-EBE2-B002-66040A01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73CC3ED8-EC2F-849F-4F9B-F6AE53EE1831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Plot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8191AC2-6215-FFE6-EF44-C50C6D7F120F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D98B2B2-68C1-585D-09BF-B319D5B97D85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7BF21F-884C-6E2B-540A-8D20D6C031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r="7057"/>
          <a:stretch/>
        </p:blipFill>
        <p:spPr>
          <a:xfrm>
            <a:off x="0" y="2585019"/>
            <a:ext cx="5881818" cy="32289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7602B22-74CC-4305-1084-5A69154C6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8046"/>
          <a:stretch/>
        </p:blipFill>
        <p:spPr>
          <a:xfrm>
            <a:off x="6096000" y="2214083"/>
            <a:ext cx="6050614" cy="3891786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B76A19A-71EB-1F43-7547-09865BB3D4A6}"/>
              </a:ext>
            </a:extLst>
          </p:cNvPr>
          <p:cNvCxnSpPr>
            <a:cxnSpLocks/>
          </p:cNvCxnSpPr>
          <p:nvPr/>
        </p:nvCxnSpPr>
        <p:spPr>
          <a:xfrm flipH="1">
            <a:off x="1121229" y="1717076"/>
            <a:ext cx="4974771" cy="3423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DAACCFD-CEAC-32F7-60B0-FF1BA8BAC14F}"/>
              </a:ext>
            </a:extLst>
          </p:cNvPr>
          <p:cNvCxnSpPr>
            <a:cxnSpLocks/>
          </p:cNvCxnSpPr>
          <p:nvPr/>
        </p:nvCxnSpPr>
        <p:spPr>
          <a:xfrm>
            <a:off x="6885210" y="1717076"/>
            <a:ext cx="789219" cy="122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C117B2-46E6-86CE-80D4-154400705CDF}"/>
              </a:ext>
            </a:extLst>
          </p:cNvPr>
          <p:cNvSpPr txBox="1"/>
          <p:nvPr/>
        </p:nvSpPr>
        <p:spPr>
          <a:xfrm>
            <a:off x="5239109" y="1347744"/>
            <a:ext cx="272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position in 0.5 s</a:t>
            </a:r>
          </a:p>
        </p:txBody>
      </p:sp>
    </p:spTree>
    <p:extLst>
      <p:ext uri="{BB962C8B-B14F-4D97-AF65-F5344CB8AC3E}">
        <p14:creationId xmlns:p14="http://schemas.microsoft.com/office/powerpoint/2010/main" val="418626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6FC39-1DF1-CD5E-1AF6-D619EE72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B624BB94-FAA5-B561-1679-B4988CE2B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B128C0A-ACC7-4D74-C8F3-6FBE8516265F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Plot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C1E539-33C1-65D7-3946-C18060D31B36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DDD9622-828C-78E1-7AE5-9BEC25B4E5A1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9151A6-E3EB-D148-4A0A-E2D2BF246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r="7346"/>
          <a:stretch/>
        </p:blipFill>
        <p:spPr>
          <a:xfrm>
            <a:off x="1181100" y="1517021"/>
            <a:ext cx="9829800" cy="51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46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74C1CC-E63B-411F-B95C-56B27AC83A47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235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Introduction: the "urban mobility challenge"</vt:lpstr>
      <vt:lpstr>Framework: unicycle</vt:lpstr>
      <vt:lpstr>Framework: trajectory</vt:lpstr>
      <vt:lpstr>Obstacle avoidance</vt:lpstr>
      <vt:lpstr>Obstacle avoidance</vt:lpstr>
      <vt:lpstr>Pose regulation with change of input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Alessandro Borgherini</cp:lastModifiedBy>
  <cp:revision>377</cp:revision>
  <dcterms:created xsi:type="dcterms:W3CDTF">2023-05-17T11:15:50Z</dcterms:created>
  <dcterms:modified xsi:type="dcterms:W3CDTF">2025-01-10T11:08:56Z</dcterms:modified>
</cp:coreProperties>
</file>