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4"/>
  </p:notesMasterIdLst>
  <p:sldIdLst>
    <p:sldId id="256" r:id="rId3"/>
    <p:sldId id="257" r:id="rId4"/>
    <p:sldId id="268" r:id="rId5"/>
    <p:sldId id="269" r:id="rId6"/>
    <p:sldId id="278" r:id="rId7"/>
    <p:sldId id="258" r:id="rId8"/>
    <p:sldId id="259" r:id="rId9"/>
    <p:sldId id="267" r:id="rId10"/>
    <p:sldId id="275" r:id="rId11"/>
    <p:sldId id="276" r:id="rId12"/>
    <p:sldId id="270" r:id="rId13"/>
  </p:sldIdLst>
  <p:sldSz cx="9144000" cy="6858000" type="screen4x3"/>
  <p:notesSz cx="7099300" cy="10234613"/>
  <p:embeddedFontLs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7">
          <p15:clr>
            <a:srgbClr val="A4A3A4"/>
          </p15:clr>
        </p15:guide>
        <p15:guide id="3" orient="horz" pos="3224">
          <p15:clr>
            <a:srgbClr val="000000"/>
          </p15:clr>
        </p15:guide>
        <p15:guide id="4" pos="223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1AD6F-4627-4A53-BD8F-3E790DD83A01}" v="10" dt="2019-11-07T15:02:26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82" y="108"/>
      </p:cViewPr>
      <p:guideLst>
        <p:guide orient="horz" pos="2205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79"/>
        <p:guide pos="2117"/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7137" cy="51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164" y="0"/>
            <a:ext cx="3075480" cy="51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787" cy="460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0674"/>
            <a:ext cx="3077137" cy="51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480" cy="51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480" cy="51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787" cy="460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5411c5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5411c59b_0_2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900" cy="4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85411c59b_0_2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600" cy="5124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562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982ec5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982ec51a_0_1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900" cy="4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58982ec51a_0_1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600" cy="5124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88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97498" y="4861443"/>
            <a:ext cx="5579981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025" tIns="96025" rIns="96025" bIns="9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97498" y="4861443"/>
            <a:ext cx="5579981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025" tIns="96025" rIns="96025" bIns="9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38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97498" y="4861443"/>
            <a:ext cx="5579981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025" tIns="96025" rIns="96025" bIns="9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924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5411c5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5411c59b_0_2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900" cy="4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85411c59b_0_2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600" cy="5124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188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5411c5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5411c59b_0_2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900" cy="4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85411c59b_0_2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600" cy="5124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5411c59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5411c59b_0_9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900" cy="4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585411c59b_0_9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600" cy="5124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8982ec51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8982ec51a_0_1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900" cy="4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58982ec51a_0_1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600" cy="5124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5411c5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5411c59b_0_2:notes"/>
          <p:cNvSpPr txBox="1">
            <a:spLocks noGrp="1"/>
          </p:cNvSpPr>
          <p:nvPr>
            <p:ph type="body" idx="1"/>
          </p:nvPr>
        </p:nvSpPr>
        <p:spPr>
          <a:xfrm>
            <a:off x="711259" y="4861157"/>
            <a:ext cx="5676900" cy="46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585411c59b_0_2:notes"/>
          <p:cNvSpPr txBox="1">
            <a:spLocks noGrp="1"/>
          </p:cNvSpPr>
          <p:nvPr>
            <p:ph type="sldNum" idx="12"/>
          </p:nvPr>
        </p:nvSpPr>
        <p:spPr>
          <a:xfrm>
            <a:off x="4022164" y="9720674"/>
            <a:ext cx="3075600" cy="5124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26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71900" y="638633"/>
            <a:ext cx="8222100" cy="47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1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60950" y="177500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Raleway"/>
              <a:buNone/>
              <a:defRPr sz="44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71900" y="1802267"/>
            <a:ext cx="8222100" cy="4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Char char="•"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, testo e contenuto 2" type="txAndTwoObj">
  <p:cSld name="TEXT_AND_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4648200" y="3938588"/>
            <a:ext cx="40386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" type="objOnly">
  <p:cSld name="OBJECT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BANDA ROSSA OPT BOLOGNA RAST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454775"/>
            <a:ext cx="9144000" cy="401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8316913" y="6424613"/>
            <a:ext cx="0" cy="352425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1"/>
          <p:cNvCxnSpPr/>
          <p:nvPr/>
        </p:nvCxnSpPr>
        <p:spPr>
          <a:xfrm>
            <a:off x="8316913" y="6092825"/>
            <a:ext cx="0" cy="360363"/>
          </a:xfrm>
          <a:prstGeom prst="straightConnector1">
            <a:avLst/>
          </a:prstGeom>
          <a:noFill/>
          <a:ln w="38100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Google Shape;13;p1" descr="Alma-Mater TAGLIAT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207963"/>
            <a:ext cx="1292225" cy="166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92075" y="0"/>
            <a:ext cx="0" cy="1871663"/>
          </a:xfrm>
          <a:prstGeom prst="straightConnector1">
            <a:avLst/>
          </a:prstGeom>
          <a:noFill/>
          <a:ln w="1905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1"/>
          <p:cNvCxnSpPr/>
          <p:nvPr/>
        </p:nvCxnSpPr>
        <p:spPr>
          <a:xfrm>
            <a:off x="0" y="1870075"/>
            <a:ext cx="8305800" cy="0"/>
          </a:xfrm>
          <a:prstGeom prst="straightConnector1">
            <a:avLst/>
          </a:prstGeom>
          <a:noFill/>
          <a:ln w="38100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 descr="BANDA ROSSA 2 OPT BOLOGNA RAST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454775"/>
            <a:ext cx="9143999" cy="40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 descr="Alma-Mater TAGLIAT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438" y="103188"/>
            <a:ext cx="846137" cy="1087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5"/>
          <p:cNvCxnSpPr/>
          <p:nvPr/>
        </p:nvCxnSpPr>
        <p:spPr>
          <a:xfrm>
            <a:off x="82550" y="0"/>
            <a:ext cx="1500" cy="1184400"/>
          </a:xfrm>
          <a:prstGeom prst="straightConnector1">
            <a:avLst/>
          </a:prstGeom>
          <a:noFill/>
          <a:ln w="1714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5"/>
          <p:cNvCxnSpPr/>
          <p:nvPr/>
        </p:nvCxnSpPr>
        <p:spPr>
          <a:xfrm>
            <a:off x="0" y="1182688"/>
            <a:ext cx="8266200" cy="1500"/>
          </a:xfrm>
          <a:prstGeom prst="straightConnector1">
            <a:avLst/>
          </a:prstGeom>
          <a:noFill/>
          <a:ln w="19050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5"/>
          <p:cNvCxnSpPr/>
          <p:nvPr/>
        </p:nvCxnSpPr>
        <p:spPr>
          <a:xfrm>
            <a:off x="8316913" y="6424613"/>
            <a:ext cx="0" cy="3525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5"/>
          <p:cNvCxnSpPr/>
          <p:nvPr/>
        </p:nvCxnSpPr>
        <p:spPr>
          <a:xfrm>
            <a:off x="8316913" y="6092825"/>
            <a:ext cx="0" cy="360300"/>
          </a:xfrm>
          <a:prstGeom prst="straightConnector1">
            <a:avLst/>
          </a:prstGeom>
          <a:noFill/>
          <a:ln w="38100" cap="flat" cmpd="sng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wildfly.org/18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ocs.wildfly.org/18/Getting_Started_Developing_Applications_Guide.html" TargetMode="External"/><Relationship Id="rId4" Type="http://schemas.openxmlformats.org/officeDocument/2006/relationships/hyperlink" Target="https://docs.wildfly.org/18/#quickstar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bo-distributedsystemsm/Ex-03-Wildfly/tree/master/ha-ejb-coun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bo-distributedsystemsm/Ex-03-Wildfl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/>
        </p:nvSpPr>
        <p:spPr>
          <a:xfrm>
            <a:off x="251619" y="2276872"/>
            <a:ext cx="8640762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 err="1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Proposta</a:t>
            </a:r>
            <a:r>
              <a:rPr lang="en-US" sz="3600" dirty="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 di </a:t>
            </a:r>
            <a:r>
              <a:rPr lang="en-US" sz="3600" dirty="0" err="1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esercizio</a:t>
            </a:r>
            <a:r>
              <a:rPr lang="en-US" sz="3600" dirty="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: Clustering</a:t>
            </a:r>
            <a:endParaRPr sz="3600" dirty="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i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WildFly</a:t>
            </a:r>
            <a:r>
              <a:rPr lang="en-US" sz="2400" i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17, </a:t>
            </a:r>
            <a:r>
              <a:rPr lang="en-US" sz="2400" i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Infinispan</a:t>
            </a:r>
            <a:r>
              <a:rPr lang="en-US" sz="2400" i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i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JGroup</a:t>
            </a:r>
            <a:r>
              <a:rPr lang="en-US" sz="2400" i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i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mod_cluster</a:t>
            </a:r>
            <a:r>
              <a:rPr lang="en-US" sz="2400" i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, Undertow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Sistemi</a:t>
            </a:r>
            <a:r>
              <a:rPr lang="en-US" sz="2800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Distribuiti</a:t>
            </a:r>
            <a:r>
              <a:rPr lang="en-US" sz="2800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M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CdS</a:t>
            </a: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Laurea</a:t>
            </a: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Magistrale</a:t>
            </a: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in Ingegneria Informatica </a:t>
            </a:r>
            <a:b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I </a:t>
            </a:r>
            <a:r>
              <a:rPr lang="en-US" sz="2000" b="1" dirty="0" err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Ciclo</a:t>
            </a:r>
            <a:r>
              <a:rPr lang="en-US" sz="2000" b="1" dirty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- A.A. 2019/2020</a:t>
            </a:r>
            <a:endParaRPr sz="2000" b="1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9"/>
          <p:cNvSpPr/>
          <p:nvPr/>
        </p:nvSpPr>
        <p:spPr>
          <a:xfrm>
            <a:off x="2039400" y="476800"/>
            <a:ext cx="5065200" cy="1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rgbClr val="CC0000"/>
                </a:solidFill>
              </a:rPr>
              <a:t>Alma Mater Studiorum </a:t>
            </a:r>
            <a:br>
              <a:rPr lang="en-US" sz="3600">
                <a:solidFill>
                  <a:srgbClr val="CC0000"/>
                </a:solidFill>
              </a:rPr>
            </a:br>
            <a:r>
              <a:rPr lang="en-US" sz="3600" i="1">
                <a:solidFill>
                  <a:srgbClr val="CC0000"/>
                </a:solidFill>
              </a:rPr>
              <a:t>Università di Bologna</a:t>
            </a:r>
            <a:endParaRPr sz="36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Suggerimenti</a:t>
            </a:r>
            <a:r>
              <a:rPr lang="en-US" dirty="0"/>
              <a:t> (3)</a:t>
            </a:r>
            <a:endParaRPr dirty="0"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57200" y="1343450"/>
            <a:ext cx="8469937" cy="47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800" u="sng" dirty="0" err="1">
                <a:solidFill>
                  <a:srgbClr val="C00000"/>
                </a:solidFill>
              </a:rPr>
              <a:t>Linee</a:t>
            </a:r>
            <a:r>
              <a:rPr lang="en-US" sz="1800" u="sng" dirty="0">
                <a:solidFill>
                  <a:srgbClr val="C00000"/>
                </a:solidFill>
              </a:rPr>
              <a:t> </a:t>
            </a:r>
            <a:r>
              <a:rPr lang="en-US" sz="1800" u="sng" dirty="0" err="1">
                <a:solidFill>
                  <a:srgbClr val="C00000"/>
                </a:solidFill>
              </a:rPr>
              <a:t>Guida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jboss</a:t>
            </a:r>
            <a:r>
              <a:rPr lang="en-US" sz="1400" dirty="0">
                <a:solidFill>
                  <a:srgbClr val="C00000"/>
                </a:solidFill>
              </a:rPr>
              <a:t>-cli?)</a:t>
            </a:r>
            <a:endParaRPr lang="en-US" sz="1800" dirty="0">
              <a:solidFill>
                <a:srgbClr val="C00000"/>
              </a:solidFill>
            </a:endParaRPr>
          </a:p>
          <a:p>
            <a:pPr marL="457200" lvl="1" indent="0">
              <a:buSzPts val="1100"/>
              <a:buNone/>
            </a:pPr>
            <a:r>
              <a:rPr lang="en-US" sz="1400" dirty="0">
                <a:solidFill>
                  <a:srgbClr val="000000"/>
                </a:solidFill>
              </a:rPr>
              <a:t>SERVERX</a:t>
            </a:r>
          </a:p>
          <a:p>
            <a:pPr marL="457200" lvl="1" indent="0">
              <a:buSzPts val="1100"/>
              <a:buNone/>
            </a:pPr>
            <a:endParaRPr lang="en-US" dirty="0"/>
          </a:p>
          <a:p>
            <a:pPr marL="742950" lvl="1" indent="-285750">
              <a:buSzPts val="1100"/>
            </a:pPr>
            <a:r>
              <a:rPr lang="en-US" sz="1400" dirty="0">
                <a:solidFill>
                  <a:srgbClr val="000000"/>
                </a:solidFill>
              </a:rPr>
              <a:t>Connect the instance remote outbound destination socket to the socket previously exposed by the load balancer. Basically, it means create a proxy for the </a:t>
            </a:r>
            <a:r>
              <a:rPr lang="en-US" sz="1400" dirty="0" err="1">
                <a:solidFill>
                  <a:srgbClr val="000000"/>
                </a:solidFill>
              </a:rPr>
              <a:t>serverX</a:t>
            </a:r>
            <a:r>
              <a:rPr lang="en-US" sz="1400" dirty="0">
                <a:solidFill>
                  <a:srgbClr val="000000"/>
                </a:solidFill>
              </a:rPr>
              <a:t> instance:</a:t>
            </a:r>
          </a:p>
          <a:p>
            <a:pPr lvl="1">
              <a:buSzPts val="1100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742950" lvl="1" indent="-285750">
              <a:buSzPts val="1100"/>
            </a:pPr>
            <a:endParaRPr lang="en-US" sz="1200" dirty="0">
              <a:solidFill>
                <a:schemeClr val="accent6"/>
              </a:solidFill>
            </a:endParaRPr>
          </a:p>
          <a:p>
            <a:pPr marL="742950" lvl="1" indent="-285750">
              <a:buSzPts val="1100"/>
            </a:pPr>
            <a:r>
              <a:rPr lang="en-US" sz="1400" dirty="0">
                <a:solidFill>
                  <a:srgbClr val="000000"/>
                </a:solidFill>
              </a:rPr>
              <a:t>Launch the load balancer with: </a:t>
            </a:r>
            <a:endParaRPr lang="en-US" sz="1400" dirty="0"/>
          </a:p>
          <a:p>
            <a:pPr marL="457200" lvl="1" indent="0">
              <a:buSzPts val="1100"/>
              <a:buNone/>
            </a:pPr>
            <a:r>
              <a:rPr lang="en-US" sz="1400" dirty="0">
                <a:solidFill>
                  <a:schemeClr val="accent6"/>
                </a:solidFill>
              </a:rPr>
              <a:t>standalone.sh -c standalone-ha.xml -Djboss.node.name=</a:t>
            </a:r>
            <a:r>
              <a:rPr lang="en-US" sz="1400" dirty="0" err="1">
                <a:solidFill>
                  <a:schemeClr val="accent6"/>
                </a:solidFill>
              </a:rPr>
              <a:t>serverX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SzPts val="1100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457200" lvl="1" indent="0">
              <a:buSzPts val="1100"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1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Riferimenti e possibili approfondimenti</a:t>
            </a:r>
            <a:endParaRPr/>
          </a:p>
        </p:txBody>
      </p:sp>
      <p:sp>
        <p:nvSpPr>
          <p:cNvPr id="195" name="Google Shape;195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lnSpc>
                <a:spcPct val="115000"/>
              </a:lnSpc>
              <a:buSzPts val="2200"/>
              <a:buChar char="➔"/>
            </a:pPr>
            <a:r>
              <a:rPr lang="en-US" sz="1800" u="sng" dirty="0">
                <a:solidFill>
                  <a:schemeClr val="hlink"/>
                </a:solidFill>
                <a:hlinkClick r:id="rId3"/>
              </a:rPr>
              <a:t>https://docs.wildfly.org/18/</a:t>
            </a:r>
            <a:endParaRPr lang="en-US" sz="1800" u="sng" dirty="0">
              <a:solidFill>
                <a:schemeClr val="hlink"/>
              </a:solidFill>
            </a:endParaRPr>
          </a:p>
          <a:p>
            <a:pPr lvl="0" indent="-368300">
              <a:lnSpc>
                <a:spcPct val="115000"/>
              </a:lnSpc>
              <a:buSzPts val="2200"/>
              <a:buChar char="➔"/>
            </a:pPr>
            <a:r>
              <a:rPr lang="en-US" sz="1800" u="sng" dirty="0">
                <a:solidFill>
                  <a:schemeClr val="hlink"/>
                </a:solidFill>
              </a:rPr>
              <a:t>https://docs.jboss.org/author/display/WFLY/Documentation</a:t>
            </a:r>
          </a:p>
          <a:p>
            <a:pPr lvl="0" indent="-368300">
              <a:lnSpc>
                <a:spcPct val="115000"/>
              </a:lnSpc>
              <a:buSzPts val="2200"/>
              <a:buChar char="➔"/>
            </a:pPr>
            <a:r>
              <a:rPr lang="en-US" sz="1800" u="sng" dirty="0">
                <a:solidFill>
                  <a:schemeClr val="hlink"/>
                </a:solidFill>
                <a:hlinkClick r:id="rId4"/>
              </a:rPr>
              <a:t>https://docs.wildfly.org/18/#quickstarts</a:t>
            </a:r>
            <a:endParaRPr lang="en-US" sz="1800" u="sng" dirty="0">
              <a:solidFill>
                <a:schemeClr val="hlink"/>
              </a:solidFill>
            </a:endParaRPr>
          </a:p>
          <a:p>
            <a:pPr lvl="0" indent="-368300">
              <a:lnSpc>
                <a:spcPct val="115000"/>
              </a:lnSpc>
              <a:buSzPts val="2200"/>
              <a:buChar char="➔"/>
            </a:pPr>
            <a:r>
              <a:rPr lang="en-US" sz="1800" u="sng" dirty="0">
                <a:solidFill>
                  <a:schemeClr val="hlink"/>
                </a:solidFill>
                <a:hlinkClick r:id="rId5"/>
              </a:rPr>
              <a:t>https://docs.wildfly.org/18/Getting_Started_Developing_Applications_Guide.html</a:t>
            </a:r>
            <a:endParaRPr lang="en-US" sz="1800" u="sng" dirty="0">
              <a:solidFill>
                <a:schemeClr val="hlink"/>
              </a:solidFill>
            </a:endParaRPr>
          </a:p>
          <a:p>
            <a:pPr lvl="0" indent="-368300">
              <a:lnSpc>
                <a:spcPct val="115000"/>
              </a:lnSpc>
              <a:buSzPts val="2200"/>
              <a:buChar char="➔"/>
            </a:pPr>
            <a:r>
              <a:rPr lang="en-US" sz="1800" u="sng" dirty="0">
                <a:solidFill>
                  <a:schemeClr val="hlink"/>
                </a:solidFill>
              </a:rPr>
              <a:t>http://www.mastertheboss.com/</a:t>
            </a:r>
          </a:p>
        </p:txBody>
      </p:sp>
    </p:spTree>
    <p:extLst>
      <p:ext uri="{BB962C8B-B14F-4D97-AF65-F5344CB8AC3E}">
        <p14:creationId xmlns:p14="http://schemas.microsoft.com/office/powerpoint/2010/main" val="29599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92" cy="52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Obiettivi</a:t>
            </a:r>
            <a:endParaRPr sz="2800" b="1" i="0" u="none" strike="noStrike" cap="none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457200" y="1411475"/>
            <a:ext cx="8273902" cy="4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68300">
              <a:spcBef>
                <a:spcPts val="480"/>
              </a:spcBef>
              <a:buSzPts val="2200"/>
            </a:pPr>
            <a:r>
              <a:rPr lang="en-US" sz="2200" dirty="0" err="1"/>
              <a:t>Mostrare</a:t>
            </a:r>
            <a:r>
              <a:rPr lang="en-US" sz="2200" dirty="0"/>
              <a:t> come </a:t>
            </a:r>
            <a:r>
              <a:rPr lang="en-US" sz="2200" dirty="0" err="1"/>
              <a:t>Wildfly</a:t>
            </a:r>
            <a:r>
              <a:rPr lang="en-US" sz="2200" dirty="0"/>
              <a:t> (aka JBoss) </a:t>
            </a:r>
            <a:r>
              <a:rPr lang="en-US" sz="2200" dirty="0" err="1"/>
              <a:t>possa</a:t>
            </a:r>
            <a:r>
              <a:rPr lang="en-US" sz="2200" dirty="0"/>
              <a:t> </a:t>
            </a:r>
            <a:r>
              <a:rPr lang="en-US" sz="2200" dirty="0" err="1"/>
              <a:t>essere</a:t>
            </a:r>
            <a:r>
              <a:rPr lang="en-US" sz="2200" dirty="0"/>
              <a:t> </a:t>
            </a:r>
            <a:r>
              <a:rPr lang="en-US" sz="2200" dirty="0" err="1"/>
              <a:t>utilizzato</a:t>
            </a:r>
            <a:r>
              <a:rPr lang="en-US" sz="2200" dirty="0"/>
              <a:t> in </a:t>
            </a:r>
            <a:r>
              <a:rPr lang="en-US" sz="2200" dirty="0" err="1"/>
              <a:t>diversi</a:t>
            </a:r>
            <a:r>
              <a:rPr lang="en-US" sz="2200" dirty="0"/>
              <a:t> </a:t>
            </a:r>
            <a:r>
              <a:rPr lang="en-US" sz="2200" dirty="0" err="1"/>
              <a:t>modi</a:t>
            </a:r>
            <a:r>
              <a:rPr lang="en-US" sz="2200" dirty="0"/>
              <a:t> per </a:t>
            </a:r>
            <a:r>
              <a:rPr lang="en-US" sz="2200" dirty="0" err="1"/>
              <a:t>creae</a:t>
            </a:r>
            <a:r>
              <a:rPr lang="en-US" sz="2200" dirty="0"/>
              <a:t> un cluster di application server, al fine di </a:t>
            </a:r>
            <a:r>
              <a:rPr lang="en-US" sz="2200" dirty="0" err="1"/>
              <a:t>supportare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</a:t>
            </a:r>
            <a:r>
              <a:rPr lang="en-US" sz="2200" dirty="0" err="1"/>
              <a:t>ciclo</a:t>
            </a:r>
            <a:r>
              <a:rPr lang="en-US" sz="2200" dirty="0"/>
              <a:t> di vita di una web application con </a:t>
            </a:r>
            <a:r>
              <a:rPr lang="en-US" sz="2200" dirty="0" err="1"/>
              <a:t>vincoli</a:t>
            </a:r>
            <a:r>
              <a:rPr lang="en-US" sz="2200" dirty="0"/>
              <a:t> di high availability e fault-</a:t>
            </a:r>
            <a:r>
              <a:rPr lang="en-US" sz="2200" dirty="0" err="1"/>
              <a:t>tollerance</a:t>
            </a:r>
            <a:r>
              <a:rPr lang="en-US" sz="2200" dirty="0"/>
              <a:t>;</a:t>
            </a:r>
          </a:p>
          <a:p>
            <a:pPr indent="-368300">
              <a:spcBef>
                <a:spcPts val="480"/>
              </a:spcBef>
              <a:buSzPts val="2200"/>
            </a:pPr>
            <a:r>
              <a:rPr lang="en-US" sz="2200" dirty="0" err="1"/>
              <a:t>Mostrare</a:t>
            </a:r>
            <a:r>
              <a:rPr lang="en-US" sz="2200" dirty="0"/>
              <a:t> </a:t>
            </a:r>
            <a:r>
              <a:rPr lang="en-US" sz="2200" dirty="0" err="1"/>
              <a:t>quali</a:t>
            </a:r>
            <a:r>
              <a:rPr lang="en-US" sz="2200" dirty="0"/>
              <a:t> </a:t>
            </a:r>
            <a:r>
              <a:rPr lang="en-US" sz="2200" dirty="0" err="1"/>
              <a:t>possibili</a:t>
            </a:r>
            <a:r>
              <a:rPr lang="en-US" sz="2200" dirty="0"/>
              <a:t> </a:t>
            </a:r>
            <a:r>
              <a:rPr lang="en-US" sz="2200" dirty="0" err="1"/>
              <a:t>configurazioni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cluster </a:t>
            </a:r>
            <a:r>
              <a:rPr lang="en-US" sz="2200" dirty="0" err="1"/>
              <a:t>può</a:t>
            </a:r>
            <a:r>
              <a:rPr lang="en-US" sz="2200" dirty="0"/>
              <a:t> </a:t>
            </a:r>
            <a:r>
              <a:rPr lang="en-US" sz="2200" dirty="0" err="1"/>
              <a:t>assumere</a:t>
            </a:r>
            <a:r>
              <a:rPr lang="en-US" sz="2200" dirty="0"/>
              <a:t>;</a:t>
            </a:r>
          </a:p>
          <a:p>
            <a:pPr indent="-368300">
              <a:spcBef>
                <a:spcPts val="0"/>
              </a:spcBef>
              <a:buSzPts val="2200"/>
            </a:pPr>
            <a:r>
              <a:rPr lang="en-US" sz="2200" dirty="0" err="1"/>
              <a:t>Mostrare</a:t>
            </a:r>
            <a:r>
              <a:rPr lang="en-US" sz="2200" dirty="0"/>
              <a:t> le </a:t>
            </a:r>
            <a:r>
              <a:rPr lang="en-US" sz="2200" dirty="0" err="1"/>
              <a:t>metodologie</a:t>
            </a:r>
            <a:r>
              <a:rPr lang="en-US" sz="2200" dirty="0"/>
              <a:t> </a:t>
            </a:r>
            <a:r>
              <a:rPr lang="en-US" sz="2200" dirty="0" err="1"/>
              <a:t>attraverso</a:t>
            </a:r>
            <a:r>
              <a:rPr lang="en-US" sz="2200" dirty="0"/>
              <a:t> le </a:t>
            </a:r>
            <a:r>
              <a:rPr lang="en-US" sz="2200" dirty="0" err="1"/>
              <a:t>quali</a:t>
            </a:r>
            <a:r>
              <a:rPr lang="en-US" sz="2200" dirty="0"/>
              <a:t> un </a:t>
            </a:r>
            <a:r>
              <a:rPr lang="en-US" sz="2200" dirty="0" err="1"/>
              <a:t>istanza</a:t>
            </a:r>
            <a:r>
              <a:rPr lang="en-US" sz="2200" dirty="0"/>
              <a:t> Wildly </a:t>
            </a:r>
            <a:r>
              <a:rPr lang="en-US" sz="2200" dirty="0" err="1"/>
              <a:t>possa</a:t>
            </a:r>
            <a:r>
              <a:rPr lang="en-US" sz="2200" dirty="0"/>
              <a:t> </a:t>
            </a:r>
            <a:r>
              <a:rPr lang="en-US" sz="2200" dirty="0" err="1"/>
              <a:t>essere</a:t>
            </a:r>
            <a:r>
              <a:rPr lang="en-US" sz="2200" dirty="0"/>
              <a:t> </a:t>
            </a:r>
            <a:r>
              <a:rPr lang="en-US" sz="2200" dirty="0" err="1"/>
              <a:t>configurata</a:t>
            </a:r>
            <a:r>
              <a:rPr lang="en-US" sz="2200" dirty="0"/>
              <a:t>;</a:t>
            </a:r>
          </a:p>
          <a:p>
            <a:pPr indent="-368300">
              <a:spcBef>
                <a:spcPts val="0"/>
              </a:spcBef>
              <a:buSzPts val="2200"/>
            </a:pPr>
            <a:r>
              <a:rPr lang="en-US" sz="2200" dirty="0" err="1"/>
              <a:t>Mostrare</a:t>
            </a:r>
            <a:r>
              <a:rPr lang="en-US" sz="2200" dirty="0"/>
              <a:t> come un </a:t>
            </a:r>
            <a:r>
              <a:rPr lang="en-US" sz="2200" dirty="0" err="1"/>
              <a:t>istanza</a:t>
            </a:r>
            <a:r>
              <a:rPr lang="en-US" sz="2200" dirty="0"/>
              <a:t> Wildly </a:t>
            </a:r>
            <a:r>
              <a:rPr lang="en-US" sz="2200" dirty="0" err="1"/>
              <a:t>possa</a:t>
            </a:r>
            <a:r>
              <a:rPr lang="en-US" sz="2200" dirty="0"/>
              <a:t> </a:t>
            </a:r>
            <a:r>
              <a:rPr lang="en-US" sz="2200" dirty="0" err="1"/>
              <a:t>essere</a:t>
            </a:r>
            <a:r>
              <a:rPr lang="en-US" sz="2200" dirty="0"/>
              <a:t> </a:t>
            </a:r>
            <a:r>
              <a:rPr lang="en-US" sz="2200" dirty="0" err="1"/>
              <a:t>utilizzata</a:t>
            </a:r>
            <a:r>
              <a:rPr lang="en-US" sz="2200" dirty="0"/>
              <a:t> come load-balancer;</a:t>
            </a:r>
          </a:p>
          <a:p>
            <a:pPr indent="-368300">
              <a:spcBef>
                <a:spcPts val="0"/>
              </a:spcBef>
              <a:buSzPts val="2200"/>
            </a:pPr>
            <a:r>
              <a:rPr lang="en-US" sz="2200" dirty="0" err="1"/>
              <a:t>Simulare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</a:t>
            </a:r>
            <a:r>
              <a:rPr lang="en-US" sz="2200" dirty="0" err="1"/>
              <a:t>fallimento</a:t>
            </a:r>
            <a:r>
              <a:rPr lang="en-US" sz="2200" dirty="0"/>
              <a:t> di </a:t>
            </a:r>
            <a:r>
              <a:rPr lang="en-US" sz="2200" dirty="0" err="1"/>
              <a:t>uno</a:t>
            </a:r>
            <a:r>
              <a:rPr lang="en-US" sz="2200" dirty="0"/>
              <a:t> o </a:t>
            </a:r>
            <a:r>
              <a:rPr lang="en-US" sz="2200" dirty="0" err="1"/>
              <a:t>più</a:t>
            </a:r>
            <a:r>
              <a:rPr lang="en-US" sz="2200" dirty="0"/>
              <a:t> </a:t>
            </a:r>
            <a:r>
              <a:rPr lang="en-US" sz="2200" dirty="0" err="1"/>
              <a:t>nodi</a:t>
            </a:r>
            <a:r>
              <a:rPr lang="en-US" sz="2200" dirty="0"/>
              <a:t> del cluster, </a:t>
            </a:r>
            <a:r>
              <a:rPr lang="en-US" sz="2200" dirty="0" err="1"/>
              <a:t>preservando</a:t>
            </a:r>
            <a:r>
              <a:rPr lang="en-US" sz="2200" dirty="0"/>
              <a:t> le </a:t>
            </a:r>
            <a:r>
              <a:rPr lang="en-US" sz="2200" dirty="0" err="1"/>
              <a:t>funzionalità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web application;</a:t>
            </a:r>
          </a:p>
          <a:p>
            <a:pPr indent="-368300">
              <a:spcBef>
                <a:spcPts val="0"/>
              </a:spcBef>
              <a:buSzPts val="2200"/>
            </a:pPr>
            <a:r>
              <a:rPr lang="en-US" sz="2200" dirty="0"/>
              <a:t>(</a:t>
            </a:r>
            <a:r>
              <a:rPr lang="en-US" sz="2200" dirty="0" err="1"/>
              <a:t>opzionale</a:t>
            </a:r>
            <a:r>
              <a:rPr lang="en-US" sz="2200" dirty="0"/>
              <a:t>) </a:t>
            </a:r>
            <a:r>
              <a:rPr lang="en-US" sz="2200" dirty="0" err="1"/>
              <a:t>Stressare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cluster con una </a:t>
            </a:r>
            <a:r>
              <a:rPr lang="en-US" sz="2200" dirty="0" err="1"/>
              <a:t>frequenza</a:t>
            </a:r>
            <a:r>
              <a:rPr lang="en-US" sz="2200" dirty="0"/>
              <a:t> molto </a:t>
            </a:r>
            <a:r>
              <a:rPr lang="en-US" sz="2200" dirty="0" err="1"/>
              <a:t>alta</a:t>
            </a:r>
            <a:r>
              <a:rPr lang="en-US" sz="2200" dirty="0"/>
              <a:t> di </a:t>
            </a:r>
            <a:r>
              <a:rPr lang="en-US" sz="2200" dirty="0" err="1"/>
              <a:t>richieste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92" cy="52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Modalità</a:t>
            </a:r>
            <a:r>
              <a:rPr lang="en-US" dirty="0"/>
              <a:t> di </a:t>
            </a:r>
            <a:r>
              <a:rPr lang="en-US" dirty="0" err="1"/>
              <a:t>configurazione</a:t>
            </a:r>
            <a:endParaRPr lang="en-US" sz="2800" b="1" i="0" u="none" strike="noStrike" cap="none" dirty="0" err="1">
              <a:solidFill>
                <a:srgbClr val="CC0000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457200" y="1411475"/>
            <a:ext cx="8273902" cy="4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68300">
              <a:spcBef>
                <a:spcPts val="480"/>
              </a:spcBef>
              <a:buSzPts val="2200"/>
            </a:pPr>
            <a:r>
              <a:rPr lang="en-US" sz="2200" dirty="0"/>
              <a:t>Un </a:t>
            </a:r>
            <a:r>
              <a:rPr lang="en-US" sz="2200" dirty="0" err="1"/>
              <a:t>istanza</a:t>
            </a:r>
            <a:r>
              <a:rPr lang="en-US" sz="2200" dirty="0"/>
              <a:t> </a:t>
            </a:r>
            <a:r>
              <a:rPr lang="en-US" sz="2200" dirty="0" err="1"/>
              <a:t>Wildfly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può</a:t>
            </a:r>
            <a:r>
              <a:rPr lang="en-US" sz="2200" dirty="0"/>
              <a:t> </a:t>
            </a:r>
            <a:r>
              <a:rPr lang="en-US" sz="2200" dirty="0" err="1"/>
              <a:t>configurare</a:t>
            </a:r>
            <a:r>
              <a:rPr lang="en-US" sz="2200" dirty="0"/>
              <a:t> in </a:t>
            </a:r>
            <a:r>
              <a:rPr lang="en-US" sz="2200" dirty="0" err="1"/>
              <a:t>diversi</a:t>
            </a:r>
            <a:r>
              <a:rPr lang="en-US" sz="2200" dirty="0"/>
              <a:t> </a:t>
            </a:r>
            <a:r>
              <a:rPr lang="en-US" sz="2200" dirty="0" err="1"/>
              <a:t>modi</a:t>
            </a:r>
            <a:r>
              <a:rPr lang="en-US" sz="2200" dirty="0"/>
              <a:t>:</a:t>
            </a:r>
            <a:endParaRPr lang="en-US"/>
          </a:p>
          <a:p>
            <a:pPr indent="-368300">
              <a:spcBef>
                <a:spcPts val="480"/>
              </a:spcBef>
              <a:buSzPts val="2200"/>
            </a:pPr>
            <a:endParaRPr lang="en-US" sz="2200" dirty="0"/>
          </a:p>
          <a:p>
            <a:pPr lvl="1">
              <a:spcBef>
                <a:spcPts val="480"/>
              </a:spcBef>
              <a:buSzPts val="2200"/>
            </a:pPr>
            <a:r>
              <a:rPr lang="en-US" sz="1800" dirty="0" err="1"/>
              <a:t>Editando</a:t>
            </a:r>
            <a:r>
              <a:rPr lang="en-US" sz="1800" dirty="0"/>
              <a:t> </a:t>
            </a:r>
            <a:r>
              <a:rPr lang="en-US" sz="1800" b="1" dirty="0" err="1"/>
              <a:t>manualmente</a:t>
            </a:r>
            <a:r>
              <a:rPr lang="en-US" sz="1800" dirty="0"/>
              <a:t> </a:t>
            </a:r>
            <a:r>
              <a:rPr lang="en-US" sz="1800" dirty="0" err="1"/>
              <a:t>i</a:t>
            </a:r>
            <a:r>
              <a:rPr lang="en-US" sz="1800" dirty="0"/>
              <a:t> file XML di </a:t>
            </a:r>
            <a:r>
              <a:rPr lang="en-US" sz="1800" dirty="0" err="1"/>
              <a:t>configurazione</a:t>
            </a:r>
            <a:r>
              <a:rPr lang="en-US" sz="1800" dirty="0"/>
              <a:t>;</a:t>
            </a:r>
          </a:p>
          <a:p>
            <a:pPr lvl="1">
              <a:spcBef>
                <a:spcPts val="480"/>
              </a:spcBef>
              <a:buSzPts val="2200"/>
            </a:pPr>
            <a:endParaRPr lang="en-US" sz="1800" dirty="0"/>
          </a:p>
          <a:p>
            <a:pPr lvl="1">
              <a:spcBef>
                <a:spcPts val="480"/>
              </a:spcBef>
              <a:buSzPts val="2200"/>
            </a:pPr>
            <a:r>
              <a:rPr lang="en-US" sz="1800" dirty="0" err="1"/>
              <a:t>Utilizzando</a:t>
            </a:r>
            <a:r>
              <a:rPr lang="en-US" sz="1800" dirty="0"/>
              <a:t> </a:t>
            </a:r>
            <a:r>
              <a:rPr lang="en-US" sz="1800" dirty="0" err="1"/>
              <a:t>l'i</a:t>
            </a:r>
            <a:r>
              <a:rPr lang="en-US" sz="1800" b="1" dirty="0" err="1"/>
              <a:t>nterfaccia</a:t>
            </a:r>
            <a:r>
              <a:rPr lang="en-US" sz="1800" b="1" dirty="0"/>
              <a:t> web</a:t>
            </a:r>
            <a:r>
              <a:rPr lang="en-US" sz="1800" dirty="0"/>
              <a:t> (</a:t>
            </a:r>
            <a:r>
              <a:rPr lang="en-US" sz="1800" dirty="0" err="1"/>
              <a:t>accedibile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porta 9990 di default);</a:t>
            </a:r>
          </a:p>
          <a:p>
            <a:pPr lvl="1">
              <a:spcBef>
                <a:spcPts val="480"/>
              </a:spcBef>
              <a:buSzPts val="2200"/>
            </a:pPr>
            <a:endParaRPr lang="en-US" sz="1800" dirty="0"/>
          </a:p>
          <a:p>
            <a:pPr lvl="1">
              <a:spcBef>
                <a:spcPts val="480"/>
              </a:spcBef>
              <a:buSzPts val="2200"/>
            </a:pPr>
            <a:r>
              <a:rPr lang="en-US" sz="1800" dirty="0" err="1"/>
              <a:t>Utilizzando</a:t>
            </a:r>
            <a:r>
              <a:rPr lang="en-US" sz="1800" dirty="0"/>
              <a:t> la </a:t>
            </a:r>
            <a:r>
              <a:rPr lang="en-US" sz="1800" b="1" dirty="0" err="1"/>
              <a:t>jboss</a:t>
            </a:r>
            <a:r>
              <a:rPr lang="en-US" sz="1800" b="1" dirty="0"/>
              <a:t>-cli </a:t>
            </a:r>
            <a:r>
              <a:rPr lang="en-US" sz="1800" dirty="0" err="1"/>
              <a:t>offerta</a:t>
            </a:r>
            <a:r>
              <a:rPr lang="en-US" sz="1800" dirty="0"/>
              <a:t> da </a:t>
            </a:r>
            <a:r>
              <a:rPr lang="en-US" sz="1800" dirty="0" err="1"/>
              <a:t>wildfly</a:t>
            </a:r>
            <a:r>
              <a:rPr lang="en-US" sz="1800" dirty="0"/>
              <a:t> (</a:t>
            </a:r>
            <a:r>
              <a:rPr lang="en-US" sz="1800" i="1" dirty="0" err="1"/>
              <a:t>modalita</a:t>
            </a:r>
            <a:r>
              <a:rPr lang="en-US" sz="1800" i="1" dirty="0"/>
              <a:t> </a:t>
            </a:r>
            <a:r>
              <a:rPr lang="en-US" sz="1800" i="1" dirty="0" err="1"/>
              <a:t>consigliata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149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92" cy="52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Modalità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endParaRPr lang="en-US" sz="2800" b="1" i="0" u="none" strike="noStrike" cap="none" dirty="0" err="1">
              <a:solidFill>
                <a:srgbClr val="CC0000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457200" y="1411475"/>
            <a:ext cx="8273902" cy="4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68300">
              <a:spcBef>
                <a:spcPts val="480"/>
              </a:spcBef>
              <a:buSzPts val="2200"/>
            </a:pPr>
            <a:r>
              <a:rPr lang="en-US" sz="2200" dirty="0"/>
              <a:t>Un </a:t>
            </a:r>
            <a:r>
              <a:rPr lang="en-US" sz="2200" dirty="0" err="1"/>
              <a:t>istanza</a:t>
            </a:r>
            <a:r>
              <a:rPr lang="en-US" sz="2200" dirty="0"/>
              <a:t> </a:t>
            </a:r>
            <a:r>
              <a:rPr lang="en-US" sz="2200" dirty="0" err="1"/>
              <a:t>Wildfly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 </a:t>
            </a:r>
            <a:r>
              <a:rPr lang="en-US" sz="2200" dirty="0" err="1"/>
              <a:t>eseguire</a:t>
            </a:r>
            <a:r>
              <a:rPr lang="en-US" sz="2200" dirty="0"/>
              <a:t> in due </a:t>
            </a:r>
            <a:r>
              <a:rPr lang="en-US" sz="2200" dirty="0" err="1"/>
              <a:t>modalità</a:t>
            </a:r>
            <a:r>
              <a:rPr lang="en-US" sz="2200" dirty="0"/>
              <a:t>:</a:t>
            </a:r>
            <a:endParaRPr lang="en-US" dirty="0"/>
          </a:p>
          <a:p>
            <a:pPr indent="-368300">
              <a:spcBef>
                <a:spcPts val="480"/>
              </a:spcBef>
              <a:buSzPts val="2200"/>
            </a:pPr>
            <a:endParaRPr lang="en-US" sz="2200" dirty="0"/>
          </a:p>
          <a:p>
            <a:pPr lvl="1">
              <a:spcBef>
                <a:spcPts val="480"/>
              </a:spcBef>
              <a:buSzPts val="2200"/>
            </a:pPr>
            <a:r>
              <a:rPr lang="en-US" sz="1800" b="1" dirty="0"/>
              <a:t>domain</a:t>
            </a:r>
            <a:r>
              <a:rPr lang="en-US" sz="1800" dirty="0"/>
              <a:t>:</a:t>
            </a:r>
          </a:p>
          <a:p>
            <a:pPr lvl="2">
              <a:buSzPts val="2200"/>
            </a:pPr>
            <a:r>
              <a:rPr lang="en-US" sz="1400" dirty="0" err="1"/>
              <a:t>Incorpora</a:t>
            </a:r>
            <a:r>
              <a:rPr lang="en-US" sz="1400" dirty="0"/>
              <a:t> e </a:t>
            </a:r>
            <a:r>
              <a:rPr lang="en-US" sz="1400" dirty="0" err="1"/>
              <a:t>gestisce</a:t>
            </a:r>
            <a:r>
              <a:rPr lang="en-US" sz="1400" dirty="0"/>
              <a:t> diverse </a:t>
            </a:r>
            <a:r>
              <a:rPr lang="en-US" sz="1400" dirty="0" err="1"/>
              <a:t>istanze</a:t>
            </a:r>
            <a:r>
              <a:rPr lang="en-US" sz="1400" dirty="0"/>
              <a:t> di </a:t>
            </a:r>
            <a:r>
              <a:rPr lang="en-US" sz="1400" dirty="0" err="1"/>
              <a:t>wilfly</a:t>
            </a:r>
            <a:endParaRPr lang="en-US" sz="1400" dirty="0"/>
          </a:p>
          <a:p>
            <a:pPr lvl="1">
              <a:spcBef>
                <a:spcPts val="480"/>
              </a:spcBef>
              <a:buSzPts val="2200"/>
            </a:pPr>
            <a:endParaRPr lang="en-US" sz="1800" dirty="0"/>
          </a:p>
          <a:p>
            <a:pPr lvl="1">
              <a:spcBef>
                <a:spcPts val="480"/>
              </a:spcBef>
              <a:buSzPts val="2200"/>
            </a:pPr>
            <a:r>
              <a:rPr lang="en-US" sz="1800" b="1" dirty="0"/>
              <a:t>standalone</a:t>
            </a:r>
            <a:r>
              <a:rPr lang="en-US" sz="1800" dirty="0"/>
              <a:t>: (</a:t>
            </a:r>
            <a:r>
              <a:rPr lang="en-US" sz="1800" dirty="0" err="1"/>
              <a:t>modalità</a:t>
            </a:r>
            <a:r>
              <a:rPr lang="en-US" sz="1800" dirty="0"/>
              <a:t> </a:t>
            </a:r>
            <a:r>
              <a:rPr lang="en-US" sz="1800" dirty="0" err="1"/>
              <a:t>consigliata</a:t>
            </a:r>
            <a:r>
              <a:rPr lang="en-US" sz="1800" dirty="0"/>
              <a:t> per </a:t>
            </a:r>
            <a:r>
              <a:rPr lang="en-US" sz="1800" dirty="0" err="1"/>
              <a:t>l'esercitazione</a:t>
            </a:r>
            <a:r>
              <a:rPr lang="en-US" sz="1800" dirty="0"/>
              <a:t>)</a:t>
            </a:r>
          </a:p>
          <a:p>
            <a:pPr lvl="2">
              <a:buSzPts val="2200"/>
            </a:pPr>
            <a:r>
              <a:rPr lang="en-US" sz="1400" dirty="0"/>
              <a:t>Le </a:t>
            </a:r>
            <a:r>
              <a:rPr lang="en-US" sz="1400" dirty="0" err="1"/>
              <a:t>istanze</a:t>
            </a:r>
            <a:r>
              <a:rPr lang="en-US" sz="1400" dirty="0"/>
              <a:t> </a:t>
            </a:r>
            <a:r>
              <a:rPr lang="en-US" sz="1400" dirty="0" err="1"/>
              <a:t>vanno</a:t>
            </a:r>
            <a:r>
              <a:rPr lang="en-US" sz="1400" dirty="0"/>
              <a:t> </a:t>
            </a:r>
            <a:r>
              <a:rPr lang="en-US" sz="1400" dirty="0" err="1"/>
              <a:t>gestite</a:t>
            </a:r>
            <a:r>
              <a:rPr lang="en-US" sz="1400" dirty="0"/>
              <a:t> una ad una, ma </a:t>
            </a:r>
            <a:r>
              <a:rPr lang="en-US" sz="1400" dirty="0" err="1"/>
              <a:t>si</a:t>
            </a:r>
            <a:r>
              <a:rPr lang="en-US" sz="1400" dirty="0"/>
              <a:t> ha una </a:t>
            </a:r>
            <a:r>
              <a:rPr lang="en-US" sz="1400" dirty="0" err="1"/>
              <a:t>piu</a:t>
            </a:r>
            <a:r>
              <a:rPr lang="en-US" sz="1400" dirty="0"/>
              <a:t> </a:t>
            </a:r>
            <a:r>
              <a:rPr lang="en-US" sz="1400" dirty="0" err="1"/>
              <a:t>chiara</a:t>
            </a:r>
            <a:r>
              <a:rPr lang="en-US" sz="1400" dirty="0"/>
              <a:t> </a:t>
            </a:r>
            <a:r>
              <a:rPr lang="en-US" sz="1400" dirty="0" err="1"/>
              <a:t>visibilità</a:t>
            </a:r>
            <a:r>
              <a:rPr lang="en-US" sz="1400" dirty="0"/>
              <a:t> di </a:t>
            </a:r>
            <a:r>
              <a:rPr lang="en-US" sz="1400" dirty="0" err="1"/>
              <a:t>quello</a:t>
            </a:r>
            <a:r>
              <a:rPr lang="en-US" sz="1400" dirty="0"/>
              <a:t> </a:t>
            </a:r>
            <a:r>
              <a:rPr lang="en-US" sz="1400" dirty="0" err="1"/>
              <a:t>che</a:t>
            </a:r>
            <a:r>
              <a:rPr lang="en-US" sz="1400" dirty="0"/>
              <a:t> </a:t>
            </a:r>
            <a:r>
              <a:rPr lang="en-US" sz="1400" dirty="0" err="1"/>
              <a:t>succede</a:t>
            </a:r>
            <a:r>
              <a:rPr lang="en-US" sz="1400" dirty="0"/>
              <a:t> "</a:t>
            </a:r>
            <a:r>
              <a:rPr lang="en-US" sz="1400" i="1" dirty="0" err="1"/>
              <a:t>dietro</a:t>
            </a:r>
            <a:r>
              <a:rPr lang="en-US" sz="1400" i="1" dirty="0"/>
              <a:t> le </a:t>
            </a:r>
            <a:r>
              <a:rPr lang="en-US" sz="1400" i="1" dirty="0" err="1"/>
              <a:t>quinte</a:t>
            </a:r>
            <a:r>
              <a:rPr lang="en-US" sz="1400" dirty="0"/>
              <a:t>"</a:t>
            </a:r>
          </a:p>
          <a:p>
            <a:pPr lvl="1">
              <a:spcBef>
                <a:spcPts val="480"/>
              </a:spcBef>
              <a:buSzPts val="2200"/>
            </a:pPr>
            <a:endParaRPr lang="en-US" sz="1800" dirty="0"/>
          </a:p>
          <a:p>
            <a:pPr lvl="1">
              <a:spcBef>
                <a:spcPts val="480"/>
              </a:spcBef>
              <a:buSzPts val="22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27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Consegna</a:t>
            </a:r>
            <a:r>
              <a:rPr lang="en-US" dirty="0"/>
              <a:t> (1)</a:t>
            </a:r>
            <a:endParaRPr dirty="0"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262270" y="1316869"/>
            <a:ext cx="8716925" cy="47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SzPts val="1100"/>
              <a:buNone/>
            </a:pPr>
            <a:r>
              <a:rPr lang="en-US" sz="1800" dirty="0"/>
              <a:t>Data </a:t>
            </a:r>
            <a:r>
              <a:rPr lang="en-US" sz="1800" dirty="0" err="1"/>
              <a:t>l’applicazione</a:t>
            </a:r>
            <a:r>
              <a:rPr lang="en-US" sz="1800" dirty="0"/>
              <a:t> Web (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scelga</a:t>
            </a:r>
            <a:r>
              <a:rPr lang="en-US" sz="1800" dirty="0"/>
              <a:t> una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seguenti</a:t>
            </a:r>
            <a:r>
              <a:rPr lang="en-US" sz="1800" dirty="0"/>
              <a:t> </a:t>
            </a:r>
            <a:r>
              <a:rPr lang="en-US" sz="1800" dirty="0" err="1"/>
              <a:t>opzioni</a:t>
            </a:r>
            <a:r>
              <a:rPr lang="en-US" sz="1800" dirty="0"/>
              <a:t>):</a:t>
            </a:r>
          </a:p>
          <a:p>
            <a:pPr marL="342900" indent="-342900" algn="just">
              <a:buSzPts val="1100"/>
              <a:buFont typeface="+mj-lt"/>
              <a:buAutoNum type="alphaUcPeriod"/>
            </a:pPr>
            <a:endParaRPr lang="en-US" sz="1800" dirty="0"/>
          </a:p>
          <a:p>
            <a:pPr marL="342900" indent="-342900" algn="just">
              <a:buSzPts val="1100"/>
              <a:buFont typeface="+mj-lt"/>
              <a:buAutoNum type="alphaUcPeriod"/>
            </a:pPr>
            <a:r>
              <a:rPr lang="en-US" sz="1800" dirty="0"/>
              <a:t>J2EE </a:t>
            </a:r>
            <a:r>
              <a:rPr lang="en-US" sz="1800" dirty="0" err="1"/>
              <a:t>dell'esercizio</a:t>
            </a:r>
            <a:r>
              <a:rPr lang="en-US" sz="1800" dirty="0"/>
              <a:t> 1 </a:t>
            </a:r>
            <a:r>
              <a:rPr lang="en-US" sz="1800" dirty="0" err="1"/>
              <a:t>oppure</a:t>
            </a:r>
            <a:r>
              <a:rPr lang="en-US" sz="1800" dirty="0"/>
              <a:t> </a:t>
            </a:r>
            <a:r>
              <a:rPr lang="en-US" sz="1800" dirty="0" err="1"/>
              <a:t>l'applicazione</a:t>
            </a:r>
            <a:r>
              <a:rPr lang="en-US" sz="1800" dirty="0"/>
              <a:t> Spring </a:t>
            </a:r>
            <a:r>
              <a:rPr lang="en-US" sz="1800" dirty="0" err="1"/>
              <a:t>dell'esercizio</a:t>
            </a:r>
            <a:r>
              <a:rPr lang="en-US" sz="1800" dirty="0"/>
              <a:t> 2, per la </a:t>
            </a:r>
            <a:r>
              <a:rPr lang="en-US" sz="1800" dirty="0" err="1"/>
              <a:t>gestione</a:t>
            </a:r>
            <a:r>
              <a:rPr lang="en-US" sz="1800" dirty="0"/>
              <a:t> del </a:t>
            </a:r>
            <a:r>
              <a:rPr lang="en-US" sz="1800" dirty="0" err="1"/>
              <a:t>magazzino</a:t>
            </a:r>
            <a:r>
              <a:rPr lang="en-US" sz="1800" dirty="0"/>
              <a:t> di un </a:t>
            </a:r>
            <a:r>
              <a:rPr lang="en-US" sz="1800" dirty="0" err="1"/>
              <a:t>ipotetico</a:t>
            </a:r>
            <a:r>
              <a:rPr lang="en-US" sz="1800" dirty="0"/>
              <a:t> </a:t>
            </a:r>
            <a:r>
              <a:rPr lang="en-US" sz="1800" dirty="0" err="1"/>
              <a:t>negozio</a:t>
            </a:r>
            <a:r>
              <a:rPr lang="en-US" sz="1800" dirty="0"/>
              <a:t> di </a:t>
            </a:r>
            <a:r>
              <a:rPr lang="en-US" sz="1800" dirty="0" err="1"/>
              <a:t>componenti</a:t>
            </a:r>
            <a:r>
              <a:rPr lang="en-US" sz="1800" dirty="0"/>
              <a:t> </a:t>
            </a:r>
            <a:r>
              <a:rPr lang="en-US" sz="1800" dirty="0" err="1"/>
              <a:t>informatiche</a:t>
            </a:r>
            <a:r>
              <a:rPr lang="en-US" sz="1800" dirty="0"/>
              <a:t> e presa </a:t>
            </a:r>
            <a:r>
              <a:rPr lang="en-US" sz="1800" dirty="0" err="1"/>
              <a:t>l'implementazione</a:t>
            </a:r>
            <a:r>
              <a:rPr lang="en-US" sz="1800" dirty="0"/>
              <a:t> (</a:t>
            </a:r>
            <a:r>
              <a:rPr lang="en-US" sz="1800" dirty="0" err="1"/>
              <a:t>mediante</a:t>
            </a:r>
            <a:r>
              <a:rPr lang="en-US" sz="1800" dirty="0"/>
              <a:t> Hibernate e/o JPA) del layer e </a:t>
            </a:r>
            <a:r>
              <a:rPr lang="en-US" sz="1800" dirty="0" err="1"/>
              <a:t>degli</a:t>
            </a:r>
            <a:r>
              <a:rPr lang="en-US" sz="1800" dirty="0"/>
              <a:t> </a:t>
            </a:r>
            <a:r>
              <a:rPr lang="en-US" sz="1800" dirty="0" err="1"/>
              <a:t>oggetti</a:t>
            </a:r>
            <a:r>
              <a:rPr lang="en-US" sz="1800" dirty="0"/>
              <a:t> DAO </a:t>
            </a:r>
            <a:r>
              <a:rPr lang="en-US" sz="1800" dirty="0" err="1"/>
              <a:t>predisposta</a:t>
            </a:r>
            <a:r>
              <a:rPr lang="en-US" sz="1800" dirty="0"/>
              <a:t> </a:t>
            </a:r>
            <a:r>
              <a:rPr lang="en-US" sz="1800" dirty="0" err="1"/>
              <a:t>nel</a:t>
            </a:r>
            <a:r>
              <a:rPr lang="en-US" sz="1800" dirty="0"/>
              <a:t> </a:t>
            </a:r>
            <a:r>
              <a:rPr lang="en-US" sz="1800" dirty="0" err="1"/>
              <a:t>progetto</a:t>
            </a:r>
            <a:r>
              <a:rPr lang="en-US" sz="1800" dirty="0"/>
              <a:t> </a:t>
            </a:r>
            <a:r>
              <a:rPr lang="en-US" sz="1800" dirty="0" err="1"/>
              <a:t>precedente</a:t>
            </a:r>
            <a:r>
              <a:rPr lang="en-US" sz="1800" dirty="0"/>
              <a:t> come </a:t>
            </a:r>
            <a:r>
              <a:rPr lang="en-US" sz="1800" dirty="0" err="1"/>
              <a:t>riferimento</a:t>
            </a:r>
            <a:endParaRPr lang="en-US" sz="1800" dirty="0"/>
          </a:p>
          <a:p>
            <a:pPr marL="342900" indent="-342900" algn="just">
              <a:buSzPts val="1100"/>
              <a:buFont typeface="+mj-lt"/>
              <a:buAutoNum type="alphaUcPeriod"/>
            </a:pPr>
            <a:endParaRPr lang="en-US" sz="1800" dirty="0"/>
          </a:p>
          <a:p>
            <a:pPr marL="342900" indent="-342900">
              <a:buSzPts val="1100"/>
              <a:buFont typeface="+mj-lt"/>
              <a:buAutoNum type="alphaUcPeriod"/>
            </a:pPr>
            <a:r>
              <a:rPr lang="en-US" sz="1800" dirty="0"/>
              <a:t>di un </a:t>
            </a:r>
            <a:r>
              <a:rPr lang="en-US" sz="1800" dirty="0" err="1"/>
              <a:t>contatore</a:t>
            </a:r>
            <a:r>
              <a:rPr lang="en-US" sz="1800" dirty="0"/>
              <a:t> </a:t>
            </a:r>
            <a:r>
              <a:rPr lang="en-US" sz="1800" dirty="0" err="1"/>
              <a:t>distribuito</a:t>
            </a:r>
            <a:r>
              <a:rPr lang="en-US" sz="1800" dirty="0"/>
              <a:t> ( </a:t>
            </a:r>
            <a:r>
              <a:rPr lang="en-US" sz="1800" dirty="0">
                <a:hlinkClick r:id="rId3"/>
              </a:rPr>
              <a:t>https://github.com/unibo-distributedsystemsm/Ex-03-Wildfly/tree/master/ha-ejb-counter</a:t>
            </a:r>
            <a:r>
              <a:rPr lang="en-US" sz="1800" dirty="0"/>
              <a:t> ), </a:t>
            </a:r>
            <a:r>
              <a:rPr lang="en-US" sz="1800" dirty="0" err="1"/>
              <a:t>trasformare</a:t>
            </a:r>
            <a:r>
              <a:rPr lang="en-US" sz="1800" dirty="0"/>
              <a:t> tale </a:t>
            </a:r>
            <a:r>
              <a:rPr lang="en-US" sz="1800" dirty="0" err="1"/>
              <a:t>applicazione</a:t>
            </a:r>
            <a:r>
              <a:rPr lang="en-US" sz="1800" dirty="0"/>
              <a:t> in una </a:t>
            </a:r>
            <a:r>
              <a:rPr lang="en-US" sz="1800" dirty="0" err="1"/>
              <a:t>calcolatrice</a:t>
            </a:r>
            <a:r>
              <a:rPr lang="en-US" sz="1800" dirty="0"/>
              <a:t> con </a:t>
            </a:r>
            <a:r>
              <a:rPr lang="en-US" sz="1800" dirty="0" err="1"/>
              <a:t>stato</a:t>
            </a:r>
            <a:r>
              <a:rPr lang="en-US" sz="1800" dirty="0"/>
              <a:t> (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considerino</a:t>
            </a:r>
            <a:r>
              <a:rPr lang="en-US" sz="1800" dirty="0"/>
              <a:t> </a:t>
            </a:r>
            <a:r>
              <a:rPr lang="en-US" sz="1800" dirty="0" err="1"/>
              <a:t>almeno</a:t>
            </a:r>
            <a:r>
              <a:rPr lang="en-US" sz="1800" dirty="0"/>
              <a:t> le </a:t>
            </a:r>
            <a:r>
              <a:rPr lang="en-US" sz="1800" dirty="0" err="1"/>
              <a:t>seguenti</a:t>
            </a:r>
            <a:r>
              <a:rPr lang="en-US" sz="1800" dirty="0"/>
              <a:t> </a:t>
            </a:r>
            <a:r>
              <a:rPr lang="en-US" sz="1800" dirty="0" err="1"/>
              <a:t>operazioni</a:t>
            </a:r>
            <a:r>
              <a:rPr lang="en-US" sz="1800" dirty="0"/>
              <a:t>: + , - , * , / )</a:t>
            </a:r>
          </a:p>
        </p:txBody>
      </p:sp>
    </p:spTree>
    <p:extLst>
      <p:ext uri="{BB962C8B-B14F-4D97-AF65-F5344CB8AC3E}">
        <p14:creationId xmlns:p14="http://schemas.microsoft.com/office/powerpoint/2010/main" val="317169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Consegna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262270" y="1316869"/>
            <a:ext cx="8716925" cy="47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SzPts val="1100"/>
              <a:buNone/>
            </a:pPr>
            <a:r>
              <a:rPr lang="en-US" sz="1800" dirty="0" err="1"/>
              <a:t>Dopo</a:t>
            </a:r>
            <a:r>
              <a:rPr lang="en-US" sz="1800" dirty="0"/>
              <a:t> aver </a:t>
            </a:r>
            <a:r>
              <a:rPr lang="en-US" sz="1800" dirty="0" err="1"/>
              <a:t>scelto</a:t>
            </a:r>
            <a:r>
              <a:rPr lang="en-US" sz="1800" dirty="0"/>
              <a:t> una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opzioni</a:t>
            </a:r>
            <a:r>
              <a:rPr lang="en-US" sz="1800" dirty="0"/>
              <a:t> </a:t>
            </a:r>
            <a:r>
              <a:rPr lang="en-US" sz="1800" dirty="0" err="1"/>
              <a:t>precedenti</a:t>
            </a:r>
            <a:r>
              <a:rPr lang="en-US" sz="1800" dirty="0"/>
              <a:t>, </a:t>
            </a:r>
          </a:p>
          <a:p>
            <a:pPr marL="0" indent="0" algn="just">
              <a:buSzPts val="1100"/>
              <a:buNone/>
            </a:pPr>
            <a:r>
              <a:rPr lang="en-US" sz="1800" b="1" i="1" dirty="0" err="1"/>
              <a:t>si</a:t>
            </a:r>
            <a:r>
              <a:rPr lang="en-US" sz="1800" b="1" i="1" dirty="0"/>
              <a:t> </a:t>
            </a:r>
            <a:r>
              <a:rPr lang="en-US" sz="1800" b="1" i="1" dirty="0" err="1"/>
              <a:t>richiede</a:t>
            </a:r>
            <a:r>
              <a:rPr lang="en-US" sz="1800" b="1" i="1" dirty="0"/>
              <a:t> di</a:t>
            </a:r>
            <a:r>
              <a:rPr lang="en-US" sz="1800" i="1" dirty="0"/>
              <a:t>:</a:t>
            </a:r>
          </a:p>
          <a:p>
            <a:pPr marL="0" indent="0" algn="just">
              <a:buSzPts val="1100"/>
              <a:buNone/>
            </a:pPr>
            <a:endParaRPr sz="1800" i="1" dirty="0"/>
          </a:p>
          <a:p>
            <a:pPr>
              <a:buSzPts val="1800"/>
            </a:pPr>
            <a:r>
              <a:rPr lang="en-US" sz="1800" dirty="0" err="1"/>
              <a:t>Configurare</a:t>
            </a:r>
            <a:r>
              <a:rPr lang="en-US" sz="1800" dirty="0"/>
              <a:t> un cluster </a:t>
            </a:r>
            <a:r>
              <a:rPr lang="en-US" sz="1800" dirty="0" err="1"/>
              <a:t>Widfly</a:t>
            </a:r>
            <a:r>
              <a:rPr lang="en-US" sz="1800" dirty="0"/>
              <a:t> </a:t>
            </a:r>
            <a:r>
              <a:rPr lang="en-US" sz="1600" dirty="0"/>
              <a:t>(</a:t>
            </a:r>
            <a:r>
              <a:rPr lang="en-US" sz="1600" dirty="0" err="1"/>
              <a:t>versione</a:t>
            </a:r>
            <a:r>
              <a:rPr lang="en-US" sz="1600" dirty="0"/>
              <a:t> &gt;=17.0.0) </a:t>
            </a:r>
            <a:r>
              <a:rPr lang="en-US" sz="1800" dirty="0" err="1"/>
              <a:t>usando</a:t>
            </a:r>
            <a:r>
              <a:rPr lang="en-US" sz="1800" dirty="0"/>
              <a:t> le </a:t>
            </a:r>
            <a:r>
              <a:rPr lang="en-US" sz="1800" dirty="0" err="1"/>
              <a:t>seguenti</a:t>
            </a:r>
            <a:r>
              <a:rPr lang="en-US" sz="1800" dirty="0"/>
              <a:t> </a:t>
            </a:r>
            <a:r>
              <a:rPr lang="en-US" sz="1800" dirty="0" err="1"/>
              <a:t>specifiche</a:t>
            </a:r>
            <a:r>
              <a:rPr lang="en-US" sz="1800" dirty="0"/>
              <a:t>:</a:t>
            </a:r>
          </a:p>
          <a:p>
            <a:pPr lvl="1">
              <a:buSzPts val="1800"/>
            </a:pPr>
            <a:r>
              <a:rPr lang="en-US" sz="1600" b="1" dirty="0"/>
              <a:t>1 </a:t>
            </a:r>
            <a:r>
              <a:rPr lang="en-US" sz="1600" b="1" dirty="0" err="1"/>
              <a:t>nodo</a:t>
            </a:r>
            <a:r>
              <a:rPr lang="en-US" sz="1600" b="1" dirty="0"/>
              <a:t> </a:t>
            </a:r>
            <a:r>
              <a:rPr lang="en-US" sz="1600" b="1" dirty="0" err="1"/>
              <a:t>fisico</a:t>
            </a:r>
            <a:r>
              <a:rPr lang="en-US" sz="1600" dirty="0"/>
              <a:t> (per </a:t>
            </a:r>
            <a:r>
              <a:rPr lang="en-US" sz="1600" dirty="0" err="1"/>
              <a:t>semplicità</a:t>
            </a:r>
            <a:r>
              <a:rPr lang="en-US" sz="1600" dirty="0"/>
              <a:t>)</a:t>
            </a:r>
          </a:p>
          <a:p>
            <a:pPr lvl="1">
              <a:buSzPts val="1800"/>
            </a:pPr>
            <a:r>
              <a:rPr lang="en-US" sz="1600" b="1" dirty="0"/>
              <a:t>N </a:t>
            </a:r>
            <a:r>
              <a:rPr lang="en-US" sz="1600" b="1" dirty="0" err="1"/>
              <a:t>istanze</a:t>
            </a:r>
            <a:r>
              <a:rPr lang="en-US" sz="1600" b="1" dirty="0"/>
              <a:t> </a:t>
            </a:r>
            <a:r>
              <a:rPr lang="en-US" sz="1600" b="1" dirty="0" err="1"/>
              <a:t>Widfly</a:t>
            </a:r>
            <a:r>
              <a:rPr lang="en-US" sz="1600" b="1" dirty="0"/>
              <a:t> </a:t>
            </a:r>
            <a:r>
              <a:rPr lang="en-US" sz="1600" dirty="0"/>
              <a:t>(è </a:t>
            </a:r>
            <a:r>
              <a:rPr lang="en-US" sz="1600" dirty="0" err="1"/>
              <a:t>sufficiente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N &gt;= 2)</a:t>
            </a:r>
            <a:endParaRPr lang="en-US" sz="1600" b="1" dirty="0"/>
          </a:p>
          <a:p>
            <a:pPr>
              <a:buSzPts val="1800"/>
            </a:pPr>
            <a:r>
              <a:rPr lang="en-US" sz="1800" dirty="0" err="1"/>
              <a:t>Implementare</a:t>
            </a:r>
            <a:r>
              <a:rPr lang="en-US" sz="1800" dirty="0"/>
              <a:t> un </a:t>
            </a:r>
            <a:r>
              <a:rPr lang="en-US" sz="1800" b="1" dirty="0"/>
              <a:t>load-balancer</a:t>
            </a:r>
            <a:r>
              <a:rPr lang="en-US" sz="1800" dirty="0"/>
              <a:t> con una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seguenti</a:t>
            </a:r>
            <a:r>
              <a:rPr lang="en-US" sz="1800" dirty="0"/>
              <a:t> </a:t>
            </a:r>
            <a:r>
              <a:rPr lang="en-US" sz="1800" dirty="0" err="1"/>
              <a:t>politiche</a:t>
            </a:r>
            <a:r>
              <a:rPr lang="en-US" sz="1800" dirty="0"/>
              <a:t> di scheduling:</a:t>
            </a:r>
          </a:p>
          <a:p>
            <a:pPr lvl="1">
              <a:buSzPts val="1800"/>
            </a:pPr>
            <a:r>
              <a:rPr lang="en-US" sz="1600" dirty="0"/>
              <a:t>Random</a:t>
            </a:r>
          </a:p>
          <a:p>
            <a:pPr lvl="1">
              <a:buSzPts val="1800"/>
            </a:pPr>
            <a:r>
              <a:rPr lang="en-US" sz="1600" dirty="0" err="1"/>
              <a:t>RoundRobin</a:t>
            </a:r>
            <a:endParaRPr lang="en-US" sz="1600" dirty="0"/>
          </a:p>
          <a:p>
            <a:pPr lvl="1">
              <a:buSzPts val="1800"/>
            </a:pPr>
            <a:r>
              <a:rPr lang="en-US" sz="1600" dirty="0" err="1"/>
              <a:t>StickySession</a:t>
            </a:r>
            <a:endParaRPr lang="en-US" sz="1600" dirty="0"/>
          </a:p>
          <a:p>
            <a:pPr lvl="1">
              <a:buSzPts val="1800"/>
            </a:pPr>
            <a:r>
              <a:rPr lang="en-US" sz="1600" b="1" dirty="0" err="1"/>
              <a:t>Infinispan</a:t>
            </a:r>
            <a:r>
              <a:rPr lang="en-US" sz="1600" b="1" dirty="0"/>
              <a:t> </a:t>
            </a:r>
            <a:r>
              <a:rPr lang="en-US" sz="1600" dirty="0"/>
              <a:t>(è </a:t>
            </a:r>
            <a:r>
              <a:rPr lang="en-US" sz="1600" dirty="0" err="1"/>
              <a:t>preferita</a:t>
            </a:r>
            <a:r>
              <a:rPr lang="en-US" sz="1600" dirty="0"/>
              <a:t> </a:t>
            </a:r>
            <a:r>
              <a:rPr lang="en-US" sz="1600" dirty="0" err="1"/>
              <a:t>questa</a:t>
            </a:r>
            <a:r>
              <a:rPr lang="en-US" sz="1600" dirty="0"/>
              <a:t> </a:t>
            </a:r>
            <a:r>
              <a:rPr lang="en-US" sz="1600" dirty="0" err="1"/>
              <a:t>politica</a:t>
            </a:r>
            <a:r>
              <a:rPr lang="en-US" sz="1600" dirty="0"/>
              <a:t>)</a:t>
            </a:r>
          </a:p>
          <a:p>
            <a:pPr lvl="1">
              <a:buSzPts val="1800"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Consegna</a:t>
            </a:r>
            <a:r>
              <a:rPr lang="en-US" dirty="0"/>
              <a:t> (3)</a:t>
            </a:r>
            <a:endParaRPr dirty="0"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457200" y="1343450"/>
            <a:ext cx="8229600" cy="47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br>
              <a:rPr lang="en-US" sz="1800" dirty="0"/>
            </a:br>
            <a:r>
              <a:rPr lang="en-US" sz="1800" b="1" i="1" dirty="0" err="1"/>
              <a:t>si</a:t>
            </a:r>
            <a:r>
              <a:rPr lang="en-US" sz="1800" b="1" i="1" dirty="0"/>
              <a:t> </a:t>
            </a:r>
            <a:r>
              <a:rPr lang="en-US" sz="1800" b="1" i="1" dirty="0" err="1"/>
              <a:t>richiede</a:t>
            </a:r>
            <a:r>
              <a:rPr lang="en-US" sz="1800" b="1" i="1" dirty="0"/>
              <a:t> </a:t>
            </a:r>
            <a:r>
              <a:rPr lang="en-US" sz="1800" b="1" i="1" dirty="0" err="1"/>
              <a:t>inoltre</a:t>
            </a:r>
            <a:r>
              <a:rPr lang="en-US" sz="1800" b="1" i="1" dirty="0"/>
              <a:t> di</a:t>
            </a:r>
            <a:r>
              <a:rPr lang="en-US" sz="1800" i="1" dirty="0"/>
              <a:t>:</a:t>
            </a:r>
            <a:endParaRPr sz="1800" i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i="1" dirty="0"/>
          </a:p>
          <a:p>
            <a:pPr>
              <a:buSzPts val="2400"/>
            </a:pPr>
            <a:r>
              <a:rPr lang="en-US" sz="2000" dirty="0" err="1"/>
              <a:t>Implementazione</a:t>
            </a:r>
            <a:r>
              <a:rPr lang="en-US" sz="2000" dirty="0"/>
              <a:t> di un </a:t>
            </a:r>
            <a:r>
              <a:rPr lang="en-US" sz="2000" dirty="0" err="1"/>
              <a:t>sistema</a:t>
            </a:r>
            <a:r>
              <a:rPr lang="en-US" sz="2000" dirty="0"/>
              <a:t> a </a:t>
            </a:r>
            <a:r>
              <a:rPr lang="en-US" sz="2000" b="1" dirty="0" err="1"/>
              <a:t>supporto</a:t>
            </a:r>
            <a:r>
              <a:rPr lang="en-US" sz="2000" b="1" dirty="0"/>
              <a:t> </a:t>
            </a:r>
            <a:r>
              <a:rPr lang="en-US" sz="2000" dirty="0"/>
              <a:t>di un </a:t>
            </a:r>
            <a:r>
              <a:rPr lang="en-US" sz="2000" dirty="0" err="1"/>
              <a:t>eventuale</a:t>
            </a:r>
            <a:r>
              <a:rPr lang="en-US" sz="2000" dirty="0"/>
              <a:t>          </a:t>
            </a:r>
            <a:r>
              <a:rPr lang="en-US" sz="2000" b="1" dirty="0"/>
              <a:t>Failover</a:t>
            </a:r>
            <a:r>
              <a:rPr lang="en-US" sz="2000" dirty="0"/>
              <a:t> </a:t>
            </a:r>
            <a:r>
              <a:rPr lang="en-US" sz="2000" dirty="0" err="1"/>
              <a:t>delle</a:t>
            </a:r>
            <a:r>
              <a:rPr lang="en-US" sz="2000" dirty="0"/>
              <a:t> </a:t>
            </a:r>
            <a:r>
              <a:rPr lang="en-US" sz="2000" dirty="0" err="1"/>
              <a:t>istanze</a:t>
            </a:r>
            <a:r>
              <a:rPr lang="en-US" sz="2000" dirty="0"/>
              <a:t>, </a:t>
            </a:r>
            <a:r>
              <a:rPr lang="en-US" sz="2000" dirty="0" err="1"/>
              <a:t>capace</a:t>
            </a:r>
            <a:r>
              <a:rPr lang="en-US" sz="2000" dirty="0"/>
              <a:t> di </a:t>
            </a:r>
            <a:r>
              <a:rPr lang="en-US" sz="2000" dirty="0" err="1"/>
              <a:t>gestire</a:t>
            </a:r>
            <a:r>
              <a:rPr lang="en-US" sz="2000" dirty="0"/>
              <a:t>:</a:t>
            </a:r>
            <a:endParaRPr lang="en-US" sz="2800" dirty="0"/>
          </a:p>
          <a:p>
            <a:pPr lvl="1">
              <a:buSzPts val="2400"/>
            </a:pPr>
            <a:r>
              <a:rPr lang="en-US" sz="2000" dirty="0" err="1"/>
              <a:t>Dati</a:t>
            </a:r>
            <a:r>
              <a:rPr lang="en-US" sz="2000" dirty="0"/>
              <a:t> di </a:t>
            </a:r>
            <a:r>
              <a:rPr lang="en-US" sz="2000" dirty="0" err="1"/>
              <a:t>sessione</a:t>
            </a:r>
            <a:endParaRPr lang="en-US" sz="2000" dirty="0"/>
          </a:p>
          <a:p>
            <a:pPr lvl="1">
              <a:buSzPts val="2400"/>
            </a:pPr>
            <a:r>
              <a:rPr lang="en-US" sz="2000" dirty="0" err="1"/>
              <a:t>Dati</a:t>
            </a:r>
            <a:r>
              <a:rPr lang="en-US" sz="2000" dirty="0"/>
              <a:t> di entity</a:t>
            </a:r>
          </a:p>
          <a:p>
            <a:pPr>
              <a:buSzPts val="2400"/>
            </a:pPr>
            <a:r>
              <a:rPr lang="en-US" sz="2000" dirty="0" err="1"/>
              <a:t>Simulare</a:t>
            </a:r>
            <a:r>
              <a:rPr lang="en-US" sz="2000" dirty="0"/>
              <a:t> </a:t>
            </a:r>
            <a:r>
              <a:rPr lang="en-US" sz="2000" dirty="0" err="1"/>
              <a:t>il</a:t>
            </a:r>
            <a:r>
              <a:rPr lang="en-US" sz="2000" dirty="0"/>
              <a:t> </a:t>
            </a:r>
            <a:r>
              <a:rPr lang="en-US" sz="2000" b="1" dirty="0" err="1"/>
              <a:t>fallimento</a:t>
            </a:r>
            <a:r>
              <a:rPr lang="en-US" sz="2000" b="1" dirty="0"/>
              <a:t> di </a:t>
            </a:r>
            <a:r>
              <a:rPr lang="en-US" sz="2000" b="1" dirty="0" err="1"/>
              <a:t>uno</a:t>
            </a:r>
            <a:r>
              <a:rPr lang="en-US" sz="2000" b="1" dirty="0"/>
              <a:t> o </a:t>
            </a:r>
            <a:r>
              <a:rPr lang="en-US" sz="2000" b="1" dirty="0" err="1"/>
              <a:t>piu</a:t>
            </a:r>
            <a:r>
              <a:rPr lang="en-US" sz="2000" b="1" dirty="0"/>
              <a:t> </a:t>
            </a:r>
            <a:r>
              <a:rPr lang="en-US" sz="2000" b="1" dirty="0" err="1"/>
              <a:t>nodi</a:t>
            </a:r>
            <a:r>
              <a:rPr lang="en-US" sz="2000" b="1" dirty="0"/>
              <a:t> del cluster</a:t>
            </a:r>
            <a:r>
              <a:rPr lang="en-US" sz="2000" dirty="0"/>
              <a:t>,   </a:t>
            </a:r>
            <a:r>
              <a:rPr lang="en-US" sz="2000" dirty="0" err="1"/>
              <a:t>osservando</a:t>
            </a:r>
            <a:r>
              <a:rPr lang="en-US" sz="2000" dirty="0"/>
              <a:t> </a:t>
            </a:r>
            <a:r>
              <a:rPr lang="en-US" sz="2000" dirty="0" err="1"/>
              <a:t>il</a:t>
            </a:r>
            <a:r>
              <a:rPr lang="en-US" sz="2000" dirty="0"/>
              <a:t> </a:t>
            </a:r>
            <a:r>
              <a:rPr lang="en-US" sz="2000" dirty="0" err="1"/>
              <a:t>comportamento</a:t>
            </a:r>
            <a:r>
              <a:rPr lang="en-US" sz="2000" dirty="0"/>
              <a:t> del cluster a </a:t>
            </a:r>
            <a:r>
              <a:rPr lang="en-US" sz="2000" dirty="0" err="1"/>
              <a:t>tali</a:t>
            </a:r>
            <a:r>
              <a:rPr lang="en-US" sz="2000" dirty="0"/>
              <a:t> </a:t>
            </a:r>
            <a:r>
              <a:rPr lang="en-US" sz="2000" dirty="0" err="1"/>
              <a:t>eventi</a:t>
            </a:r>
            <a:r>
              <a:rPr lang="en-US" sz="2000" dirty="0"/>
              <a:t>;</a:t>
            </a:r>
          </a:p>
          <a:p>
            <a:pPr>
              <a:buSzPts val="2400"/>
            </a:pPr>
            <a:r>
              <a:rPr lang="en-US" sz="2000" dirty="0"/>
              <a:t>(</a:t>
            </a:r>
            <a:r>
              <a:rPr lang="en-US" sz="2000" dirty="0" err="1"/>
              <a:t>opzionale</a:t>
            </a:r>
            <a:r>
              <a:rPr lang="en-US" sz="2000" dirty="0"/>
              <a:t>) </a:t>
            </a:r>
            <a:r>
              <a:rPr lang="en-US" sz="2000" dirty="0" err="1"/>
              <a:t>stressare</a:t>
            </a:r>
            <a:r>
              <a:rPr lang="en-US" sz="2000" dirty="0"/>
              <a:t> </a:t>
            </a:r>
            <a:r>
              <a:rPr lang="en-US" sz="2000" dirty="0" err="1"/>
              <a:t>il</a:t>
            </a:r>
            <a:r>
              <a:rPr lang="en-US" sz="2000" dirty="0"/>
              <a:t> cluster con un </a:t>
            </a:r>
            <a:r>
              <a:rPr lang="en-US" sz="2000" dirty="0" err="1"/>
              <a:t>numero</a:t>
            </a:r>
            <a:r>
              <a:rPr lang="en-US" sz="2000" dirty="0"/>
              <a:t> </a:t>
            </a:r>
            <a:r>
              <a:rPr lang="en-US" sz="2000" dirty="0" err="1"/>
              <a:t>elevato</a:t>
            </a:r>
            <a:r>
              <a:rPr lang="en-US" sz="2000" dirty="0"/>
              <a:t> di </a:t>
            </a:r>
            <a:r>
              <a:rPr lang="en-US" sz="2000" dirty="0" err="1"/>
              <a:t>richieste</a:t>
            </a:r>
            <a:r>
              <a:rPr lang="en-US" sz="2000" dirty="0"/>
              <a:t>.</a:t>
            </a:r>
          </a:p>
          <a:p>
            <a:pPr indent="-381000">
              <a:buSzPts val="2400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Suggerimenti</a:t>
            </a:r>
            <a:r>
              <a:rPr lang="en-US" dirty="0"/>
              <a:t> (1)</a:t>
            </a:r>
          </a:p>
        </p:txBody>
      </p:sp>
      <p:sp>
        <p:nvSpPr>
          <p:cNvPr id="195" name="Google Shape;195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buSzPts val="2200"/>
              <a:buChar char="➔"/>
            </a:pPr>
            <a:r>
              <a:rPr lang="en-US" sz="2400" dirty="0" err="1"/>
              <a:t>Creare</a:t>
            </a:r>
            <a:r>
              <a:rPr lang="en-US" sz="2400" dirty="0"/>
              <a:t> 3 </a:t>
            </a:r>
            <a:r>
              <a:rPr lang="en-US" sz="2400" dirty="0" err="1"/>
              <a:t>istanze</a:t>
            </a:r>
            <a:r>
              <a:rPr lang="en-US" sz="2400" dirty="0"/>
              <a:t> separate:</a:t>
            </a:r>
            <a:endParaRPr lang="en-US" dirty="0"/>
          </a:p>
          <a:p>
            <a:pPr lvl="1">
              <a:lnSpc>
                <a:spcPct val="114999"/>
              </a:lnSpc>
              <a:buSzPts val="2200"/>
              <a:buChar char="➔"/>
            </a:pPr>
            <a:r>
              <a:rPr lang="en-US" sz="2000" dirty="0"/>
              <a:t>1 load balancer (standalone-load-balancer.xml?)</a:t>
            </a:r>
          </a:p>
          <a:p>
            <a:pPr lvl="1">
              <a:lnSpc>
                <a:spcPct val="114999"/>
              </a:lnSpc>
              <a:buSzPts val="2200"/>
              <a:buChar char="➔"/>
            </a:pPr>
            <a:r>
              <a:rPr lang="en-US" sz="2000" dirty="0"/>
              <a:t>(</a:t>
            </a:r>
            <a:r>
              <a:rPr lang="en-US" sz="2000" dirty="0" err="1"/>
              <a:t>almeno</a:t>
            </a:r>
            <a:r>
              <a:rPr lang="en-US" sz="2000" dirty="0"/>
              <a:t>) 2 application server (standalone-ha.xml?)</a:t>
            </a:r>
          </a:p>
          <a:p>
            <a:pPr lvl="1">
              <a:lnSpc>
                <a:spcPct val="114999"/>
              </a:lnSpc>
              <a:buSzPts val="2200"/>
              <a:buChar char="➔"/>
            </a:pPr>
            <a:endParaRPr lang="en-US" sz="2000" dirty="0"/>
          </a:p>
          <a:p>
            <a:pPr indent="-368300">
              <a:lnSpc>
                <a:spcPct val="114999"/>
              </a:lnSpc>
              <a:buSzPts val="2200"/>
              <a:buChar char="➔"/>
            </a:pPr>
            <a:r>
              <a:rPr lang="en-US" sz="2400" dirty="0" err="1"/>
              <a:t>Configurare</a:t>
            </a:r>
            <a:r>
              <a:rPr lang="en-US" sz="2400" dirty="0"/>
              <a:t> </a:t>
            </a:r>
            <a:r>
              <a:rPr lang="en-US" sz="2400" dirty="0" err="1"/>
              <a:t>il</a:t>
            </a:r>
            <a:r>
              <a:rPr lang="en-US" sz="2400" dirty="0"/>
              <a:t> load balancer </a:t>
            </a:r>
            <a:r>
              <a:rPr lang="en-US" sz="2400" dirty="0" err="1"/>
              <a:t>perchè</a:t>
            </a:r>
            <a:r>
              <a:rPr lang="en-US" sz="2400" dirty="0"/>
              <a:t> </a:t>
            </a:r>
            <a:r>
              <a:rPr lang="en-US" sz="2400" dirty="0" err="1"/>
              <a:t>esponga</a:t>
            </a:r>
            <a:r>
              <a:rPr lang="en-US" sz="2400" dirty="0"/>
              <a:t> </a:t>
            </a:r>
            <a:r>
              <a:rPr lang="en-US" sz="2400" dirty="0" err="1"/>
              <a:t>correttamente</a:t>
            </a:r>
            <a:r>
              <a:rPr lang="en-US" sz="2400" dirty="0"/>
              <a:t> la socket per </a:t>
            </a:r>
            <a:r>
              <a:rPr lang="en-US" sz="2400" dirty="0" err="1"/>
              <a:t>mod_cluster</a:t>
            </a:r>
            <a:r>
              <a:rPr lang="en-US" sz="2400" dirty="0"/>
              <a:t>;</a:t>
            </a:r>
          </a:p>
          <a:p>
            <a:pPr indent="-368300">
              <a:lnSpc>
                <a:spcPct val="114999"/>
              </a:lnSpc>
              <a:buSzPts val="2200"/>
              <a:buChar char="➔"/>
            </a:pPr>
            <a:endParaRPr lang="en-US" sz="2400" dirty="0"/>
          </a:p>
          <a:p>
            <a:pPr indent="-368300">
              <a:lnSpc>
                <a:spcPct val="114999"/>
              </a:lnSpc>
              <a:buSzPts val="2200"/>
              <a:buChar char="➔"/>
            </a:pPr>
            <a:r>
              <a:rPr lang="en-US" sz="2400" dirty="0" err="1"/>
              <a:t>Associare</a:t>
            </a:r>
            <a:r>
              <a:rPr lang="en-US" sz="2400" dirty="0"/>
              <a:t> </a:t>
            </a:r>
            <a:r>
              <a:rPr lang="en-US" sz="2400" dirty="0" err="1"/>
              <a:t>gli</a:t>
            </a:r>
            <a:r>
              <a:rPr lang="en-US" sz="2400" dirty="0"/>
              <a:t> application server al load balancer;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1043608" y="385510"/>
            <a:ext cx="7643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Suggerimenti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57200" y="1343450"/>
            <a:ext cx="8229600" cy="47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800" u="sng" dirty="0" err="1">
                <a:solidFill>
                  <a:srgbClr val="C00000"/>
                </a:solidFill>
              </a:rPr>
              <a:t>Linee</a:t>
            </a:r>
            <a:r>
              <a:rPr lang="en-US" sz="1800" u="sng" dirty="0">
                <a:solidFill>
                  <a:srgbClr val="C00000"/>
                </a:solidFill>
              </a:rPr>
              <a:t> </a:t>
            </a:r>
            <a:r>
              <a:rPr lang="en-US" sz="1800" u="sng" dirty="0" err="1">
                <a:solidFill>
                  <a:srgbClr val="C00000"/>
                </a:solidFill>
              </a:rPr>
              <a:t>Guida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jboss</a:t>
            </a:r>
            <a:r>
              <a:rPr lang="en-US" sz="1400" dirty="0">
                <a:solidFill>
                  <a:srgbClr val="C00000"/>
                </a:solidFill>
              </a:rPr>
              <a:t>-cli?)</a:t>
            </a:r>
            <a:endParaRPr lang="en-US" sz="1800" u="sng" dirty="0">
              <a:solidFill>
                <a:srgbClr val="C00000"/>
              </a:solidFill>
            </a:endParaRPr>
          </a:p>
          <a:p>
            <a:pPr marL="457200" lvl="1" indent="0">
              <a:buSzPts val="1100"/>
              <a:buNone/>
            </a:pPr>
            <a:r>
              <a:rPr lang="en-US" sz="1400" dirty="0">
                <a:solidFill>
                  <a:srgbClr val="000000"/>
                </a:solidFill>
              </a:rPr>
              <a:t>LOAD BALANCER</a:t>
            </a:r>
          </a:p>
          <a:p>
            <a:pPr marL="742950" lvl="1" indent="-285750">
              <a:buSzPts val="1100"/>
            </a:pPr>
            <a:endParaRPr lang="en-US" sz="1400" dirty="0">
              <a:solidFill>
                <a:srgbClr val="000000"/>
              </a:solidFill>
            </a:endParaRPr>
          </a:p>
          <a:p>
            <a:pPr marL="742950" lvl="1" indent="-285750">
              <a:buSzPts val="1100"/>
            </a:pPr>
            <a:r>
              <a:rPr lang="en-US" sz="1400" dirty="0">
                <a:solidFill>
                  <a:srgbClr val="000000"/>
                </a:solidFill>
              </a:rPr>
              <a:t>Advertise the socket that </a:t>
            </a:r>
            <a:r>
              <a:rPr lang="en-US" sz="1400" dirty="0" err="1">
                <a:solidFill>
                  <a:srgbClr val="000000"/>
                </a:solidFill>
              </a:rPr>
              <a:t>modcluster</a:t>
            </a:r>
            <a:r>
              <a:rPr lang="en-US" sz="1400" dirty="0">
                <a:solidFill>
                  <a:srgbClr val="000000"/>
                </a:solidFill>
              </a:rPr>
              <a:t> will use.</a:t>
            </a:r>
          </a:p>
          <a:p>
            <a:pPr marL="457200" lvl="1" indent="0">
              <a:buSzPts val="1100"/>
              <a:buNone/>
            </a:pPr>
            <a:r>
              <a:rPr lang="en-US" sz="1400" dirty="0">
                <a:solidFill>
                  <a:srgbClr val="000000"/>
                </a:solidFill>
              </a:rPr>
              <a:t>To do that it is necessary to create a filter in the undertow configuration in which the </a:t>
            </a:r>
            <a:r>
              <a:rPr lang="en-US" sz="1400" dirty="0" err="1">
                <a:solidFill>
                  <a:srgbClr val="000000"/>
                </a:solidFill>
              </a:rPr>
              <a:t>modcluster</a:t>
            </a:r>
            <a:r>
              <a:rPr lang="en-US" sz="1400" dirty="0">
                <a:solidFill>
                  <a:srgbClr val="000000"/>
                </a:solidFill>
              </a:rPr>
              <a:t> socket is advertised and then we need to add it to the server configuration:</a:t>
            </a:r>
          </a:p>
          <a:p>
            <a:pPr lvl="1">
              <a:buSzPts val="1100"/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742950" lvl="1" indent="-285750">
              <a:buSzPts val="1100"/>
            </a:pPr>
            <a:endParaRPr lang="en-US" sz="1200" dirty="0">
              <a:solidFill>
                <a:schemeClr val="accent6"/>
              </a:solidFill>
            </a:endParaRPr>
          </a:p>
          <a:p>
            <a:pPr marL="742950" lvl="1" indent="-285750">
              <a:buSzPts val="1100"/>
            </a:pPr>
            <a:r>
              <a:rPr lang="en-US" sz="1400" dirty="0">
                <a:solidFill>
                  <a:srgbClr val="000000"/>
                </a:solidFill>
              </a:rPr>
              <a:t>Launch the load balancer with: </a:t>
            </a:r>
          </a:p>
          <a:p>
            <a:pPr marL="457200" lvl="1" indent="0">
              <a:buSzPts val="1100"/>
              <a:buNone/>
            </a:pPr>
            <a:r>
              <a:rPr lang="en-US" sz="1400" dirty="0">
                <a:solidFill>
                  <a:schemeClr val="accent6"/>
                </a:solidFill>
              </a:rPr>
              <a:t>standalone.sh -c standalone-ha.xml -Djboss.node.name=load-balancer</a:t>
            </a:r>
          </a:p>
          <a:p>
            <a:pPr marL="457200" lvl="1" indent="0">
              <a:buSzPts val="1100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457200" lvl="1" indent="0">
              <a:buSzPts val="1100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457200" lvl="1" indent="0">
              <a:buSzPts val="1100"/>
              <a:buNone/>
            </a:pPr>
            <a:endParaRPr lang="it-IT" sz="1400" dirty="0">
              <a:solidFill>
                <a:srgbClr val="000000"/>
              </a:solidFill>
            </a:endParaRPr>
          </a:p>
          <a:p>
            <a:pPr marL="0" indent="0">
              <a:buSzPts val="1100"/>
              <a:buNone/>
            </a:pPr>
            <a:r>
              <a:rPr lang="it-IT" sz="1800" b="1" dirty="0">
                <a:solidFill>
                  <a:srgbClr val="000000"/>
                </a:solidFill>
              </a:rPr>
              <a:t>Nota</a:t>
            </a:r>
            <a:r>
              <a:rPr lang="it-IT" sz="1800" dirty="0">
                <a:solidFill>
                  <a:srgbClr val="000000"/>
                </a:solidFill>
              </a:rPr>
              <a:t>: per questa esercitazione le linee guida sono </a:t>
            </a:r>
            <a:r>
              <a:rPr lang="it-IT" sz="1800" dirty="0" err="1">
                <a:solidFill>
                  <a:srgbClr val="000000"/>
                </a:solidFill>
              </a:rPr>
              <a:t>gia</a:t>
            </a:r>
            <a:r>
              <a:rPr lang="it-IT" sz="1800" dirty="0">
                <a:solidFill>
                  <a:srgbClr val="000000"/>
                </a:solidFill>
              </a:rPr>
              <a:t> presenti nelle slides.</a:t>
            </a:r>
          </a:p>
          <a:p>
            <a:pPr marL="457200" lvl="1" indent="0">
              <a:buSzPts val="1100"/>
              <a:buNone/>
            </a:pPr>
            <a:r>
              <a:rPr lang="it-IT" sz="1400" dirty="0">
                <a:solidFill>
                  <a:srgbClr val="000000"/>
                </a:solidFill>
              </a:rPr>
              <a:t>Si riferisca al repository </a:t>
            </a:r>
            <a:r>
              <a:rPr lang="it-IT" sz="1400" dirty="0">
                <a:solidFill>
                  <a:srgbClr val="000000"/>
                </a:solidFill>
                <a:hlinkClick r:id="rId3"/>
              </a:rPr>
              <a:t>https://github.com/unibo-distributedsystemsm</a:t>
            </a:r>
            <a:r>
              <a:rPr lang="it-IT" sz="1400">
                <a:solidFill>
                  <a:srgbClr val="000000"/>
                </a:solidFill>
                <a:hlinkClick r:id="rId3"/>
              </a:rPr>
              <a:t>/Ex-03-Wildfly</a:t>
            </a:r>
            <a:r>
              <a:rPr lang="it-IT" sz="1400">
                <a:solidFill>
                  <a:srgbClr val="000000"/>
                </a:solidFill>
              </a:rPr>
              <a:t>        </a:t>
            </a:r>
            <a:r>
              <a:rPr lang="it-IT" sz="1400" dirty="0">
                <a:solidFill>
                  <a:srgbClr val="000000"/>
                </a:solidFill>
              </a:rPr>
              <a:t>solo per il caricamento della soluzione.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02861"/>
      </p:ext>
    </p:extLst>
  </p:cSld>
  <p:clrMapOvr>
    <a:masterClrMapping/>
  </p:clrMapOvr>
</p:sld>
</file>

<file path=ppt/theme/theme1.xml><?xml version="1.0" encoding="utf-8"?>
<a:theme xmlns:a="http://schemas.openxmlformats.org/drawingml/2006/main" name="1_Struttura predefinita">
  <a:themeElements>
    <a:clrScheme name="1_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ersonalizza struttura">
  <a:themeElements>
    <a:clrScheme name="2_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779</Words>
  <Application>Microsoft Office PowerPoint</Application>
  <PresentationFormat>Presentazione su schermo (4:3)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Trebuchet MS</vt:lpstr>
      <vt:lpstr>Arial</vt:lpstr>
      <vt:lpstr>Raleway</vt:lpstr>
      <vt:lpstr>1_Struttura predefinita</vt:lpstr>
      <vt:lpstr>2_Personalizza struttura</vt:lpstr>
      <vt:lpstr>Presentazione standard di PowerPoint</vt:lpstr>
      <vt:lpstr>Obiettivi</vt:lpstr>
      <vt:lpstr>Modalità di configurazione</vt:lpstr>
      <vt:lpstr>Modalità di esecuzione</vt:lpstr>
      <vt:lpstr>Consegna (1)</vt:lpstr>
      <vt:lpstr>Consegna (2)</vt:lpstr>
      <vt:lpstr>Consegna (3)</vt:lpstr>
      <vt:lpstr>Suggerimenti (1)</vt:lpstr>
      <vt:lpstr>Suggerimenti (2)</vt:lpstr>
      <vt:lpstr>Suggerimenti (3)</vt:lpstr>
      <vt:lpstr>Riferimenti e possibili approfondimenti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Nicola Ghiselli</cp:lastModifiedBy>
  <cp:revision>259</cp:revision>
  <dcterms:modified xsi:type="dcterms:W3CDTF">2019-12-04T15:46:37Z</dcterms:modified>
</cp:coreProperties>
</file>