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60"/>
  </p:notesMasterIdLst>
  <p:sldIdLst>
    <p:sldId id="267" r:id="rId2"/>
    <p:sldId id="259" r:id="rId3"/>
    <p:sldId id="298" r:id="rId4"/>
    <p:sldId id="299" r:id="rId5"/>
    <p:sldId id="300" r:id="rId6"/>
    <p:sldId id="295"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47"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1" r:id="rId37"/>
    <p:sldId id="332" r:id="rId38"/>
    <p:sldId id="333" r:id="rId39"/>
    <p:sldId id="346" r:id="rId40"/>
    <p:sldId id="334" r:id="rId41"/>
    <p:sldId id="335" r:id="rId42"/>
    <p:sldId id="348" r:id="rId43"/>
    <p:sldId id="336" r:id="rId44"/>
    <p:sldId id="337" r:id="rId45"/>
    <p:sldId id="338" r:id="rId46"/>
    <p:sldId id="339" r:id="rId47"/>
    <p:sldId id="340" r:id="rId48"/>
    <p:sldId id="341" r:id="rId49"/>
    <p:sldId id="342" r:id="rId50"/>
    <p:sldId id="343" r:id="rId51"/>
    <p:sldId id="344" r:id="rId52"/>
    <p:sldId id="345" r:id="rId53"/>
    <p:sldId id="349" r:id="rId54"/>
    <p:sldId id="350" r:id="rId55"/>
    <p:sldId id="351" r:id="rId56"/>
    <p:sldId id="352" r:id="rId57"/>
    <p:sldId id="353" r:id="rId58"/>
    <p:sldId id="354" r:id="rId5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Edwardian Script ITC" panose="030303020407070D0804" pitchFamily="66" charset="0"/>
        <a:ea typeface="+mn-ea"/>
        <a:cs typeface="+mn-cs"/>
      </a:defRPr>
    </a:lvl1pPr>
    <a:lvl2pPr marL="457200" algn="l" rtl="0" fontAlgn="base">
      <a:spcBef>
        <a:spcPct val="0"/>
      </a:spcBef>
      <a:spcAft>
        <a:spcPct val="0"/>
      </a:spcAft>
      <a:defRPr kern="1200">
        <a:solidFill>
          <a:schemeClr val="tx1"/>
        </a:solidFill>
        <a:latin typeface="Edwardian Script ITC" panose="030303020407070D0804" pitchFamily="66" charset="0"/>
        <a:ea typeface="+mn-ea"/>
        <a:cs typeface="+mn-cs"/>
      </a:defRPr>
    </a:lvl2pPr>
    <a:lvl3pPr marL="914400" algn="l" rtl="0" fontAlgn="base">
      <a:spcBef>
        <a:spcPct val="0"/>
      </a:spcBef>
      <a:spcAft>
        <a:spcPct val="0"/>
      </a:spcAft>
      <a:defRPr kern="1200">
        <a:solidFill>
          <a:schemeClr val="tx1"/>
        </a:solidFill>
        <a:latin typeface="Edwardian Script ITC" panose="030303020407070D0804" pitchFamily="66" charset="0"/>
        <a:ea typeface="+mn-ea"/>
        <a:cs typeface="+mn-cs"/>
      </a:defRPr>
    </a:lvl3pPr>
    <a:lvl4pPr marL="1371600" algn="l" rtl="0" fontAlgn="base">
      <a:spcBef>
        <a:spcPct val="0"/>
      </a:spcBef>
      <a:spcAft>
        <a:spcPct val="0"/>
      </a:spcAft>
      <a:defRPr kern="1200">
        <a:solidFill>
          <a:schemeClr val="tx1"/>
        </a:solidFill>
        <a:latin typeface="Edwardian Script ITC" panose="030303020407070D0804" pitchFamily="66" charset="0"/>
        <a:ea typeface="+mn-ea"/>
        <a:cs typeface="+mn-cs"/>
      </a:defRPr>
    </a:lvl4pPr>
    <a:lvl5pPr marL="1828800" algn="l" rtl="0" fontAlgn="base">
      <a:spcBef>
        <a:spcPct val="0"/>
      </a:spcBef>
      <a:spcAft>
        <a:spcPct val="0"/>
      </a:spcAft>
      <a:defRPr kern="1200">
        <a:solidFill>
          <a:schemeClr val="tx1"/>
        </a:solidFill>
        <a:latin typeface="Edwardian Script ITC" panose="030303020407070D0804" pitchFamily="66" charset="0"/>
        <a:ea typeface="+mn-ea"/>
        <a:cs typeface="+mn-cs"/>
      </a:defRPr>
    </a:lvl5pPr>
    <a:lvl6pPr marL="2286000" algn="l" defTabSz="914400" rtl="0" eaLnBrk="1" latinLnBrk="0" hangingPunct="1">
      <a:defRPr kern="1200">
        <a:solidFill>
          <a:schemeClr val="tx1"/>
        </a:solidFill>
        <a:latin typeface="Edwardian Script ITC" panose="030303020407070D0804" pitchFamily="66" charset="0"/>
        <a:ea typeface="+mn-ea"/>
        <a:cs typeface="+mn-cs"/>
      </a:defRPr>
    </a:lvl6pPr>
    <a:lvl7pPr marL="2743200" algn="l" defTabSz="914400" rtl="0" eaLnBrk="1" latinLnBrk="0" hangingPunct="1">
      <a:defRPr kern="1200">
        <a:solidFill>
          <a:schemeClr val="tx1"/>
        </a:solidFill>
        <a:latin typeface="Edwardian Script ITC" panose="030303020407070D0804" pitchFamily="66" charset="0"/>
        <a:ea typeface="+mn-ea"/>
        <a:cs typeface="+mn-cs"/>
      </a:defRPr>
    </a:lvl7pPr>
    <a:lvl8pPr marL="3200400" algn="l" defTabSz="914400" rtl="0" eaLnBrk="1" latinLnBrk="0" hangingPunct="1">
      <a:defRPr kern="1200">
        <a:solidFill>
          <a:schemeClr val="tx1"/>
        </a:solidFill>
        <a:latin typeface="Edwardian Script ITC" panose="030303020407070D0804" pitchFamily="66" charset="0"/>
        <a:ea typeface="+mn-ea"/>
        <a:cs typeface="+mn-cs"/>
      </a:defRPr>
    </a:lvl8pPr>
    <a:lvl9pPr marL="3657600" algn="l" defTabSz="914400" rtl="0" eaLnBrk="1" latinLnBrk="0" hangingPunct="1">
      <a:defRPr kern="1200">
        <a:solidFill>
          <a:schemeClr val="tx1"/>
        </a:solidFill>
        <a:latin typeface="Edwardian Script ITC" panose="030303020407070D08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3F2F"/>
    <a:srgbClr val="0078B9"/>
    <a:srgbClr val="00ADEF"/>
    <a:srgbClr val="0A5BA6"/>
    <a:srgbClr val="722E6B"/>
    <a:srgbClr val="722E07"/>
    <a:srgbClr val="8B2315"/>
    <a:srgbClr val="EAF2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9" autoAdjust="0"/>
    <p:restoredTop sz="99139" autoAdjust="0"/>
  </p:normalViewPr>
  <p:slideViewPr>
    <p:cSldViewPr>
      <p:cViewPr varScale="1">
        <p:scale>
          <a:sx n="68" d="100"/>
          <a:sy n="68" d="100"/>
        </p:scale>
        <p:origin x="119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lt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en-US" alt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8D315B4F-3B16-4CAF-B638-9B704481127B}" type="slidenum">
              <a:rPr lang="en-US" altLang="en-US"/>
              <a:pPr/>
              <a:t>‹#›</a:t>
            </a:fld>
            <a:endParaRPr lang="en-US" altLang="en-US"/>
          </a:p>
        </p:txBody>
      </p:sp>
    </p:spTree>
    <p:extLst>
      <p:ext uri="{BB962C8B-B14F-4D97-AF65-F5344CB8AC3E}">
        <p14:creationId xmlns:p14="http://schemas.microsoft.com/office/powerpoint/2010/main" val="35115661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6EA70C-7A2D-4817-9762-787FCA416C62}" type="slidenum">
              <a:rPr lang="en-US" altLang="en-US"/>
              <a:pPr/>
              <a:t>1</a:t>
            </a:fld>
            <a:endParaRPr lang="en-US" alt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53883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1FF7A8-25BF-4A04-85FC-73A3B2A780BD}" type="slidenum">
              <a:rPr lang="en-US" altLang="en-US"/>
              <a:pPr/>
              <a:t>2</a:t>
            </a:fld>
            <a:endParaRPr lang="en-US" alt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06947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6E3292-DD01-47CE-BE8C-2B325BBECE76}" type="slidenum">
              <a:rPr lang="en-US" altLang="en-US"/>
              <a:pPr/>
              <a:t>11</a:t>
            </a:fld>
            <a:endParaRPr lang="en-US" alt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12172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D2EAC-E666-4A9A-9EF3-9187891DAA12}" type="slidenum">
              <a:rPr lang="en-US" altLang="en-US"/>
              <a:pPr/>
              <a:t>24</a:t>
            </a:fld>
            <a:endParaRPr lang="en-US" alt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38398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346C0A-6E79-4F42-9AF9-DA6754869649}" type="slidenum">
              <a:rPr lang="en-US" altLang="en-US"/>
              <a:pPr/>
              <a:t>33</a:t>
            </a:fld>
            <a:endParaRPr lang="en-US" altLang="en-US"/>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4300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6616A2-65E1-4DA1-A126-028F90D313A5}" type="slidenum">
              <a:rPr lang="en-US" altLang="en-US"/>
              <a:pPr/>
              <a:t>43</a:t>
            </a:fld>
            <a:endParaRPr lang="en-US" altLang="en-US"/>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38048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06026103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6605259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04000" y="228600"/>
            <a:ext cx="2082800" cy="64897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5600" y="228600"/>
            <a:ext cx="6096000" cy="6489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6563281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400645492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76460658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62088"/>
            <a:ext cx="4038600" cy="525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62088"/>
            <a:ext cx="4038600" cy="525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48683892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77713266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120711819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3466632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239102162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endParaRPr lang="en-US" altLang="en-US"/>
          </a:p>
        </p:txBody>
      </p:sp>
    </p:spTree>
    <p:extLst>
      <p:ext uri="{BB962C8B-B14F-4D97-AF65-F5344CB8AC3E}">
        <p14:creationId xmlns:p14="http://schemas.microsoft.com/office/powerpoint/2010/main" val="368387496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159" name="Picture 63" descr="45"/>
          <p:cNvPicPr>
            <a:picLocks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0488" y="381000"/>
            <a:ext cx="8902700" cy="838200"/>
          </a:xfrm>
          <a:prstGeom prst="rect">
            <a:avLst/>
          </a:prstGeom>
          <a:noFill/>
          <a:extLst>
            <a:ext uri="{909E8E84-426E-40DD-AFC4-6F175D3DCCD1}">
              <a14:hiddenFill xmlns:a14="http://schemas.microsoft.com/office/drawing/2010/main">
                <a:solidFill>
                  <a:srgbClr val="FFFFFF"/>
                </a:solidFill>
              </a14:hiddenFill>
            </a:ext>
          </a:extLst>
        </p:spPr>
      </p:pic>
      <p:sp>
        <p:nvSpPr>
          <p:cNvPr id="4104" name="Text Box 8"/>
          <p:cNvSpPr txBox="1">
            <a:spLocks noChangeArrowheads="1"/>
          </p:cNvSpPr>
          <p:nvPr/>
        </p:nvSpPr>
        <p:spPr bwMode="auto">
          <a:xfrm>
            <a:off x="7391400" y="60198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endParaRPr lang="en-US" altLang="en-US">
              <a:latin typeface="Arial" panose="020B0604020202020204" pitchFamily="34" charset="0"/>
            </a:endParaRPr>
          </a:p>
        </p:txBody>
      </p:sp>
      <p:sp>
        <p:nvSpPr>
          <p:cNvPr id="4109" name="Rectangle 13"/>
          <p:cNvSpPr>
            <a:spLocks noGrp="1" noChangeArrowheads="1"/>
          </p:cNvSpPr>
          <p:nvPr>
            <p:ph type="body" idx="1"/>
          </p:nvPr>
        </p:nvSpPr>
        <p:spPr bwMode="auto">
          <a:xfrm>
            <a:off x="457200" y="1462088"/>
            <a:ext cx="8229600" cy="525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p:txBody>
      </p:sp>
      <p:sp>
        <p:nvSpPr>
          <p:cNvPr id="4110" name="Rectangle 1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ltLang="en-US"/>
          </a:p>
        </p:txBody>
      </p:sp>
      <p:sp>
        <p:nvSpPr>
          <p:cNvPr id="4111" name="Rectangle 1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ltLang="en-US"/>
          </a:p>
        </p:txBody>
      </p:sp>
      <p:sp>
        <p:nvSpPr>
          <p:cNvPr id="4114" name="Text Box 18"/>
          <p:cNvSpPr txBox="1">
            <a:spLocks noChangeArrowheads="1"/>
          </p:cNvSpPr>
          <p:nvPr/>
        </p:nvSpPr>
        <p:spPr bwMode="auto">
          <a:xfrm>
            <a:off x="8496300" y="6388100"/>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fld id="{94E04D74-B95A-42B8-928F-0F14021E4739}" type="slidenum">
              <a:rPr lang="en-US" altLang="en-US">
                <a:latin typeface="Arial" panose="020B0604020202020204" pitchFamily="34" charset="0"/>
              </a:rPr>
              <a:pPr>
                <a:spcBef>
                  <a:spcPct val="50000"/>
                </a:spcBef>
              </a:pPr>
              <a:t>‹#›</a:t>
            </a:fld>
            <a:endParaRPr lang="en-US" altLang="en-US">
              <a:latin typeface="Arial" panose="020B0604020202020204" pitchFamily="34" charset="0"/>
            </a:endParaRPr>
          </a:p>
        </p:txBody>
      </p:sp>
      <p:sp>
        <p:nvSpPr>
          <p:cNvPr id="4115" name="Rectangle 19"/>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mn-lt"/>
              </a:defRPr>
            </a:lvl1pPr>
          </a:lstStyle>
          <a:p>
            <a:endParaRPr lang="en-US" altLang="en-US"/>
          </a:p>
        </p:txBody>
      </p:sp>
      <p:sp>
        <p:nvSpPr>
          <p:cNvPr id="4108" name="Rectangle 12"/>
          <p:cNvSpPr>
            <a:spLocks noGrp="1" noChangeArrowheads="1"/>
          </p:cNvSpPr>
          <p:nvPr>
            <p:ph type="title"/>
          </p:nvPr>
        </p:nvSpPr>
        <p:spPr bwMode="auto">
          <a:xfrm>
            <a:off x="3556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txStyles>
    <p:titleStyle>
      <a:lvl1pPr algn="l" rtl="0" fontAlgn="base">
        <a:spcBef>
          <a:spcPct val="0"/>
        </a:spcBef>
        <a:spcAft>
          <a:spcPct val="0"/>
        </a:spcAft>
        <a:defRPr sz="4000" kern="1200">
          <a:solidFill>
            <a:schemeClr val="tx1"/>
          </a:solidFill>
          <a:latin typeface="+mj-lt"/>
          <a:ea typeface="+mj-ea"/>
          <a:cs typeface="+mj-cs"/>
        </a:defRPr>
      </a:lvl1pPr>
      <a:lvl2pPr algn="l" rtl="0" fontAlgn="base">
        <a:spcBef>
          <a:spcPct val="0"/>
        </a:spcBef>
        <a:spcAft>
          <a:spcPct val="0"/>
        </a:spcAft>
        <a:defRPr sz="4000">
          <a:solidFill>
            <a:schemeClr val="tx1"/>
          </a:solidFill>
          <a:latin typeface="Arial" panose="020B0604020202020204" pitchFamily="34" charset="0"/>
        </a:defRPr>
      </a:lvl2pPr>
      <a:lvl3pPr algn="l" rtl="0" fontAlgn="base">
        <a:spcBef>
          <a:spcPct val="0"/>
        </a:spcBef>
        <a:spcAft>
          <a:spcPct val="0"/>
        </a:spcAft>
        <a:defRPr sz="4000">
          <a:solidFill>
            <a:schemeClr val="tx1"/>
          </a:solidFill>
          <a:latin typeface="Arial" panose="020B0604020202020204" pitchFamily="34" charset="0"/>
        </a:defRPr>
      </a:lvl3pPr>
      <a:lvl4pPr algn="l" rtl="0" fontAlgn="base">
        <a:spcBef>
          <a:spcPct val="0"/>
        </a:spcBef>
        <a:spcAft>
          <a:spcPct val="0"/>
        </a:spcAft>
        <a:defRPr sz="4000">
          <a:solidFill>
            <a:schemeClr val="tx1"/>
          </a:solidFill>
          <a:latin typeface="Arial" panose="020B0604020202020204" pitchFamily="34" charset="0"/>
        </a:defRPr>
      </a:lvl4pPr>
      <a:lvl5pPr algn="l" rtl="0" fontAlgn="base">
        <a:spcBef>
          <a:spcPct val="0"/>
        </a:spcBef>
        <a:spcAft>
          <a:spcPct val="0"/>
        </a:spcAft>
        <a:defRPr sz="4000">
          <a:solidFill>
            <a:schemeClr val="tx1"/>
          </a:solidFill>
          <a:latin typeface="Arial" panose="020B0604020202020204" pitchFamily="34" charset="0"/>
        </a:defRPr>
      </a:lvl5pPr>
      <a:lvl6pPr marL="457200" algn="l" rtl="0" fontAlgn="base">
        <a:spcBef>
          <a:spcPct val="0"/>
        </a:spcBef>
        <a:spcAft>
          <a:spcPct val="0"/>
        </a:spcAft>
        <a:defRPr sz="4000">
          <a:solidFill>
            <a:schemeClr val="tx1"/>
          </a:solidFill>
          <a:latin typeface="Arial" panose="020B0604020202020204" pitchFamily="34" charset="0"/>
        </a:defRPr>
      </a:lvl6pPr>
      <a:lvl7pPr marL="914400" algn="l" rtl="0" fontAlgn="base">
        <a:spcBef>
          <a:spcPct val="0"/>
        </a:spcBef>
        <a:spcAft>
          <a:spcPct val="0"/>
        </a:spcAft>
        <a:defRPr sz="4000">
          <a:solidFill>
            <a:schemeClr val="tx1"/>
          </a:solidFill>
          <a:latin typeface="Arial" panose="020B0604020202020204" pitchFamily="34" charset="0"/>
        </a:defRPr>
      </a:lvl7pPr>
      <a:lvl8pPr marL="1371600" algn="l" rtl="0" fontAlgn="base">
        <a:spcBef>
          <a:spcPct val="0"/>
        </a:spcBef>
        <a:spcAft>
          <a:spcPct val="0"/>
        </a:spcAft>
        <a:defRPr sz="4000">
          <a:solidFill>
            <a:schemeClr val="tx1"/>
          </a:solidFill>
          <a:latin typeface="Arial" panose="020B0604020202020204" pitchFamily="34" charset="0"/>
        </a:defRPr>
      </a:lvl8pPr>
      <a:lvl9pPr marL="1828800" algn="l" rtl="0" fontAlgn="base">
        <a:spcBef>
          <a:spcPct val="0"/>
        </a:spcBef>
        <a:spcAft>
          <a:spcPct val="0"/>
        </a:spcAft>
        <a:defRPr sz="4000">
          <a:solidFill>
            <a:schemeClr val="tx1"/>
          </a:solidFill>
          <a:latin typeface="Arial" panose="020B0604020202020204" pitchFamily="34" charset="0"/>
        </a:defRPr>
      </a:lvl9pPr>
    </p:titleStyle>
    <p:bodyStyle>
      <a:lvl1pPr algn="l" rtl="0" fontAlgn="base">
        <a:spcBef>
          <a:spcPct val="20000"/>
        </a:spcBef>
        <a:spcAft>
          <a:spcPct val="0"/>
        </a:spcAft>
        <a:defRPr sz="24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rgbClr val="0073AE"/>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rgbClr val="0073A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4.png"/></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133" name="Picture 53" descr="Pictur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38200"/>
            <a:ext cx="9144000" cy="3505200"/>
          </a:xfrm>
          <a:prstGeom prst="rect">
            <a:avLst/>
          </a:prstGeom>
          <a:noFill/>
          <a:extLst>
            <a:ext uri="{909E8E84-426E-40DD-AFC4-6F175D3DCCD1}">
              <a14:hiddenFill xmlns:a14="http://schemas.microsoft.com/office/drawing/2010/main">
                <a:solidFill>
                  <a:srgbClr val="FFFFFF"/>
                </a:solidFill>
              </a14:hiddenFill>
            </a:ext>
          </a:extLst>
        </p:spPr>
      </p:pic>
      <p:sp>
        <p:nvSpPr>
          <p:cNvPr id="46082" name="Text Box 2"/>
          <p:cNvSpPr txBox="1">
            <a:spLocks noChangeArrowheads="1"/>
          </p:cNvSpPr>
          <p:nvPr/>
        </p:nvSpPr>
        <p:spPr bwMode="auto">
          <a:xfrm>
            <a:off x="2133600" y="62484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400">
                <a:latin typeface="Arial" panose="020B0604020202020204" pitchFamily="34" charset="0"/>
              </a:rPr>
              <a:t>Copyright © Cengage Learning. All rights reserved.</a:t>
            </a:r>
            <a:r>
              <a:rPr lang="en-US" altLang="en-US">
                <a:latin typeface="Arial" panose="020B0604020202020204" pitchFamily="34" charset="0"/>
              </a:rPr>
              <a:t> </a:t>
            </a:r>
          </a:p>
        </p:txBody>
      </p:sp>
      <p:sp>
        <p:nvSpPr>
          <p:cNvPr id="46084" name="Text Box 4"/>
          <p:cNvSpPr txBox="1">
            <a:spLocks noChangeArrowheads="1"/>
          </p:cNvSpPr>
          <p:nvPr/>
        </p:nvSpPr>
        <p:spPr bwMode="auto">
          <a:xfrm>
            <a:off x="1371600" y="1763713"/>
            <a:ext cx="1676400" cy="143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8800">
                <a:solidFill>
                  <a:schemeClr val="bg1"/>
                </a:solidFill>
                <a:latin typeface="Arial" panose="020B0604020202020204" pitchFamily="34" charset="0"/>
              </a:rPr>
              <a:t>10</a:t>
            </a:r>
          </a:p>
        </p:txBody>
      </p:sp>
      <p:sp>
        <p:nvSpPr>
          <p:cNvPr id="46086" name="Text Box 6"/>
          <p:cNvSpPr txBox="1">
            <a:spLocks noChangeArrowheads="1"/>
          </p:cNvSpPr>
          <p:nvPr/>
        </p:nvSpPr>
        <p:spPr bwMode="auto">
          <a:xfrm>
            <a:off x="2676525" y="1936750"/>
            <a:ext cx="5943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spAutoFit/>
          </a:bodyPr>
          <a:lstStyle/>
          <a:p>
            <a:pPr algn="ctr">
              <a:spcBef>
                <a:spcPct val="50000"/>
              </a:spcBef>
            </a:pPr>
            <a:r>
              <a:rPr lang="en-US" altLang="en-US" sz="4000" b="1">
                <a:solidFill>
                  <a:schemeClr val="bg1"/>
                </a:solidFill>
                <a:latin typeface="Arial" panose="020B0604020202020204" pitchFamily="34" charset="0"/>
              </a:rPr>
              <a:t>The Analysis of Variance</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noFill/>
        </p:spPr>
        <p:txBody>
          <a:bodyPr/>
          <a:lstStyle/>
          <a:p>
            <a:r>
              <a:rPr lang="en-US" altLang="en-US" dirty="0"/>
              <a:t>Example 10.1</a:t>
            </a:r>
          </a:p>
        </p:txBody>
      </p:sp>
      <p:sp>
        <p:nvSpPr>
          <p:cNvPr id="133123"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comparative boxplot in Figure 10.1(b) is based on adding 120 to each observation in the fourth sample (giving mean 682.02 and the same standard deviation) and leaving the other observations unaltered. It is no longer obvious whether </a:t>
            </a:r>
            <a:r>
              <a:rPr lang="en-US" altLang="en-US" i="1"/>
              <a:t>H</a:t>
            </a:r>
            <a:r>
              <a:rPr lang="en-US" altLang="en-US" baseline="-25000"/>
              <a:t>0</a:t>
            </a:r>
            <a:r>
              <a:rPr lang="en-US" altLang="en-US"/>
              <a:t> is true or false. In situations such as this, we need a formal test procedure.</a:t>
            </a:r>
          </a:p>
        </p:txBody>
      </p:sp>
      <p:sp>
        <p:nvSpPr>
          <p:cNvPr id="133125" name="Rectangle 5"/>
          <p:cNvSpPr>
            <a:spLocks noChangeArrowheads="1"/>
          </p:cNvSpPr>
          <p:nvPr/>
        </p:nvSpPr>
        <p:spPr bwMode="auto">
          <a:xfrm>
            <a:off x="2927350" y="6096000"/>
            <a:ext cx="3321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Boxplots for Example 1:</a:t>
            </a:r>
            <a:r>
              <a:rPr lang="en-US" altLang="en-US">
                <a:latin typeface="Arial" panose="020B0604020202020204" pitchFamily="34" charset="0"/>
              </a:rPr>
              <a:t> </a:t>
            </a:r>
            <a:r>
              <a:rPr lang="en-US" altLang="en-US" sz="1400">
                <a:latin typeface="Arial" panose="020B0604020202020204" pitchFamily="34" charset="0"/>
              </a:rPr>
              <a:t>(b) altered data</a:t>
            </a:r>
          </a:p>
        </p:txBody>
      </p:sp>
      <p:sp>
        <p:nvSpPr>
          <p:cNvPr id="133126" name="Rectangle 6"/>
          <p:cNvSpPr>
            <a:spLocks noChangeArrowheads="1"/>
          </p:cNvSpPr>
          <p:nvPr/>
        </p:nvSpPr>
        <p:spPr bwMode="auto">
          <a:xfrm>
            <a:off x="4076700" y="6400800"/>
            <a:ext cx="9890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latin typeface="Arial" panose="020B0604020202020204" pitchFamily="34" charset="0"/>
              </a:rPr>
              <a:t>Figure 10.1</a:t>
            </a:r>
          </a:p>
        </p:txBody>
      </p:sp>
      <p:sp>
        <p:nvSpPr>
          <p:cNvPr id="133127" name="Rectangle 7"/>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latin typeface="Arial" panose="020B0604020202020204" pitchFamily="34" charset="0"/>
              </a:rPr>
              <a:t>cont’d</a:t>
            </a:r>
          </a:p>
        </p:txBody>
      </p:sp>
      <p:pic>
        <p:nvPicPr>
          <p:cNvPr id="133128" name="Picture 8" descr="Picture1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9200" y="4052888"/>
            <a:ext cx="4140200" cy="19669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428625" y="3500438"/>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4000" b="1">
                <a:solidFill>
                  <a:srgbClr val="00ADEF"/>
                </a:solidFill>
                <a:latin typeface="Arial" panose="020B0604020202020204" pitchFamily="34" charset="0"/>
              </a:rPr>
              <a:t>Notation and Assumptions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noFill/>
        </p:spPr>
        <p:txBody>
          <a:bodyPr/>
          <a:lstStyle/>
          <a:p>
            <a:r>
              <a:rPr lang="en-US" altLang="en-US"/>
              <a:t>Notation and Assumptions</a:t>
            </a:r>
          </a:p>
        </p:txBody>
      </p:sp>
      <p:sp>
        <p:nvSpPr>
          <p:cNvPr id="136195"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letters </a:t>
            </a:r>
            <a:r>
              <a:rPr lang="en-US" altLang="en-US" i="1"/>
              <a:t>X </a:t>
            </a:r>
            <a:r>
              <a:rPr lang="en-US" altLang="en-US"/>
              <a:t>and </a:t>
            </a:r>
            <a:r>
              <a:rPr lang="en-US" altLang="en-US" i="1"/>
              <a:t>Y </a:t>
            </a:r>
            <a:r>
              <a:rPr lang="en-US" altLang="en-US"/>
              <a:t>were used in two-sample problems to differentiate the observations in one sample from those in the other. </a:t>
            </a:r>
          </a:p>
          <a:p>
            <a:pPr>
              <a:tabLst>
                <a:tab pos="457200" algn="l"/>
                <a:tab pos="1371600" algn="l"/>
                <a:tab pos="1547813" algn="l"/>
              </a:tabLst>
            </a:pPr>
            <a:endParaRPr lang="en-US" altLang="en-US"/>
          </a:p>
          <a:p>
            <a:pPr>
              <a:tabLst>
                <a:tab pos="457200" algn="l"/>
                <a:tab pos="1371600" algn="l"/>
                <a:tab pos="1547813" algn="l"/>
              </a:tabLst>
            </a:pPr>
            <a:r>
              <a:rPr lang="en-US" altLang="en-US"/>
              <a:t>Because this is cumbersome for three or more samples, it is customary to use a single letter with two subscripts. </a:t>
            </a:r>
          </a:p>
          <a:p>
            <a:pPr>
              <a:tabLst>
                <a:tab pos="457200" algn="l"/>
                <a:tab pos="1371600" algn="l"/>
                <a:tab pos="1547813" algn="l"/>
              </a:tabLst>
            </a:pPr>
            <a:endParaRPr lang="en-US" altLang="en-US"/>
          </a:p>
          <a:p>
            <a:pPr>
              <a:tabLst>
                <a:tab pos="457200" algn="l"/>
                <a:tab pos="1371600" algn="l"/>
                <a:tab pos="1547813" algn="l"/>
              </a:tabLst>
            </a:pPr>
            <a:r>
              <a:rPr lang="en-US" altLang="en-US"/>
              <a:t>The first subscript identifies the sample number, corresponding to the population or treatment being sampled, and the second subscript denotes the position of the observation within that sample. </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noFill/>
        </p:spPr>
        <p:txBody>
          <a:bodyPr/>
          <a:lstStyle/>
          <a:p>
            <a:r>
              <a:rPr lang="en-US" altLang="en-US"/>
              <a:t>Notation and Assumptions</a:t>
            </a:r>
          </a:p>
        </p:txBody>
      </p:sp>
      <p:sp>
        <p:nvSpPr>
          <p:cNvPr id="137219" name="Rectangle 3"/>
          <p:cNvSpPr>
            <a:spLocks noGrp="1" noChangeArrowheads="1"/>
          </p:cNvSpPr>
          <p:nvPr>
            <p:ph type="body" idx="1"/>
          </p:nvPr>
        </p:nvSpPr>
        <p:spPr>
          <a:noFill/>
        </p:spPr>
        <p:txBody>
          <a:bodyPr/>
          <a:lstStyle/>
          <a:p>
            <a:pPr>
              <a:tabLst>
                <a:tab pos="463550" algn="l"/>
                <a:tab pos="1371600" algn="l"/>
                <a:tab pos="1547813" algn="l"/>
              </a:tabLst>
            </a:pPr>
            <a:r>
              <a:rPr lang="en-US" altLang="en-US"/>
              <a:t>Let</a:t>
            </a:r>
          </a:p>
          <a:p>
            <a:pPr>
              <a:tabLst>
                <a:tab pos="463550" algn="l"/>
                <a:tab pos="1371600" algn="l"/>
                <a:tab pos="1547813" algn="l"/>
              </a:tabLst>
            </a:pPr>
            <a:endParaRPr lang="en-US" altLang="en-US" sz="1000"/>
          </a:p>
          <a:p>
            <a:pPr>
              <a:tabLst>
                <a:tab pos="463550" algn="l"/>
                <a:tab pos="1371600" algn="l"/>
                <a:tab pos="1547813" algn="l"/>
              </a:tabLst>
            </a:pPr>
            <a:r>
              <a:rPr lang="en-US" altLang="en-US" i="1"/>
              <a:t>x</a:t>
            </a:r>
            <a:r>
              <a:rPr lang="en-US" altLang="en-US" i="1" baseline="-25000"/>
              <a:t>i</a:t>
            </a:r>
            <a:r>
              <a:rPr lang="en-US" altLang="en-US" baseline="-25000"/>
              <a:t>, </a:t>
            </a:r>
            <a:r>
              <a:rPr lang="en-US" altLang="en-US" i="1" baseline="-25000"/>
              <a:t>j</a:t>
            </a:r>
            <a:r>
              <a:rPr lang="en-US" altLang="en-US"/>
              <a:t> = the random variable (rv) that denotes the </a:t>
            </a:r>
            <a:r>
              <a:rPr lang="en-US" altLang="en-US" i="1"/>
              <a:t>j</a:t>
            </a:r>
            <a:r>
              <a:rPr lang="en-US" altLang="en-US"/>
              <a:t>th </a:t>
            </a:r>
            <a:br>
              <a:rPr lang="en-US" altLang="en-US"/>
            </a:br>
            <a:r>
              <a:rPr lang="en-US" altLang="en-US"/>
              <a:t>        measurement taken from the </a:t>
            </a:r>
            <a:r>
              <a:rPr lang="en-US" altLang="en-US" i="1"/>
              <a:t>i</a:t>
            </a:r>
            <a:r>
              <a:rPr lang="en-US" altLang="en-US"/>
              <a:t>th population, or the</a:t>
            </a:r>
            <a:br>
              <a:rPr lang="en-US" altLang="en-US"/>
            </a:br>
            <a:r>
              <a:rPr lang="en-US" altLang="en-US"/>
              <a:t>        measurement taken on the </a:t>
            </a:r>
            <a:r>
              <a:rPr lang="en-US" altLang="en-US" i="1"/>
              <a:t>j</a:t>
            </a:r>
            <a:r>
              <a:rPr lang="en-US" altLang="en-US"/>
              <a:t>th experimental unit that</a:t>
            </a:r>
            <a:br>
              <a:rPr lang="en-US" altLang="en-US"/>
            </a:br>
            <a:r>
              <a:rPr lang="en-US" altLang="en-US"/>
              <a:t>        receives the </a:t>
            </a:r>
            <a:r>
              <a:rPr lang="en-US" altLang="en-US" i="1"/>
              <a:t>i</a:t>
            </a:r>
            <a:r>
              <a:rPr lang="en-US" altLang="en-US"/>
              <a:t>th treatment</a:t>
            </a:r>
          </a:p>
          <a:p>
            <a:pPr>
              <a:tabLst>
                <a:tab pos="463550" algn="l"/>
                <a:tab pos="1371600" algn="l"/>
                <a:tab pos="1547813" algn="l"/>
              </a:tabLst>
            </a:pPr>
            <a:endParaRPr lang="en-US" altLang="en-US"/>
          </a:p>
          <a:p>
            <a:pPr>
              <a:tabLst>
                <a:tab pos="463550" algn="l"/>
                <a:tab pos="1371600" algn="l"/>
                <a:tab pos="1547813" algn="l"/>
              </a:tabLst>
            </a:pPr>
            <a:r>
              <a:rPr lang="en-US" altLang="en-US" i="1"/>
              <a:t>x</a:t>
            </a:r>
            <a:r>
              <a:rPr lang="en-US" altLang="en-US" i="1" baseline="-25000"/>
              <a:t>i</a:t>
            </a:r>
            <a:r>
              <a:rPr lang="en-US" altLang="en-US" baseline="-25000"/>
              <a:t>, </a:t>
            </a:r>
            <a:r>
              <a:rPr lang="en-US" altLang="en-US" i="1" baseline="-25000"/>
              <a:t>j</a:t>
            </a:r>
            <a:r>
              <a:rPr lang="en-US" altLang="en-US"/>
              <a:t> = the observed value of </a:t>
            </a:r>
            <a:r>
              <a:rPr lang="en-US" altLang="en-US" i="1"/>
              <a:t>x</a:t>
            </a:r>
            <a:r>
              <a:rPr lang="en-US" altLang="en-US" i="1" baseline="-25000"/>
              <a:t>i</a:t>
            </a:r>
            <a:r>
              <a:rPr lang="en-US" altLang="en-US" baseline="-25000"/>
              <a:t>, </a:t>
            </a:r>
            <a:r>
              <a:rPr lang="en-US" altLang="en-US" i="1" baseline="-25000"/>
              <a:t>j</a:t>
            </a:r>
            <a:r>
              <a:rPr lang="en-US" altLang="en-US" i="1"/>
              <a:t> </a:t>
            </a:r>
            <a:r>
              <a:rPr lang="en-US" altLang="en-US"/>
              <a:t>when the experiment is</a:t>
            </a:r>
            <a:br>
              <a:rPr lang="en-US" altLang="en-US"/>
            </a:br>
            <a:r>
              <a:rPr lang="en-US" altLang="en-US"/>
              <a:t>        performed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noFill/>
        </p:spPr>
        <p:txBody>
          <a:bodyPr/>
          <a:lstStyle/>
          <a:p>
            <a:r>
              <a:rPr lang="en-US" altLang="en-US"/>
              <a:t>Notation and Assumptions</a:t>
            </a:r>
          </a:p>
        </p:txBody>
      </p:sp>
      <p:sp>
        <p:nvSpPr>
          <p:cNvPr id="138243"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observed data is usually displayed in a rectangular table, such as Table 10.1.</a:t>
            </a:r>
          </a:p>
          <a:p>
            <a:pPr>
              <a:tabLst>
                <a:tab pos="457200" algn="l"/>
                <a:tab pos="1371600" algn="l"/>
                <a:tab pos="1547813" algn="l"/>
              </a:tabLst>
            </a:pPr>
            <a:endParaRPr lang="en-US" altLang="en-US"/>
          </a:p>
          <a:p>
            <a:pPr>
              <a:tabLst>
                <a:tab pos="457200" algn="l"/>
                <a:tab pos="1371600" algn="l"/>
                <a:tab pos="1547813" algn="l"/>
              </a:tabLst>
            </a:pPr>
            <a:r>
              <a:rPr lang="en-US" altLang="en-US"/>
              <a:t>There samples from the different populations appear in different rows of the table, and </a:t>
            </a:r>
            <a:r>
              <a:rPr lang="en-US" altLang="en-US" i="1"/>
              <a:t>x</a:t>
            </a:r>
            <a:r>
              <a:rPr lang="en-US" altLang="en-US" i="1" baseline="-25000"/>
              <a:t>i</a:t>
            </a:r>
            <a:r>
              <a:rPr lang="en-US" altLang="en-US" baseline="-25000"/>
              <a:t>, </a:t>
            </a:r>
            <a:r>
              <a:rPr lang="en-US" altLang="en-US" i="1" baseline="-25000"/>
              <a:t>j</a:t>
            </a:r>
            <a:r>
              <a:rPr lang="en-US" altLang="en-US" i="1"/>
              <a:t> </a:t>
            </a:r>
            <a:r>
              <a:rPr lang="en-US" altLang="en-US"/>
              <a:t>is the </a:t>
            </a:r>
            <a:r>
              <a:rPr lang="en-US" altLang="en-US" i="1"/>
              <a:t>j</a:t>
            </a:r>
            <a:r>
              <a:rPr lang="en-US" altLang="en-US"/>
              <a:t>th number in the </a:t>
            </a:r>
            <a:r>
              <a:rPr lang="en-US" altLang="en-US" i="1"/>
              <a:t>i</a:t>
            </a:r>
            <a:r>
              <a:rPr lang="en-US" altLang="en-US"/>
              <a:t>th row.</a:t>
            </a:r>
          </a:p>
          <a:p>
            <a:pPr>
              <a:tabLst>
                <a:tab pos="457200" algn="l"/>
                <a:tab pos="1371600" algn="l"/>
                <a:tab pos="1547813" algn="l"/>
              </a:tabLst>
            </a:pPr>
            <a:endParaRPr lang="en-US" altLang="en-US" sz="1200"/>
          </a:p>
          <a:p>
            <a:pPr>
              <a:tabLst>
                <a:tab pos="457200" algn="l"/>
                <a:tab pos="1371600" algn="l"/>
                <a:tab pos="1547813" algn="l"/>
              </a:tabLst>
            </a:pPr>
            <a:r>
              <a:rPr lang="en-US" altLang="en-US"/>
              <a:t>For example, </a:t>
            </a:r>
            <a:r>
              <a:rPr lang="en-US" altLang="en-US" i="1"/>
              <a:t>x</a:t>
            </a:r>
            <a:r>
              <a:rPr lang="en-US" altLang="en-US" baseline="-25000"/>
              <a:t>2,3</a:t>
            </a:r>
            <a:r>
              <a:rPr lang="en-US" altLang="en-US"/>
              <a:t> = 786.9(the third observation from the second population), and </a:t>
            </a:r>
            <a:r>
              <a:rPr lang="en-US" altLang="en-US" i="1"/>
              <a:t>x</a:t>
            </a:r>
            <a:r>
              <a:rPr lang="en-US" altLang="en-US" baseline="-25000"/>
              <a:t>4,1</a:t>
            </a:r>
            <a:r>
              <a:rPr lang="en-US" altLang="en-US"/>
              <a:t> = 535.1.</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noFill/>
        </p:spPr>
        <p:txBody>
          <a:bodyPr/>
          <a:lstStyle/>
          <a:p>
            <a:r>
              <a:rPr lang="en-US" altLang="en-US"/>
              <a:t>Notation and Assumptions</a:t>
            </a:r>
          </a:p>
        </p:txBody>
      </p:sp>
      <p:sp>
        <p:nvSpPr>
          <p:cNvPr id="139267" name="Rectangle 3"/>
          <p:cNvSpPr>
            <a:spLocks noGrp="1" noChangeArrowheads="1"/>
          </p:cNvSpPr>
          <p:nvPr>
            <p:ph type="body" idx="1"/>
          </p:nvPr>
        </p:nvSpPr>
        <p:spPr>
          <a:xfrm>
            <a:off x="457200" y="1462088"/>
            <a:ext cx="8534400" cy="5256212"/>
          </a:xfrm>
          <a:noFill/>
        </p:spPr>
        <p:txBody>
          <a:bodyPr/>
          <a:lstStyle/>
          <a:p>
            <a:pPr>
              <a:tabLst>
                <a:tab pos="457200" algn="l"/>
                <a:tab pos="1371600" algn="l"/>
                <a:tab pos="1547813" algn="l"/>
              </a:tabLst>
            </a:pPr>
            <a:r>
              <a:rPr lang="en-US" altLang="en-US"/>
              <a:t>When there is no ambiguity, we will write </a:t>
            </a:r>
            <a:r>
              <a:rPr lang="en-US" altLang="en-US" i="1"/>
              <a:t>x</a:t>
            </a:r>
            <a:r>
              <a:rPr lang="en-US" altLang="en-US" i="1" baseline="-25000"/>
              <a:t>ij</a:t>
            </a:r>
            <a:r>
              <a:rPr lang="en-US" altLang="en-US" i="1"/>
              <a:t> </a:t>
            </a:r>
            <a:r>
              <a:rPr lang="en-US" altLang="en-US"/>
              <a:t>rather than </a:t>
            </a:r>
            <a:r>
              <a:rPr lang="en-US" altLang="en-US" i="1"/>
              <a:t>x</a:t>
            </a:r>
            <a:r>
              <a:rPr lang="en-US" altLang="en-US" i="1" baseline="-25000"/>
              <a:t>i</a:t>
            </a:r>
            <a:r>
              <a:rPr lang="en-US" altLang="en-US" baseline="-25000"/>
              <a:t>, </a:t>
            </a:r>
            <a:r>
              <a:rPr lang="en-US" altLang="en-US" i="1" baseline="-25000"/>
              <a:t>j </a:t>
            </a:r>
            <a:r>
              <a:rPr lang="en-US" altLang="en-US"/>
              <a:t>(e.g., if there were 15 observations on each of 12 treatments, </a:t>
            </a:r>
            <a:r>
              <a:rPr lang="en-US" altLang="en-US" i="1"/>
              <a:t>x</a:t>
            </a:r>
            <a:r>
              <a:rPr lang="en-US" altLang="en-US" baseline="-25000"/>
              <a:t>112</a:t>
            </a:r>
            <a:r>
              <a:rPr lang="en-US" altLang="en-US"/>
              <a:t> could mean </a:t>
            </a:r>
            <a:r>
              <a:rPr lang="en-US" altLang="en-US" i="1"/>
              <a:t>x</a:t>
            </a:r>
            <a:r>
              <a:rPr lang="en-US" altLang="en-US" baseline="-25000"/>
              <a:t>1,12</a:t>
            </a:r>
            <a:r>
              <a:rPr lang="en-US" altLang="en-US"/>
              <a:t> or </a:t>
            </a:r>
            <a:r>
              <a:rPr lang="en-US" altLang="en-US" i="1"/>
              <a:t>x</a:t>
            </a:r>
            <a:r>
              <a:rPr lang="en-US" altLang="en-US" baseline="-25000"/>
              <a:t>11,2 </a:t>
            </a:r>
            <a:r>
              <a:rPr lang="en-US" altLang="en-US"/>
              <a:t>). </a:t>
            </a:r>
          </a:p>
          <a:p>
            <a:pPr>
              <a:tabLst>
                <a:tab pos="457200" algn="l"/>
                <a:tab pos="1371600" algn="l"/>
                <a:tab pos="1547813" algn="l"/>
              </a:tabLst>
            </a:pPr>
            <a:endParaRPr lang="en-US" altLang="en-US"/>
          </a:p>
          <a:p>
            <a:pPr>
              <a:tabLst>
                <a:tab pos="457200" algn="l"/>
                <a:tab pos="1371600" algn="l"/>
                <a:tab pos="1547813" algn="l"/>
              </a:tabLst>
            </a:pPr>
            <a:r>
              <a:rPr lang="en-US" altLang="en-US"/>
              <a:t>It is assumed that </a:t>
            </a:r>
            <a:r>
              <a:rPr lang="en-US" altLang="en-US" i="1"/>
              <a:t>x</a:t>
            </a:r>
            <a:r>
              <a:rPr lang="en-US" altLang="en-US" i="1" baseline="-25000"/>
              <a:t>ij</a:t>
            </a:r>
            <a:r>
              <a:rPr lang="en-US" altLang="en-US"/>
              <a:t>’s</a:t>
            </a:r>
            <a:r>
              <a:rPr lang="en-US" altLang="en-US" i="1"/>
              <a:t> </a:t>
            </a:r>
            <a:r>
              <a:rPr lang="en-US" altLang="en-US"/>
              <a:t>within any particular sample are independent—a random sample from the </a:t>
            </a:r>
            <a:r>
              <a:rPr lang="en-US" altLang="en-US" i="1"/>
              <a:t>i</a:t>
            </a:r>
            <a:r>
              <a:rPr lang="en-US" altLang="en-US"/>
              <a:t>th population or treatment distribution—and that different samples are independent of one another.</a:t>
            </a:r>
          </a:p>
          <a:p>
            <a:pPr>
              <a:tabLst>
                <a:tab pos="457200" algn="l"/>
                <a:tab pos="1371600" algn="l"/>
                <a:tab pos="1547813" algn="l"/>
              </a:tabLst>
            </a:pPr>
            <a:endParaRPr lang="en-US" altLang="en-US"/>
          </a:p>
          <a:p>
            <a:pPr>
              <a:tabLst>
                <a:tab pos="457200" algn="l"/>
                <a:tab pos="1371600" algn="l"/>
                <a:tab pos="1547813" algn="l"/>
              </a:tabLst>
            </a:pPr>
            <a:r>
              <a:rPr lang="en-US" altLang="en-US"/>
              <a:t>In some experiments, different samples contain different numbers of observations.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noFill/>
        </p:spPr>
        <p:txBody>
          <a:bodyPr/>
          <a:lstStyle/>
          <a:p>
            <a:r>
              <a:rPr lang="en-US" altLang="en-US"/>
              <a:t>Notation and Assumptions</a:t>
            </a:r>
          </a:p>
        </p:txBody>
      </p:sp>
      <p:sp>
        <p:nvSpPr>
          <p:cNvPr id="140291" name="Rectangle 3"/>
          <p:cNvSpPr>
            <a:spLocks noGrp="1" noChangeArrowheads="1"/>
          </p:cNvSpPr>
          <p:nvPr>
            <p:ph type="body" idx="1"/>
          </p:nvPr>
        </p:nvSpPr>
        <p:spPr>
          <a:xfrm>
            <a:off x="455613" y="1462088"/>
            <a:ext cx="8229600" cy="5256212"/>
          </a:xfrm>
          <a:noFill/>
        </p:spPr>
        <p:txBody>
          <a:bodyPr/>
          <a:lstStyle/>
          <a:p>
            <a:pPr>
              <a:tabLst>
                <a:tab pos="457200" algn="l"/>
                <a:tab pos="1371600" algn="l"/>
                <a:tab pos="1547813" algn="l"/>
              </a:tabLst>
            </a:pPr>
            <a:r>
              <a:rPr lang="en-US" altLang="en-US" dirty="0"/>
              <a:t>Here we’ll focus on the case of equal sample sizes; </a:t>
            </a:r>
            <a:br>
              <a:rPr lang="en-US" altLang="en-US" dirty="0"/>
            </a:br>
            <a:endParaRPr lang="en-US" altLang="en-US" dirty="0"/>
          </a:p>
          <a:p>
            <a:pPr>
              <a:tabLst>
                <a:tab pos="457200" algn="l"/>
                <a:tab pos="1371600" algn="l"/>
                <a:tab pos="1547813" algn="l"/>
              </a:tabLst>
            </a:pPr>
            <a:r>
              <a:rPr lang="en-US" altLang="en-US" dirty="0"/>
              <a:t>Let </a:t>
            </a:r>
            <a:r>
              <a:rPr lang="en-US" altLang="en-US" i="1" dirty="0"/>
              <a:t>J </a:t>
            </a:r>
            <a:r>
              <a:rPr lang="en-US" altLang="en-US" dirty="0"/>
              <a:t>denote the number of observations in each sample </a:t>
            </a:r>
            <a:br>
              <a:rPr lang="en-US" altLang="en-US" dirty="0"/>
            </a:br>
            <a:r>
              <a:rPr lang="en-US" altLang="en-US" dirty="0"/>
              <a:t>(</a:t>
            </a:r>
            <a:r>
              <a:rPr lang="en-US" altLang="en-US" i="1" dirty="0"/>
              <a:t>J </a:t>
            </a:r>
            <a:r>
              <a:rPr lang="en-US" altLang="en-US" dirty="0"/>
              <a:t>= 6 in Example 10.1). The data set consists of </a:t>
            </a:r>
            <a:r>
              <a:rPr lang="en-US" altLang="en-US" i="1" dirty="0"/>
              <a:t>IJ </a:t>
            </a:r>
            <a:r>
              <a:rPr lang="en-US" altLang="en-US" dirty="0"/>
              <a:t>observations. </a:t>
            </a:r>
          </a:p>
          <a:p>
            <a:pPr>
              <a:tabLst>
                <a:tab pos="457200" algn="l"/>
                <a:tab pos="1371600" algn="l"/>
                <a:tab pos="1547813" algn="l"/>
              </a:tabLst>
            </a:pPr>
            <a:endParaRPr lang="en-US" altLang="en-US" dirty="0"/>
          </a:p>
          <a:p>
            <a:pPr>
              <a:tabLst>
                <a:tab pos="457200" algn="l"/>
                <a:tab pos="1371600" algn="l"/>
                <a:tab pos="1547813" algn="l"/>
              </a:tabLst>
            </a:pPr>
            <a:r>
              <a:rPr lang="en-US" altLang="en-US" dirty="0"/>
              <a:t>The individual sample means will be denoted by </a:t>
            </a:r>
            <a:br>
              <a:rPr lang="en-US" altLang="en-US" dirty="0"/>
            </a:br>
            <a:r>
              <a:rPr lang="en-US" altLang="en-US" i="1" dirty="0"/>
              <a:t>X</a:t>
            </a:r>
            <a:r>
              <a:rPr lang="en-US" altLang="en-US" baseline="-25000" dirty="0"/>
              <a:t>1</a:t>
            </a:r>
            <a:r>
              <a:rPr lang="en-US" altLang="en-US" baseline="-25000" dirty="0">
                <a:sym typeface="Wingdings 2" panose="05020102010507070707" pitchFamily="18" charset="2"/>
              </a:rPr>
              <a:t></a:t>
            </a:r>
            <a:r>
              <a:rPr lang="en-US" altLang="en-US" dirty="0"/>
              <a:t>, </a:t>
            </a:r>
            <a:r>
              <a:rPr lang="en-US" altLang="en-US" i="1" dirty="0"/>
              <a:t>X</a:t>
            </a:r>
            <a:r>
              <a:rPr lang="en-US" altLang="en-US" baseline="-25000" dirty="0"/>
              <a:t>2</a:t>
            </a:r>
            <a:r>
              <a:rPr lang="en-US" altLang="en-US" baseline="-25000" dirty="0">
                <a:sym typeface="Wingdings 2" panose="05020102010507070707" pitchFamily="18" charset="2"/>
              </a:rPr>
              <a:t></a:t>
            </a:r>
            <a:r>
              <a:rPr lang="en-US" altLang="en-US" dirty="0"/>
              <a:t>, . . ., </a:t>
            </a:r>
            <a:r>
              <a:rPr lang="en-US" altLang="en-US" i="1" dirty="0"/>
              <a:t>X</a:t>
            </a:r>
            <a:r>
              <a:rPr lang="en-US" altLang="en-US" i="1" baseline="-25000" dirty="0"/>
              <a:t>I</a:t>
            </a:r>
            <a:r>
              <a:rPr lang="en-US" altLang="en-US" baseline="-25000" dirty="0">
                <a:sym typeface="Wingdings 2" panose="05020102010507070707" pitchFamily="18" charset="2"/>
              </a:rPr>
              <a:t></a:t>
            </a:r>
            <a:r>
              <a:rPr lang="en-US" altLang="en-US" dirty="0"/>
              <a:t>. </a:t>
            </a:r>
          </a:p>
          <a:p>
            <a:pPr>
              <a:tabLst>
                <a:tab pos="457200" algn="l"/>
                <a:tab pos="1371600" algn="l"/>
                <a:tab pos="1547813" algn="l"/>
              </a:tabLst>
            </a:pPr>
            <a:endParaRPr lang="en-US" altLang="en-US" dirty="0"/>
          </a:p>
          <a:p>
            <a:pPr>
              <a:tabLst>
                <a:tab pos="457200" algn="l"/>
                <a:tab pos="1371600" algn="l"/>
                <a:tab pos="1547813" algn="l"/>
              </a:tabLst>
            </a:pPr>
            <a:r>
              <a:rPr lang="en-US" altLang="en-US" dirty="0"/>
              <a:t>That is,</a:t>
            </a:r>
          </a:p>
        </p:txBody>
      </p:sp>
      <p:sp>
        <p:nvSpPr>
          <p:cNvPr id="140295" name="Line 7"/>
          <p:cNvSpPr>
            <a:spLocks noChangeShapeType="1"/>
          </p:cNvSpPr>
          <p:nvPr/>
        </p:nvSpPr>
        <p:spPr bwMode="auto">
          <a:xfrm>
            <a:off x="1128713" y="3871913"/>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296" name="Line 8"/>
          <p:cNvSpPr>
            <a:spLocks noChangeShapeType="1"/>
          </p:cNvSpPr>
          <p:nvPr/>
        </p:nvSpPr>
        <p:spPr bwMode="auto">
          <a:xfrm>
            <a:off x="2276475" y="3871913"/>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0297" name="Line 9"/>
          <p:cNvSpPr>
            <a:spLocks noChangeShapeType="1"/>
          </p:cNvSpPr>
          <p:nvPr/>
        </p:nvSpPr>
        <p:spPr bwMode="auto">
          <a:xfrm>
            <a:off x="576263" y="3871913"/>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40298" name="Picture 10" descr="Picture1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475" y="5410200"/>
            <a:ext cx="3505200" cy="1158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noFill/>
        </p:spPr>
        <p:txBody>
          <a:bodyPr/>
          <a:lstStyle/>
          <a:p>
            <a:r>
              <a:rPr lang="en-US" altLang="en-US"/>
              <a:t>Notation and Assumptions</a:t>
            </a:r>
          </a:p>
        </p:txBody>
      </p:sp>
      <p:sp>
        <p:nvSpPr>
          <p:cNvPr id="141315"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dot in place of the second subscript signifies that we have added over all values of that subscript while holding the other subscript value fixed, and the horizontal bar indicates division by </a:t>
            </a:r>
            <a:r>
              <a:rPr lang="en-US" altLang="en-US" i="1"/>
              <a:t>J </a:t>
            </a:r>
            <a:r>
              <a:rPr lang="en-US" altLang="en-US"/>
              <a:t>to obtain an average. </a:t>
            </a:r>
          </a:p>
          <a:p>
            <a:pPr>
              <a:tabLst>
                <a:tab pos="457200" algn="l"/>
                <a:tab pos="1371600" algn="l"/>
                <a:tab pos="1547813" algn="l"/>
              </a:tabLst>
            </a:pPr>
            <a:endParaRPr lang="en-US" altLang="en-US"/>
          </a:p>
          <a:p>
            <a:pPr>
              <a:tabLst>
                <a:tab pos="457200" algn="l"/>
                <a:tab pos="1371600" algn="l"/>
                <a:tab pos="1547813" algn="l"/>
              </a:tabLst>
            </a:pPr>
            <a:r>
              <a:rPr lang="en-US" altLang="en-US"/>
              <a:t>Similarly, the average of all </a:t>
            </a:r>
            <a:r>
              <a:rPr lang="en-US" altLang="en-US" i="1"/>
              <a:t>IJ </a:t>
            </a:r>
            <a:r>
              <a:rPr lang="en-US" altLang="en-US"/>
              <a:t>observations, called the </a:t>
            </a:r>
            <a:r>
              <a:rPr lang="en-US" altLang="en-US" b="1"/>
              <a:t>grand mean, </a:t>
            </a:r>
            <a:r>
              <a:rPr lang="en-US" altLang="en-US"/>
              <a:t>is</a:t>
            </a:r>
          </a:p>
        </p:txBody>
      </p:sp>
      <p:pic>
        <p:nvPicPr>
          <p:cNvPr id="141321" name="Picture 9" descr="Picture1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4495800"/>
            <a:ext cx="1901825" cy="11890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noFill/>
        </p:spPr>
        <p:txBody>
          <a:bodyPr/>
          <a:lstStyle/>
          <a:p>
            <a:r>
              <a:rPr lang="en-US" altLang="en-US"/>
              <a:t>Notation and Assumptions</a:t>
            </a:r>
          </a:p>
        </p:txBody>
      </p:sp>
      <p:sp>
        <p:nvSpPr>
          <p:cNvPr id="142339" name="Rectangle 3"/>
          <p:cNvSpPr>
            <a:spLocks noGrp="1" noChangeArrowheads="1"/>
          </p:cNvSpPr>
          <p:nvPr>
            <p:ph type="body" idx="1"/>
          </p:nvPr>
        </p:nvSpPr>
        <p:spPr>
          <a:noFill/>
        </p:spPr>
        <p:txBody>
          <a:bodyPr/>
          <a:lstStyle/>
          <a:p>
            <a:pPr>
              <a:tabLst>
                <a:tab pos="457200" algn="l"/>
                <a:tab pos="1371600" algn="l"/>
                <a:tab pos="1547813" algn="l"/>
              </a:tabLst>
            </a:pPr>
            <a:r>
              <a:rPr lang="en-US" altLang="en-US" dirty="0"/>
              <a:t>For the data in Table 10.1, </a:t>
            </a:r>
            <a:r>
              <a:rPr lang="en-US" altLang="en-US" i="1" dirty="0"/>
              <a:t>x</a:t>
            </a:r>
            <a:r>
              <a:rPr lang="en-US" altLang="en-US" baseline="-25000" dirty="0"/>
              <a:t>1</a:t>
            </a:r>
            <a:r>
              <a:rPr lang="en-US" altLang="en-US" baseline="-25000" dirty="0">
                <a:sym typeface="Wingdings 2" panose="05020102010507070707" pitchFamily="18" charset="2"/>
              </a:rPr>
              <a:t></a:t>
            </a:r>
            <a:r>
              <a:rPr lang="en-US" altLang="en-US" dirty="0"/>
              <a:t> = 713.00, </a:t>
            </a:r>
            <a:r>
              <a:rPr lang="en-US" altLang="en-US" i="1" dirty="0"/>
              <a:t>x</a:t>
            </a:r>
            <a:r>
              <a:rPr lang="en-US" altLang="en-US" baseline="-25000" dirty="0"/>
              <a:t>2</a:t>
            </a:r>
            <a:r>
              <a:rPr lang="en-US" altLang="en-US" baseline="-25000" dirty="0">
                <a:sym typeface="Wingdings 2" panose="05020102010507070707" pitchFamily="18" charset="2"/>
              </a:rPr>
              <a:t></a:t>
            </a:r>
            <a:r>
              <a:rPr lang="en-US" altLang="en-US" dirty="0"/>
              <a:t> = 756.93, </a:t>
            </a:r>
            <a:br>
              <a:rPr lang="en-US" altLang="en-US" dirty="0"/>
            </a:br>
            <a:r>
              <a:rPr lang="en-US" altLang="en-US" i="1" dirty="0"/>
              <a:t>x</a:t>
            </a:r>
            <a:r>
              <a:rPr lang="en-US" altLang="en-US" baseline="-25000" dirty="0"/>
              <a:t>3</a:t>
            </a:r>
            <a:r>
              <a:rPr lang="en-US" altLang="en-US" baseline="-25000" dirty="0">
                <a:sym typeface="Wingdings 2" panose="05020102010507070707" pitchFamily="18" charset="2"/>
              </a:rPr>
              <a:t></a:t>
            </a:r>
            <a:r>
              <a:rPr lang="en-US" altLang="en-US" dirty="0"/>
              <a:t> = 698.07, </a:t>
            </a:r>
            <a:r>
              <a:rPr lang="en-US" altLang="en-US" i="1" dirty="0"/>
              <a:t>x</a:t>
            </a:r>
            <a:r>
              <a:rPr lang="en-US" altLang="en-US" baseline="-25000" dirty="0"/>
              <a:t>4</a:t>
            </a:r>
            <a:r>
              <a:rPr lang="en-US" altLang="en-US" baseline="-25000" dirty="0">
                <a:sym typeface="Wingdings 2" panose="05020102010507070707" pitchFamily="18" charset="2"/>
              </a:rPr>
              <a:t></a:t>
            </a:r>
            <a:r>
              <a:rPr lang="en-US" altLang="en-US" dirty="0"/>
              <a:t> = 562.02, and </a:t>
            </a:r>
            <a:r>
              <a:rPr lang="en-US" altLang="en-US" i="1" dirty="0"/>
              <a:t>x</a:t>
            </a:r>
            <a:r>
              <a:rPr lang="en-US" altLang="en-US" baseline="-25000" dirty="0">
                <a:sym typeface="Wingdings 2" panose="05020102010507070707" pitchFamily="18" charset="2"/>
              </a:rPr>
              <a:t></a:t>
            </a:r>
            <a:r>
              <a:rPr lang="en-US" altLang="en-US" dirty="0"/>
              <a:t> = 682.50. </a:t>
            </a:r>
          </a:p>
          <a:p>
            <a:pPr>
              <a:tabLst>
                <a:tab pos="457200" algn="l"/>
                <a:tab pos="1371600" algn="l"/>
                <a:tab pos="1547813" algn="l"/>
              </a:tabLst>
            </a:pPr>
            <a:endParaRPr lang="en-US" altLang="en-US" dirty="0"/>
          </a:p>
          <a:p>
            <a:pPr>
              <a:tabLst>
                <a:tab pos="457200" algn="l"/>
                <a:tab pos="1371600" algn="l"/>
                <a:tab pos="1547813" algn="l"/>
              </a:tabLst>
            </a:pPr>
            <a:r>
              <a:rPr lang="en-US" altLang="en-US" dirty="0"/>
              <a:t>Additionally, let                   , denote the sample variances:</a:t>
            </a:r>
          </a:p>
          <a:p>
            <a:pPr>
              <a:tabLst>
                <a:tab pos="457200" algn="l"/>
                <a:tab pos="1371600" algn="l"/>
                <a:tab pos="1547813" algn="l"/>
              </a:tabLst>
            </a:pPr>
            <a:endParaRPr lang="en-US" altLang="en-US" dirty="0"/>
          </a:p>
          <a:p>
            <a:pPr>
              <a:tabLst>
                <a:tab pos="457200" algn="l"/>
                <a:tab pos="1371600" algn="l"/>
                <a:tab pos="1547813" algn="l"/>
              </a:tabLst>
            </a:pPr>
            <a:endParaRPr lang="en-US" altLang="en-US" dirty="0"/>
          </a:p>
          <a:p>
            <a:pPr>
              <a:tabLst>
                <a:tab pos="457200" algn="l"/>
                <a:tab pos="1371600" algn="l"/>
                <a:tab pos="1547813" algn="l"/>
              </a:tabLst>
            </a:pPr>
            <a:endParaRPr lang="en-US" altLang="en-US" dirty="0"/>
          </a:p>
          <a:p>
            <a:pPr>
              <a:tabLst>
                <a:tab pos="457200" algn="l"/>
                <a:tab pos="1371600" algn="l"/>
                <a:tab pos="1547813" algn="l"/>
              </a:tabLst>
            </a:pPr>
            <a:endParaRPr lang="en-US" altLang="en-US" dirty="0"/>
          </a:p>
          <a:p>
            <a:pPr>
              <a:tabLst>
                <a:tab pos="457200" algn="l"/>
                <a:tab pos="1371600" algn="l"/>
                <a:tab pos="1547813" algn="l"/>
              </a:tabLst>
            </a:pPr>
            <a:r>
              <a:rPr lang="en-US" altLang="en-US" dirty="0"/>
              <a:t>From Example 10.1, </a:t>
            </a:r>
            <a:r>
              <a:rPr lang="en-US" altLang="en-US" i="1" dirty="0"/>
              <a:t>s</a:t>
            </a:r>
            <a:r>
              <a:rPr lang="en-US" altLang="en-US" baseline="-25000" dirty="0"/>
              <a:t>1</a:t>
            </a:r>
            <a:r>
              <a:rPr lang="en-US" altLang="en-US" dirty="0"/>
              <a:t> = 46.55,     = 2166.90, and so on.</a:t>
            </a:r>
          </a:p>
        </p:txBody>
      </p:sp>
      <p:pic>
        <p:nvPicPr>
          <p:cNvPr id="1423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288" y="2805113"/>
            <a:ext cx="149860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43" name="Picture 7"/>
          <p:cNvPicPr>
            <a:picLocks noChangeAspect="1" noChangeArrowheads="1"/>
          </p:cNvPicPr>
          <p:nvPr/>
        </p:nvPicPr>
        <p:blipFill>
          <a:blip r:embed="rId2">
            <a:extLst>
              <a:ext uri="{28A0092B-C50C-407E-A947-70E740481C1C}">
                <a14:useLocalDpi xmlns:a14="http://schemas.microsoft.com/office/drawing/2010/main" val="0"/>
              </a:ext>
            </a:extLst>
          </a:blip>
          <a:srcRect r="81572" b="9558"/>
          <a:stretch>
            <a:fillRect/>
          </a:stretch>
        </p:blipFill>
        <p:spPr bwMode="auto">
          <a:xfrm>
            <a:off x="4891088" y="5029200"/>
            <a:ext cx="246063"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345" name="Line 9"/>
          <p:cNvSpPr>
            <a:spLocks noChangeShapeType="1"/>
          </p:cNvSpPr>
          <p:nvPr/>
        </p:nvSpPr>
        <p:spPr bwMode="auto">
          <a:xfrm>
            <a:off x="4219575" y="1600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2346" name="Line 10"/>
          <p:cNvSpPr>
            <a:spLocks noChangeShapeType="1"/>
          </p:cNvSpPr>
          <p:nvPr/>
        </p:nvSpPr>
        <p:spPr bwMode="auto">
          <a:xfrm>
            <a:off x="6005513" y="1600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2348" name="Line 12"/>
          <p:cNvSpPr>
            <a:spLocks noChangeShapeType="1"/>
          </p:cNvSpPr>
          <p:nvPr/>
        </p:nvSpPr>
        <p:spPr bwMode="auto">
          <a:xfrm>
            <a:off x="2362200" y="1966913"/>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2349" name="Line 13"/>
          <p:cNvSpPr>
            <a:spLocks noChangeShapeType="1"/>
          </p:cNvSpPr>
          <p:nvPr/>
        </p:nvSpPr>
        <p:spPr bwMode="auto">
          <a:xfrm>
            <a:off x="4738688" y="19621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2353" name="Line 17"/>
          <p:cNvSpPr>
            <a:spLocks noChangeShapeType="1"/>
          </p:cNvSpPr>
          <p:nvPr/>
        </p:nvSpPr>
        <p:spPr bwMode="auto">
          <a:xfrm>
            <a:off x="561975" y="1966913"/>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42354" name="Picture 18" descr="Picture1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429000"/>
            <a:ext cx="3962400" cy="1073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noFill/>
        </p:spPr>
        <p:txBody>
          <a:bodyPr/>
          <a:lstStyle/>
          <a:p>
            <a:r>
              <a:rPr lang="en-US" altLang="en-US"/>
              <a:t>Notation and Assumptions</a:t>
            </a:r>
          </a:p>
        </p:txBody>
      </p:sp>
      <p:sp>
        <p:nvSpPr>
          <p:cNvPr id="143363" name="Rectangle 3"/>
          <p:cNvSpPr>
            <a:spLocks noGrp="1" noChangeArrowheads="1"/>
          </p:cNvSpPr>
          <p:nvPr>
            <p:ph type="body" idx="1"/>
          </p:nvPr>
        </p:nvSpPr>
        <p:spPr>
          <a:noFill/>
        </p:spPr>
        <p:txBody>
          <a:bodyPr/>
          <a:lstStyle/>
          <a:p>
            <a:pPr>
              <a:tabLst>
                <a:tab pos="457200" algn="l"/>
                <a:tab pos="1371600" algn="l"/>
                <a:tab pos="1547813" algn="l"/>
              </a:tabLst>
            </a:pPr>
            <a:r>
              <a:rPr lang="en-US" altLang="en-US" b="1" dirty="0"/>
              <a:t>Assumptions</a:t>
            </a:r>
          </a:p>
          <a:p>
            <a:pPr>
              <a:tabLst>
                <a:tab pos="457200" algn="l"/>
                <a:tab pos="1371600" algn="l"/>
                <a:tab pos="1547813" algn="l"/>
              </a:tabLst>
            </a:pPr>
            <a:endParaRPr lang="en-US" altLang="en-US" b="1" dirty="0"/>
          </a:p>
          <a:p>
            <a:pPr>
              <a:tabLst>
                <a:tab pos="457200" algn="l"/>
                <a:tab pos="1371600" algn="l"/>
                <a:tab pos="1547813" algn="l"/>
              </a:tabLst>
            </a:pPr>
            <a:endParaRPr lang="en-US" altLang="en-US" b="1" dirty="0"/>
          </a:p>
          <a:p>
            <a:pPr>
              <a:tabLst>
                <a:tab pos="457200" algn="l"/>
                <a:tab pos="1371600" algn="l"/>
                <a:tab pos="1547813" algn="l"/>
              </a:tabLst>
            </a:pPr>
            <a:endParaRPr lang="en-US" altLang="en-US" b="1" dirty="0"/>
          </a:p>
          <a:p>
            <a:pPr>
              <a:tabLst>
                <a:tab pos="457200" algn="l"/>
                <a:tab pos="1371600" algn="l"/>
                <a:tab pos="1547813" algn="l"/>
              </a:tabLst>
            </a:pPr>
            <a:endParaRPr lang="en-US" altLang="en-US" baseline="30000" dirty="0"/>
          </a:p>
          <a:p>
            <a:pPr>
              <a:tabLst>
                <a:tab pos="457200" algn="l"/>
                <a:tab pos="1371600" algn="l"/>
                <a:tab pos="1547813" algn="l"/>
              </a:tabLst>
            </a:pPr>
            <a:endParaRPr lang="en-US" altLang="en-US" baseline="30000" dirty="0"/>
          </a:p>
          <a:p>
            <a:pPr>
              <a:tabLst>
                <a:tab pos="457200" algn="l"/>
                <a:tab pos="1371600" algn="l"/>
                <a:tab pos="1547813" algn="l"/>
              </a:tabLst>
            </a:pPr>
            <a:endParaRPr lang="en-US" altLang="en-US" baseline="30000" dirty="0"/>
          </a:p>
          <a:p>
            <a:pPr>
              <a:tabLst>
                <a:tab pos="457200" algn="l"/>
                <a:tab pos="1371600" algn="l"/>
                <a:tab pos="1547813" algn="l"/>
              </a:tabLst>
            </a:pPr>
            <a:endParaRPr lang="en-US" altLang="en-US" baseline="30000" dirty="0"/>
          </a:p>
          <a:p>
            <a:pPr>
              <a:tabLst>
                <a:tab pos="457200" algn="l"/>
                <a:tab pos="1371600" algn="l"/>
                <a:tab pos="1547813" algn="l"/>
              </a:tabLst>
            </a:pPr>
            <a:endParaRPr lang="en-US" altLang="en-US" baseline="30000" dirty="0"/>
          </a:p>
          <a:p>
            <a:pPr>
              <a:tabLst>
                <a:tab pos="457200" algn="l"/>
                <a:tab pos="1371600" algn="l"/>
                <a:tab pos="1547813" algn="l"/>
              </a:tabLst>
            </a:pPr>
            <a:r>
              <a:rPr lang="en-US" altLang="en-US" dirty="0"/>
              <a:t>The </a:t>
            </a:r>
            <a:r>
              <a:rPr lang="en-US" altLang="en-US" i="1" dirty="0"/>
              <a:t>I </a:t>
            </a:r>
            <a:r>
              <a:rPr lang="en-US" altLang="en-US" dirty="0"/>
              <a:t>sample standard deviations will generally differ somewhat even when the corresponding </a:t>
            </a:r>
            <a:r>
              <a:rPr lang="en-US" altLang="en-US" i="1" dirty="0">
                <a:sym typeface="Symbol" panose="05050102010706020507" pitchFamily="18" charset="2"/>
              </a:rPr>
              <a:t></a:t>
            </a:r>
            <a:r>
              <a:rPr lang="en-US" altLang="en-US" dirty="0"/>
              <a:t>’s are identical.</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133600"/>
            <a:ext cx="7620000" cy="1981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1" name="Text Box 5"/>
          <p:cNvSpPr txBox="1">
            <a:spLocks noChangeArrowheads="1"/>
          </p:cNvSpPr>
          <p:nvPr/>
        </p:nvSpPr>
        <p:spPr bwMode="auto">
          <a:xfrm>
            <a:off x="2133600" y="62484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400">
                <a:latin typeface="Arial" panose="020B0604020202020204" pitchFamily="34" charset="0"/>
              </a:rPr>
              <a:t>Copyright © Cengage Learning. All rights reserved.</a:t>
            </a:r>
            <a:r>
              <a:rPr lang="en-US" altLang="en-US">
                <a:latin typeface="Arial" panose="020B0604020202020204" pitchFamily="34" charset="0"/>
              </a:rPr>
              <a:t> </a:t>
            </a:r>
          </a:p>
        </p:txBody>
      </p:sp>
      <p:sp>
        <p:nvSpPr>
          <p:cNvPr id="9234" name="Rectangle 18"/>
          <p:cNvSpPr>
            <a:spLocks noChangeArrowheads="1"/>
          </p:cNvSpPr>
          <p:nvPr/>
        </p:nvSpPr>
        <p:spPr bwMode="auto">
          <a:xfrm>
            <a:off x="609600" y="2971800"/>
            <a:ext cx="151765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5400" b="1">
                <a:solidFill>
                  <a:srgbClr val="00ADEF"/>
                </a:solidFill>
                <a:latin typeface="Arial" panose="020B0604020202020204" pitchFamily="34" charset="0"/>
              </a:rPr>
              <a:t>10.1</a:t>
            </a:r>
          </a:p>
        </p:txBody>
      </p:sp>
      <p:sp>
        <p:nvSpPr>
          <p:cNvPr id="9239" name="Text Box 23"/>
          <p:cNvSpPr txBox="1">
            <a:spLocks noChangeArrowheads="1"/>
          </p:cNvSpPr>
          <p:nvPr/>
        </p:nvSpPr>
        <p:spPr bwMode="auto">
          <a:xfrm>
            <a:off x="2143125" y="3048000"/>
            <a:ext cx="5867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000" b="1">
                <a:solidFill>
                  <a:srgbClr val="00ADEF"/>
                </a:solidFill>
                <a:latin typeface="Arial" panose="020B0604020202020204" pitchFamily="34" charset="0"/>
              </a:rPr>
              <a:t>Single-Factor ANOVA</a:t>
            </a:r>
          </a:p>
        </p:txBody>
      </p:sp>
      <p:sp>
        <p:nvSpPr>
          <p:cNvPr id="9245" name="Rectangle 29"/>
          <p:cNvSpPr>
            <a:spLocks noChangeArrowheads="1"/>
          </p:cNvSpPr>
          <p:nvPr/>
        </p:nvSpPr>
        <p:spPr bwMode="auto">
          <a:xfrm>
            <a:off x="619125" y="2743200"/>
            <a:ext cx="8001000" cy="1447800"/>
          </a:xfrm>
          <a:prstGeom prst="rect">
            <a:avLst/>
          </a:prstGeom>
          <a:noFill/>
          <a:ln w="57150" cmpd="thickThin">
            <a:solidFill>
              <a:srgbClr val="00ADE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noFill/>
        </p:spPr>
        <p:txBody>
          <a:bodyPr/>
          <a:lstStyle/>
          <a:p>
            <a:r>
              <a:rPr lang="en-US" altLang="en-US"/>
              <a:t>Notation and Assumptions</a:t>
            </a:r>
          </a:p>
        </p:txBody>
      </p:sp>
      <p:sp>
        <p:nvSpPr>
          <p:cNvPr id="144387" name="Rectangle 3"/>
          <p:cNvSpPr>
            <a:spLocks noGrp="1" noChangeArrowheads="1"/>
          </p:cNvSpPr>
          <p:nvPr>
            <p:ph type="body" idx="1"/>
          </p:nvPr>
        </p:nvSpPr>
        <p:spPr>
          <a:noFill/>
        </p:spPr>
        <p:txBody>
          <a:bodyPr/>
          <a:lstStyle/>
          <a:p>
            <a:pPr>
              <a:tabLst>
                <a:tab pos="457200" algn="l"/>
                <a:tab pos="1371600" algn="l"/>
                <a:tab pos="1547813" algn="l"/>
              </a:tabLst>
            </a:pPr>
            <a:r>
              <a:rPr lang="en-US" altLang="en-US" dirty="0"/>
              <a:t>In Example 10.1, the largest among </a:t>
            </a:r>
            <a:r>
              <a:rPr lang="en-US" altLang="en-US" i="1" dirty="0"/>
              <a:t>s</a:t>
            </a:r>
            <a:r>
              <a:rPr lang="en-US" altLang="en-US" baseline="-25000" dirty="0"/>
              <a:t>1</a:t>
            </a:r>
            <a:r>
              <a:rPr lang="en-US" altLang="en-US" dirty="0"/>
              <a:t>, </a:t>
            </a:r>
            <a:r>
              <a:rPr lang="en-US" altLang="en-US" i="1" dirty="0"/>
              <a:t>s</a:t>
            </a:r>
            <a:r>
              <a:rPr lang="en-US" altLang="en-US" baseline="-25000" dirty="0"/>
              <a:t>2</a:t>
            </a:r>
            <a:r>
              <a:rPr lang="en-US" altLang="en-US" dirty="0"/>
              <a:t>, </a:t>
            </a:r>
            <a:r>
              <a:rPr lang="en-US" altLang="en-US" i="1" dirty="0"/>
              <a:t>s</a:t>
            </a:r>
            <a:r>
              <a:rPr lang="en-US" altLang="en-US" baseline="-25000" dirty="0"/>
              <a:t>3</a:t>
            </a:r>
            <a:r>
              <a:rPr lang="en-US" altLang="en-US" dirty="0"/>
              <a:t>, and </a:t>
            </a:r>
            <a:r>
              <a:rPr lang="en-US" altLang="en-US" i="1" dirty="0"/>
              <a:t>s</a:t>
            </a:r>
            <a:r>
              <a:rPr lang="en-US" altLang="en-US" baseline="-25000" dirty="0"/>
              <a:t>4</a:t>
            </a:r>
            <a:r>
              <a:rPr lang="en-US" altLang="en-US" dirty="0"/>
              <a:t> is about 1.25 times the smallest. </a:t>
            </a:r>
          </a:p>
          <a:p>
            <a:pPr>
              <a:tabLst>
                <a:tab pos="457200" algn="l"/>
                <a:tab pos="1371600" algn="l"/>
                <a:tab pos="1547813" algn="l"/>
              </a:tabLst>
            </a:pPr>
            <a:endParaRPr lang="en-US" altLang="en-US" dirty="0"/>
          </a:p>
          <a:p>
            <a:pPr>
              <a:tabLst>
                <a:tab pos="457200" algn="l"/>
                <a:tab pos="1371600" algn="l"/>
                <a:tab pos="1547813" algn="l"/>
              </a:tabLst>
            </a:pPr>
            <a:r>
              <a:rPr lang="en-US" altLang="en-US" dirty="0"/>
              <a:t>A rough rule of thumb is that if the largest </a:t>
            </a:r>
            <a:r>
              <a:rPr lang="en-US" altLang="en-US" i="1" dirty="0"/>
              <a:t>s </a:t>
            </a:r>
            <a:r>
              <a:rPr lang="en-US" altLang="en-US" dirty="0"/>
              <a:t>is not much more than two times the smallest, it is reasonable to assume equal </a:t>
            </a:r>
            <a:r>
              <a:rPr lang="en-US" altLang="en-US" i="1" dirty="0">
                <a:sym typeface="Symbol" panose="05050102010706020507" pitchFamily="18" charset="2"/>
              </a:rPr>
              <a:t></a:t>
            </a:r>
            <a:r>
              <a:rPr lang="en-US" altLang="en-US" sz="800" i="1" dirty="0">
                <a:sym typeface="Symbol" panose="05050102010706020507" pitchFamily="18" charset="2"/>
              </a:rPr>
              <a:t> </a:t>
            </a:r>
            <a:r>
              <a:rPr lang="en-US" altLang="en-US" baseline="30000" dirty="0"/>
              <a:t>2</a:t>
            </a:r>
            <a:r>
              <a:rPr lang="en-US" altLang="en-US" dirty="0"/>
              <a:t>’s.</a:t>
            </a:r>
          </a:p>
          <a:p>
            <a:pPr>
              <a:tabLst>
                <a:tab pos="457200" algn="l"/>
                <a:tab pos="1371600" algn="l"/>
                <a:tab pos="1547813" algn="l"/>
              </a:tabLst>
            </a:pPr>
            <a:endParaRPr lang="en-US" altLang="en-US" dirty="0"/>
          </a:p>
          <a:p>
            <a:pPr>
              <a:tabLst>
                <a:tab pos="457200" algn="l"/>
                <a:tab pos="1371600" algn="l"/>
                <a:tab pos="1547813" algn="l"/>
              </a:tabLst>
            </a:pPr>
            <a:r>
              <a:rPr lang="en-US" altLang="en-US" dirty="0"/>
              <a:t>In previous chapters, a normal probability plot was suggested for checking normality. The individual sample sizes in ANOVA are typically too small for </a:t>
            </a:r>
            <a:r>
              <a:rPr lang="en-US" altLang="en-US" i="1" dirty="0"/>
              <a:t>I </a:t>
            </a:r>
            <a:r>
              <a:rPr lang="en-US" altLang="en-US" dirty="0"/>
              <a:t>separate plots to be informative.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noFill/>
        </p:spPr>
        <p:txBody>
          <a:bodyPr/>
          <a:lstStyle/>
          <a:p>
            <a:r>
              <a:rPr lang="en-US" altLang="en-US"/>
              <a:t>Notation and Assumptions</a:t>
            </a:r>
          </a:p>
        </p:txBody>
      </p:sp>
      <p:sp>
        <p:nvSpPr>
          <p:cNvPr id="181251"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A single plot can be constructed by subtracting </a:t>
            </a:r>
            <a:r>
              <a:rPr lang="en-US" altLang="en-US" i="1"/>
              <a:t>x</a:t>
            </a:r>
            <a:r>
              <a:rPr lang="en-US" altLang="en-US" baseline="-25000"/>
              <a:t>1</a:t>
            </a:r>
            <a:r>
              <a:rPr lang="en-US" altLang="en-US" baseline="-25000">
                <a:sym typeface="Wingdings 2" panose="05020102010507070707" pitchFamily="18" charset="2"/>
              </a:rPr>
              <a:t></a:t>
            </a:r>
            <a:r>
              <a:rPr lang="en-US" altLang="en-US"/>
              <a:t> from each observation in the first sample, </a:t>
            </a:r>
            <a:r>
              <a:rPr lang="en-US" altLang="en-US" i="1"/>
              <a:t>x</a:t>
            </a:r>
            <a:r>
              <a:rPr lang="en-US" altLang="en-US" baseline="-25000"/>
              <a:t>2</a:t>
            </a:r>
            <a:r>
              <a:rPr lang="en-US" altLang="en-US" baseline="-25000">
                <a:sym typeface="Wingdings 2" panose="05020102010507070707" pitchFamily="18" charset="2"/>
              </a:rPr>
              <a:t></a:t>
            </a:r>
            <a:r>
              <a:rPr lang="en-US" altLang="en-US"/>
              <a:t> from each observation in the second, and so on, and then plotting these </a:t>
            </a:r>
            <a:r>
              <a:rPr lang="en-US" altLang="en-US" i="1"/>
              <a:t>IJ </a:t>
            </a:r>
            <a:r>
              <a:rPr lang="en-US" altLang="en-US"/>
              <a:t>deviations against the </a:t>
            </a:r>
            <a:r>
              <a:rPr lang="en-US" altLang="en-US" i="1"/>
              <a:t>z</a:t>
            </a:r>
            <a:r>
              <a:rPr lang="en-US" altLang="en-US" i="1">
                <a:latin typeface="Symbol" panose="05050102010706020507" pitchFamily="18" charset="2"/>
              </a:rPr>
              <a:t> </a:t>
            </a:r>
            <a:r>
              <a:rPr lang="en-US" altLang="en-US"/>
              <a:t>percentiles. </a:t>
            </a:r>
          </a:p>
        </p:txBody>
      </p:sp>
      <p:sp>
        <p:nvSpPr>
          <p:cNvPr id="181252" name="Line 4"/>
          <p:cNvSpPr>
            <a:spLocks noChangeShapeType="1"/>
          </p:cNvSpPr>
          <p:nvPr/>
        </p:nvSpPr>
        <p:spPr bwMode="auto">
          <a:xfrm>
            <a:off x="6950075" y="1600200"/>
            <a:ext cx="136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1254" name="Line 6"/>
          <p:cNvSpPr>
            <a:spLocks noChangeShapeType="1"/>
          </p:cNvSpPr>
          <p:nvPr/>
        </p:nvSpPr>
        <p:spPr bwMode="auto">
          <a:xfrm>
            <a:off x="5534025" y="1966913"/>
            <a:ext cx="1365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noFill/>
        </p:spPr>
        <p:txBody>
          <a:bodyPr/>
          <a:lstStyle/>
          <a:p>
            <a:r>
              <a:rPr lang="en-US" altLang="en-US"/>
              <a:t>Notation and Assumptions</a:t>
            </a:r>
          </a:p>
        </p:txBody>
      </p:sp>
      <p:sp>
        <p:nvSpPr>
          <p:cNvPr id="145411" name="Rectangle 3"/>
          <p:cNvSpPr>
            <a:spLocks noGrp="1" noChangeArrowheads="1"/>
          </p:cNvSpPr>
          <p:nvPr>
            <p:ph type="body" idx="1"/>
          </p:nvPr>
        </p:nvSpPr>
        <p:spPr>
          <a:noFill/>
        </p:spPr>
        <p:txBody>
          <a:bodyPr/>
          <a:lstStyle/>
          <a:p>
            <a:pPr>
              <a:tabLst>
                <a:tab pos="457200" algn="l"/>
                <a:tab pos="1371600" algn="l"/>
                <a:tab pos="1547813" algn="l"/>
              </a:tabLst>
            </a:pPr>
            <a:r>
              <a:rPr lang="en-US" altLang="en-US" dirty="0"/>
              <a:t>Figure 10.2 gives such a plot for the data of Example 10.1. The straightness of the pattern gives strong support to the normality assumption.</a:t>
            </a:r>
          </a:p>
        </p:txBody>
      </p:sp>
      <p:sp>
        <p:nvSpPr>
          <p:cNvPr id="145415" name="Rectangle 7"/>
          <p:cNvSpPr>
            <a:spLocks noChangeArrowheads="1"/>
          </p:cNvSpPr>
          <p:nvPr/>
        </p:nvSpPr>
        <p:spPr bwMode="auto">
          <a:xfrm>
            <a:off x="2220913" y="5486400"/>
            <a:ext cx="4637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A normal probability plot based on the data of Example 1</a:t>
            </a:r>
          </a:p>
        </p:txBody>
      </p:sp>
      <p:sp>
        <p:nvSpPr>
          <p:cNvPr id="145416" name="Rectangle 8"/>
          <p:cNvSpPr>
            <a:spLocks noChangeArrowheads="1"/>
          </p:cNvSpPr>
          <p:nvPr/>
        </p:nvSpPr>
        <p:spPr bwMode="auto">
          <a:xfrm>
            <a:off x="3886200" y="5791200"/>
            <a:ext cx="98901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latin typeface="Arial" panose="020B0604020202020204" pitchFamily="34" charset="0"/>
              </a:rPr>
              <a:t>Figure 10.2</a:t>
            </a:r>
          </a:p>
        </p:txBody>
      </p:sp>
      <p:pic>
        <p:nvPicPr>
          <p:cNvPr id="145417" name="Picture 9" descr="Picture1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060700"/>
            <a:ext cx="4724400" cy="2273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noFill/>
        </p:spPr>
        <p:txBody>
          <a:bodyPr/>
          <a:lstStyle/>
          <a:p>
            <a:r>
              <a:rPr lang="en-US" altLang="en-US"/>
              <a:t>Notation and Assumptions</a:t>
            </a:r>
          </a:p>
        </p:txBody>
      </p:sp>
      <p:sp>
        <p:nvSpPr>
          <p:cNvPr id="146435"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If either the normality assumption or the assumption of equal variances is judged implausible, a method of analysis other than the usual </a:t>
            </a:r>
            <a:r>
              <a:rPr lang="en-US" altLang="en-US" i="1"/>
              <a:t>F </a:t>
            </a:r>
            <a:r>
              <a:rPr lang="en-US" altLang="en-US"/>
              <a:t>test must be employed.</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428625" y="3500438"/>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4000" b="1">
                <a:solidFill>
                  <a:srgbClr val="00ADEF"/>
                </a:solidFill>
                <a:latin typeface="Arial" panose="020B0604020202020204" pitchFamily="34" charset="0"/>
              </a:rPr>
              <a:t>The Test Statistic</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noFill/>
        </p:spPr>
        <p:txBody>
          <a:bodyPr/>
          <a:lstStyle/>
          <a:p>
            <a:r>
              <a:rPr lang="en-US" altLang="en-US"/>
              <a:t>The Test Statistic</a:t>
            </a:r>
          </a:p>
        </p:txBody>
      </p:sp>
      <p:sp>
        <p:nvSpPr>
          <p:cNvPr id="149507"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If </a:t>
            </a:r>
            <a:r>
              <a:rPr lang="en-US" altLang="en-US" i="1"/>
              <a:t>H</a:t>
            </a:r>
            <a:r>
              <a:rPr lang="en-US" altLang="en-US" baseline="-25000"/>
              <a:t>0</a:t>
            </a:r>
            <a:r>
              <a:rPr lang="en-US" altLang="en-US"/>
              <a:t> is true, the </a:t>
            </a:r>
            <a:r>
              <a:rPr lang="en-US" altLang="en-US" i="1"/>
              <a:t>J </a:t>
            </a:r>
            <a:r>
              <a:rPr lang="en-US" altLang="en-US"/>
              <a:t>observations in each sample come from a normal population distribution with the </a:t>
            </a:r>
            <a:r>
              <a:rPr lang="en-US" altLang="en-US" i="1"/>
              <a:t>same </a:t>
            </a:r>
            <a:r>
              <a:rPr lang="en-US" altLang="en-US"/>
              <a:t>mean value </a:t>
            </a:r>
            <a:r>
              <a:rPr lang="en-US" altLang="en-US" i="1">
                <a:sym typeface="Symbol" panose="05050102010706020507" pitchFamily="18" charset="2"/>
              </a:rPr>
              <a:t></a:t>
            </a:r>
            <a:r>
              <a:rPr lang="en-US" altLang="en-US"/>
              <a:t>, in which case the sample means </a:t>
            </a:r>
            <a:r>
              <a:rPr lang="en-US" altLang="en-US" i="1"/>
              <a:t>x</a:t>
            </a:r>
            <a:r>
              <a:rPr lang="en-US" altLang="en-US" baseline="-25000"/>
              <a:t>1</a:t>
            </a:r>
            <a:r>
              <a:rPr lang="en-US" altLang="en-US" baseline="-25000">
                <a:sym typeface="Wingdings 2" panose="05020102010507070707" pitchFamily="18" charset="2"/>
              </a:rPr>
              <a:t></a:t>
            </a:r>
            <a:r>
              <a:rPr lang="en-US" altLang="en-US"/>
              <a:t>, . . ., </a:t>
            </a:r>
            <a:r>
              <a:rPr lang="en-US" altLang="en-US" i="1"/>
              <a:t>x</a:t>
            </a:r>
            <a:r>
              <a:rPr lang="en-US" altLang="en-US" i="1" baseline="-25000"/>
              <a:t>I</a:t>
            </a:r>
            <a:r>
              <a:rPr lang="en-US" altLang="en-US" baseline="-25000">
                <a:sym typeface="Wingdings 2" panose="05020102010507070707" pitchFamily="18" charset="2"/>
              </a:rPr>
              <a:t></a:t>
            </a:r>
            <a:r>
              <a:rPr lang="en-US" altLang="en-US" baseline="-25000"/>
              <a:t> </a:t>
            </a:r>
            <a:r>
              <a:rPr lang="en-US" altLang="en-US"/>
              <a:t>should be reasonably close to one another. </a:t>
            </a:r>
          </a:p>
          <a:p>
            <a:pPr>
              <a:tabLst>
                <a:tab pos="457200" algn="l"/>
                <a:tab pos="1371600" algn="l"/>
                <a:tab pos="1547813" algn="l"/>
              </a:tabLst>
            </a:pPr>
            <a:endParaRPr lang="en-US" altLang="en-US"/>
          </a:p>
          <a:p>
            <a:pPr>
              <a:tabLst>
                <a:tab pos="457200" algn="l"/>
                <a:tab pos="1371600" algn="l"/>
                <a:tab pos="1547813" algn="l"/>
              </a:tabLst>
            </a:pPr>
            <a:r>
              <a:rPr lang="en-US" altLang="en-US"/>
              <a:t>The test procedure is based on comparing a measure of differences among the </a:t>
            </a:r>
            <a:r>
              <a:rPr lang="en-US" altLang="en-US" i="1"/>
              <a:t>x</a:t>
            </a:r>
            <a:r>
              <a:rPr lang="en-US" altLang="en-US" i="1" baseline="-25000"/>
              <a:t>i</a:t>
            </a:r>
            <a:r>
              <a:rPr lang="en-US" altLang="en-US"/>
              <a:t>’s (“between-samples” variation) to a measure of variation calculated from </a:t>
            </a:r>
            <a:r>
              <a:rPr lang="en-US" altLang="en-US" i="1"/>
              <a:t>within </a:t>
            </a:r>
            <a:r>
              <a:rPr lang="en-US" altLang="en-US"/>
              <a:t>each of the samples.</a:t>
            </a:r>
          </a:p>
        </p:txBody>
      </p:sp>
      <p:sp>
        <p:nvSpPr>
          <p:cNvPr id="149508" name="Line 4"/>
          <p:cNvSpPr>
            <a:spLocks noChangeShapeType="1"/>
          </p:cNvSpPr>
          <p:nvPr/>
        </p:nvSpPr>
        <p:spPr bwMode="auto">
          <a:xfrm>
            <a:off x="5395913" y="2328863"/>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509" name="Line 5"/>
          <p:cNvSpPr>
            <a:spLocks noChangeShapeType="1"/>
          </p:cNvSpPr>
          <p:nvPr/>
        </p:nvSpPr>
        <p:spPr bwMode="auto">
          <a:xfrm>
            <a:off x="6491288" y="23431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9510" name="Line 6"/>
          <p:cNvSpPr>
            <a:spLocks noChangeShapeType="1"/>
          </p:cNvSpPr>
          <p:nvPr/>
        </p:nvSpPr>
        <p:spPr bwMode="auto">
          <a:xfrm>
            <a:off x="3657600" y="3929063"/>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noFill/>
        </p:spPr>
        <p:txBody>
          <a:bodyPr/>
          <a:lstStyle/>
          <a:p>
            <a:r>
              <a:rPr lang="en-US" altLang="en-US"/>
              <a:t>The Test Statistic</a:t>
            </a:r>
          </a:p>
        </p:txBody>
      </p:sp>
      <p:sp>
        <p:nvSpPr>
          <p:cNvPr id="150531" name="Rectangle 3"/>
          <p:cNvSpPr>
            <a:spLocks noGrp="1" noChangeArrowheads="1"/>
          </p:cNvSpPr>
          <p:nvPr>
            <p:ph type="body" idx="1"/>
          </p:nvPr>
        </p:nvSpPr>
        <p:spPr>
          <a:noFill/>
        </p:spPr>
        <p:txBody>
          <a:bodyPr/>
          <a:lstStyle/>
          <a:p>
            <a:pPr>
              <a:tabLst>
                <a:tab pos="457200" algn="l"/>
                <a:tab pos="1371600" algn="l"/>
                <a:tab pos="1547813" algn="l"/>
              </a:tabLst>
            </a:pPr>
            <a:r>
              <a:rPr lang="en-US" altLang="en-US" b="1" dirty="0"/>
              <a:t>Definition</a:t>
            </a:r>
          </a:p>
          <a:p>
            <a:pPr>
              <a:tabLst>
                <a:tab pos="457200" algn="l"/>
                <a:tab pos="1371600" algn="l"/>
                <a:tab pos="1547813" algn="l"/>
              </a:tabLst>
            </a:pPr>
            <a:endParaRPr lang="en-US" alt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81200"/>
            <a:ext cx="8128000" cy="3563815"/>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noFill/>
        </p:spPr>
        <p:txBody>
          <a:bodyPr/>
          <a:lstStyle/>
          <a:p>
            <a:r>
              <a:rPr lang="en-US" altLang="en-US"/>
              <a:t>The Test Statistic</a:t>
            </a:r>
          </a:p>
        </p:txBody>
      </p:sp>
      <p:sp>
        <p:nvSpPr>
          <p:cNvPr id="151555"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terminology “mean square” will be explained shortly. Notice that uppercase </a:t>
            </a:r>
            <a:r>
              <a:rPr lang="en-US" altLang="en-US" i="1"/>
              <a:t>X</a:t>
            </a:r>
            <a:r>
              <a:rPr lang="en-US" altLang="en-US"/>
              <a:t>’s and </a:t>
            </a:r>
            <a:r>
              <a:rPr lang="en-US" altLang="en-US" i="1"/>
              <a:t>S</a:t>
            </a:r>
            <a:r>
              <a:rPr lang="en-US" altLang="en-US" baseline="30000"/>
              <a:t>2</a:t>
            </a:r>
            <a:r>
              <a:rPr lang="en-US" altLang="en-US"/>
              <a:t>’s are used, so MSTr and MSE are defined as statistics. </a:t>
            </a:r>
          </a:p>
          <a:p>
            <a:pPr>
              <a:tabLst>
                <a:tab pos="457200" algn="l"/>
                <a:tab pos="1371600" algn="l"/>
                <a:tab pos="1547813" algn="l"/>
              </a:tabLst>
            </a:pPr>
            <a:endParaRPr lang="en-US" altLang="en-US"/>
          </a:p>
          <a:p>
            <a:pPr>
              <a:tabLst>
                <a:tab pos="457200" algn="l"/>
                <a:tab pos="1371600" algn="l"/>
                <a:tab pos="1547813" algn="l"/>
              </a:tabLst>
            </a:pPr>
            <a:r>
              <a:rPr lang="en-US" altLang="en-US"/>
              <a:t>We will follow tradition and also use MSTr and MSE </a:t>
            </a:r>
            <a:br>
              <a:rPr lang="en-US" altLang="en-US"/>
            </a:br>
            <a:r>
              <a:rPr lang="en-US" altLang="en-US"/>
              <a:t>(rather than mstr and mse) to denote the calculated values of these statistics. </a:t>
            </a:r>
          </a:p>
          <a:p>
            <a:pPr>
              <a:tabLst>
                <a:tab pos="457200" algn="l"/>
                <a:tab pos="1371600" algn="l"/>
                <a:tab pos="1547813" algn="l"/>
              </a:tabLst>
            </a:pPr>
            <a:endParaRPr lang="en-US" altLang="en-US"/>
          </a:p>
          <a:p>
            <a:pPr>
              <a:tabLst>
                <a:tab pos="457200" algn="l"/>
                <a:tab pos="1371600" algn="l"/>
                <a:tab pos="1547813" algn="l"/>
              </a:tabLst>
            </a:pPr>
            <a:r>
              <a:rPr lang="en-US" altLang="en-US"/>
              <a:t>Each      assesses variation within a particular sample, so MSE is a measure of within-samples variation.</a:t>
            </a:r>
          </a:p>
        </p:txBody>
      </p:sp>
      <p:sp>
        <p:nvSpPr>
          <p:cNvPr id="151558" name="Line 6"/>
          <p:cNvSpPr>
            <a:spLocks noChangeShapeType="1"/>
          </p:cNvSpPr>
          <p:nvPr/>
        </p:nvSpPr>
        <p:spPr bwMode="auto">
          <a:xfrm>
            <a:off x="3614738" y="1905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5155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743450"/>
            <a:ext cx="38100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noFill/>
        </p:spPr>
        <p:txBody>
          <a:bodyPr/>
          <a:lstStyle/>
          <a:p>
            <a:r>
              <a:rPr lang="en-US" altLang="en-US"/>
              <a:t>The Test Statistic</a:t>
            </a:r>
          </a:p>
        </p:txBody>
      </p:sp>
      <p:sp>
        <p:nvSpPr>
          <p:cNvPr id="152579"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What kind of value of </a:t>
            </a:r>
            <a:r>
              <a:rPr lang="en-US" altLang="en-US" i="1"/>
              <a:t>F </a:t>
            </a:r>
            <a:r>
              <a:rPr lang="en-US" altLang="en-US"/>
              <a:t>provides evidence for or against </a:t>
            </a:r>
            <a:r>
              <a:rPr lang="en-US" altLang="en-US" i="1"/>
              <a:t>H</a:t>
            </a:r>
            <a:r>
              <a:rPr lang="en-US" altLang="en-US" baseline="-25000"/>
              <a:t>0</a:t>
            </a:r>
            <a:r>
              <a:rPr lang="en-US" altLang="en-US"/>
              <a:t>? If </a:t>
            </a:r>
            <a:r>
              <a:rPr lang="en-US" altLang="en-US" i="1"/>
              <a:t>H</a:t>
            </a:r>
            <a:r>
              <a:rPr lang="en-US" altLang="en-US" baseline="-25000"/>
              <a:t>0</a:t>
            </a:r>
            <a:r>
              <a:rPr lang="en-US" altLang="en-US"/>
              <a:t> is true (all </a:t>
            </a:r>
            <a:r>
              <a:rPr lang="en-US" altLang="en-US" i="1">
                <a:sym typeface="Symbol" panose="05050102010706020507" pitchFamily="18" charset="2"/>
              </a:rPr>
              <a:t></a:t>
            </a:r>
            <a:r>
              <a:rPr lang="en-US" altLang="en-US" i="1" baseline="-25000"/>
              <a:t>i</a:t>
            </a:r>
            <a:r>
              <a:rPr lang="en-US" altLang="en-US"/>
              <a:t>’s are equal), the values of the individual sample means should be close to one another and therefore close to the grand mean, resulting in a relatively small value of MSTr. </a:t>
            </a:r>
          </a:p>
          <a:p>
            <a:pPr>
              <a:tabLst>
                <a:tab pos="457200" algn="l"/>
                <a:tab pos="1371600" algn="l"/>
                <a:tab pos="1547813" algn="l"/>
              </a:tabLst>
            </a:pPr>
            <a:endParaRPr lang="en-US" altLang="en-US"/>
          </a:p>
          <a:p>
            <a:pPr>
              <a:tabLst>
                <a:tab pos="457200" algn="l"/>
                <a:tab pos="1371600" algn="l"/>
                <a:tab pos="1547813" algn="l"/>
              </a:tabLst>
            </a:pPr>
            <a:r>
              <a:rPr lang="en-US" altLang="en-US"/>
              <a:t>However, if the </a:t>
            </a:r>
            <a:r>
              <a:rPr lang="en-US" altLang="en-US" i="1">
                <a:sym typeface="Symbol" panose="05050102010706020507" pitchFamily="18" charset="2"/>
              </a:rPr>
              <a:t></a:t>
            </a:r>
            <a:r>
              <a:rPr lang="en-US" altLang="en-US" i="1" baseline="-25000"/>
              <a:t>i</a:t>
            </a:r>
            <a:r>
              <a:rPr lang="en-US" altLang="en-US"/>
              <a:t>’s are quite different, some </a:t>
            </a:r>
            <a:r>
              <a:rPr lang="en-US" altLang="en-US" i="1"/>
              <a:t>x</a:t>
            </a:r>
            <a:r>
              <a:rPr lang="en-US" altLang="en-US" i="1" baseline="-25000"/>
              <a:t>i</a:t>
            </a:r>
            <a:r>
              <a:rPr lang="en-US" altLang="en-US"/>
              <a:t>’s should differ quite a bit from </a:t>
            </a:r>
            <a:r>
              <a:rPr lang="en-US" altLang="en-US" i="1"/>
              <a:t>x</a:t>
            </a:r>
            <a:r>
              <a:rPr lang="en-US" altLang="en-US" baseline="-25000">
                <a:sym typeface="Wingdings 2" panose="05020102010507070707" pitchFamily="18" charset="2"/>
              </a:rPr>
              <a:t></a:t>
            </a:r>
            <a:r>
              <a:rPr lang="en-US" altLang="en-US">
                <a:sym typeface="Wingdings 2" panose="05020102010507070707" pitchFamily="18" charset="2"/>
              </a:rPr>
              <a:t>.</a:t>
            </a:r>
            <a:endParaRPr lang="en-US" altLang="en-US"/>
          </a:p>
          <a:p>
            <a:pPr>
              <a:tabLst>
                <a:tab pos="457200" algn="l"/>
                <a:tab pos="1371600" algn="l"/>
                <a:tab pos="1547813" algn="l"/>
              </a:tabLst>
            </a:pPr>
            <a:endParaRPr lang="en-US" altLang="en-US"/>
          </a:p>
          <a:p>
            <a:pPr>
              <a:tabLst>
                <a:tab pos="457200" algn="l"/>
                <a:tab pos="1371600" algn="l"/>
                <a:tab pos="1547813" algn="l"/>
              </a:tabLst>
            </a:pPr>
            <a:r>
              <a:rPr lang="en-US" altLang="en-US"/>
              <a:t>So the value of MSTr is affected by the status of </a:t>
            </a:r>
            <a:r>
              <a:rPr lang="en-US" altLang="en-US" i="1"/>
              <a:t>H</a:t>
            </a:r>
            <a:r>
              <a:rPr lang="en-US" altLang="en-US" baseline="-25000"/>
              <a:t>0</a:t>
            </a:r>
            <a:r>
              <a:rPr lang="en-US" altLang="en-US"/>
              <a:t> </a:t>
            </a:r>
            <a:br>
              <a:rPr lang="en-US" altLang="en-US"/>
            </a:br>
            <a:r>
              <a:rPr lang="en-US" altLang="en-US"/>
              <a:t>(true or false).</a:t>
            </a:r>
          </a:p>
        </p:txBody>
      </p:sp>
      <p:sp>
        <p:nvSpPr>
          <p:cNvPr id="152583" name="Line 7"/>
          <p:cNvSpPr>
            <a:spLocks noChangeShapeType="1"/>
          </p:cNvSpPr>
          <p:nvPr/>
        </p:nvSpPr>
        <p:spPr bwMode="auto">
          <a:xfrm>
            <a:off x="3429000" y="4295775"/>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2584" name="Line 8"/>
          <p:cNvSpPr>
            <a:spLocks noChangeShapeType="1"/>
          </p:cNvSpPr>
          <p:nvPr/>
        </p:nvSpPr>
        <p:spPr bwMode="auto">
          <a:xfrm>
            <a:off x="6567488" y="3929063"/>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noFill/>
        </p:spPr>
        <p:txBody>
          <a:bodyPr/>
          <a:lstStyle/>
          <a:p>
            <a:r>
              <a:rPr lang="en-US" altLang="en-US"/>
              <a:t>The Test Statistic</a:t>
            </a:r>
          </a:p>
        </p:txBody>
      </p:sp>
      <p:sp>
        <p:nvSpPr>
          <p:cNvPr id="153603"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This is not the case with MSE, because the        depend only on the underlying value of </a:t>
            </a:r>
            <a:r>
              <a:rPr lang="en-US" altLang="en-US" i="1">
                <a:sym typeface="Symbol" panose="05050102010706020507" pitchFamily="18" charset="2"/>
              </a:rPr>
              <a:t></a:t>
            </a:r>
            <a:r>
              <a:rPr lang="en-US" altLang="en-US" baseline="30000"/>
              <a:t>2</a:t>
            </a:r>
            <a:r>
              <a:rPr lang="en-US" altLang="en-US"/>
              <a:t> and not on where the various distributions are centered. </a:t>
            </a:r>
          </a:p>
          <a:p>
            <a:pPr>
              <a:tabLst>
                <a:tab pos="457200" algn="l"/>
                <a:tab pos="1371600" algn="l"/>
                <a:tab pos="1547813" algn="l"/>
              </a:tabLst>
            </a:pPr>
            <a:endParaRPr lang="en-US" altLang="en-US"/>
          </a:p>
          <a:p>
            <a:pPr>
              <a:tabLst>
                <a:tab pos="457200" algn="l"/>
                <a:tab pos="1371600" algn="l"/>
                <a:tab pos="1547813" algn="l"/>
              </a:tabLst>
            </a:pPr>
            <a:r>
              <a:rPr lang="en-US" altLang="en-US"/>
              <a:t>The following box presents an important property of </a:t>
            </a:r>
            <a:r>
              <a:rPr lang="en-US" altLang="en-US" i="1"/>
              <a:t>E</a:t>
            </a:r>
            <a:r>
              <a:rPr lang="en-US" altLang="en-US"/>
              <a:t>(MSTr) and </a:t>
            </a:r>
            <a:r>
              <a:rPr lang="en-US" altLang="en-US" i="1"/>
              <a:t>E</a:t>
            </a:r>
            <a:r>
              <a:rPr lang="en-US" altLang="en-US"/>
              <a:t>(MSE), the expected values of these two statistics.</a:t>
            </a:r>
          </a:p>
          <a:p>
            <a:pPr>
              <a:tabLst>
                <a:tab pos="457200" algn="l"/>
                <a:tab pos="1371600" algn="l"/>
                <a:tab pos="1547813" algn="l"/>
              </a:tabLst>
            </a:pPr>
            <a:endParaRPr lang="en-US" altLang="en-US"/>
          </a:p>
        </p:txBody>
      </p:sp>
      <p:pic>
        <p:nvPicPr>
          <p:cNvPr id="153604" name="Picture 4"/>
          <p:cNvPicPr>
            <a:picLocks noChangeAspect="1" noChangeArrowheads="1"/>
          </p:cNvPicPr>
          <p:nvPr/>
        </p:nvPicPr>
        <p:blipFill>
          <a:blip r:embed="rId2">
            <a:lum contrast="42000"/>
            <a:extLst>
              <a:ext uri="{28A0092B-C50C-407E-A947-70E740481C1C}">
                <a14:useLocalDpi xmlns:a14="http://schemas.microsoft.com/office/drawing/2010/main" val="0"/>
              </a:ext>
            </a:extLst>
          </a:blip>
          <a:srcRect/>
          <a:stretch>
            <a:fillRect/>
          </a:stretch>
        </p:blipFill>
        <p:spPr bwMode="auto">
          <a:xfrm>
            <a:off x="6477000" y="1531938"/>
            <a:ext cx="457200" cy="37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en-US"/>
              <a:t>Single-Factor ANOVA</a:t>
            </a:r>
          </a:p>
        </p:txBody>
      </p:sp>
      <p:sp>
        <p:nvSpPr>
          <p:cNvPr id="125955" name="Rectangle 3"/>
          <p:cNvSpPr>
            <a:spLocks noGrp="1" noChangeArrowheads="1"/>
          </p:cNvSpPr>
          <p:nvPr>
            <p:ph type="body" idx="1"/>
          </p:nvPr>
        </p:nvSpPr>
        <p:spPr>
          <a:noFill/>
        </p:spPr>
        <p:txBody>
          <a:bodyPr/>
          <a:lstStyle/>
          <a:p>
            <a:pPr>
              <a:tabLst>
                <a:tab pos="569913" algn="l"/>
                <a:tab pos="1371600" algn="l"/>
                <a:tab pos="1547813" algn="l"/>
              </a:tabLst>
            </a:pPr>
            <a:r>
              <a:rPr lang="en-US" altLang="en-US"/>
              <a:t>Single-factor ANOVA focuses on a comparison of more than two population or treatment means. Let</a:t>
            </a:r>
          </a:p>
          <a:p>
            <a:pPr>
              <a:tabLst>
                <a:tab pos="569913" algn="l"/>
                <a:tab pos="1371600" algn="l"/>
                <a:tab pos="1547813" algn="l"/>
              </a:tabLst>
            </a:pPr>
            <a:endParaRPr lang="en-US" altLang="en-US" sz="1200"/>
          </a:p>
          <a:p>
            <a:pPr>
              <a:tabLst>
                <a:tab pos="569913" algn="l"/>
                <a:tab pos="1371600" algn="l"/>
                <a:tab pos="1547813" algn="l"/>
              </a:tabLst>
            </a:pPr>
            <a:r>
              <a:rPr lang="en-US" altLang="en-US" i="1"/>
              <a:t>  l </a:t>
            </a:r>
            <a:r>
              <a:rPr lang="en-US" altLang="en-US"/>
              <a:t>= the number of populations or treatments being</a:t>
            </a:r>
            <a:br>
              <a:rPr lang="en-US" altLang="en-US"/>
            </a:br>
            <a:r>
              <a:rPr lang="en-US" altLang="en-US"/>
              <a:t>       compared</a:t>
            </a:r>
          </a:p>
          <a:p>
            <a:pPr>
              <a:tabLst>
                <a:tab pos="569913" algn="l"/>
                <a:tab pos="1371600" algn="l"/>
                <a:tab pos="1547813" algn="l"/>
              </a:tabLst>
            </a:pPr>
            <a:endParaRPr lang="en-US" altLang="en-US" sz="1200"/>
          </a:p>
          <a:p>
            <a:pPr>
              <a:tabLst>
                <a:tab pos="569913" algn="l"/>
                <a:tab pos="1371600" algn="l"/>
                <a:tab pos="1547813" algn="l"/>
              </a:tabLst>
            </a:pPr>
            <a:r>
              <a:rPr lang="en-US" altLang="en-US" i="1">
                <a:sym typeface="Symbol" panose="05050102010706020507" pitchFamily="18" charset="2"/>
              </a:rPr>
              <a:t></a:t>
            </a:r>
            <a:r>
              <a:rPr lang="en-US" altLang="en-US" baseline="-25000">
                <a:sym typeface="Symbol" panose="05050102010706020507" pitchFamily="18" charset="2"/>
              </a:rPr>
              <a:t>1</a:t>
            </a:r>
            <a:r>
              <a:rPr lang="en-US" altLang="en-US"/>
              <a:t> = the mean of population 1 or the true average response</a:t>
            </a:r>
            <a:br>
              <a:rPr lang="en-US" altLang="en-US"/>
            </a:br>
            <a:r>
              <a:rPr lang="en-US" altLang="en-US"/>
              <a:t>       when treatment 1 is applied</a:t>
            </a:r>
          </a:p>
          <a:p>
            <a:pPr>
              <a:tabLst>
                <a:tab pos="569913" algn="l"/>
                <a:tab pos="1371600" algn="l"/>
                <a:tab pos="1547813" algn="l"/>
              </a:tabLst>
            </a:pPr>
            <a:r>
              <a:rPr lang="en-US" altLang="en-US"/>
              <a:t>      .</a:t>
            </a:r>
          </a:p>
          <a:p>
            <a:pPr>
              <a:tabLst>
                <a:tab pos="569913" algn="l"/>
                <a:tab pos="1371600" algn="l"/>
                <a:tab pos="1547813" algn="l"/>
              </a:tabLst>
            </a:pPr>
            <a:r>
              <a:rPr lang="en-US" altLang="en-US"/>
              <a:t>      .</a:t>
            </a:r>
          </a:p>
          <a:p>
            <a:pPr>
              <a:tabLst>
                <a:tab pos="569913" algn="l"/>
                <a:tab pos="1371600" algn="l"/>
                <a:tab pos="1547813" algn="l"/>
              </a:tabLst>
            </a:pPr>
            <a:r>
              <a:rPr lang="en-US" altLang="en-US"/>
              <a:t>      .</a:t>
            </a:r>
          </a:p>
          <a:p>
            <a:pPr>
              <a:tabLst>
                <a:tab pos="569913" algn="l"/>
                <a:tab pos="1371600" algn="l"/>
                <a:tab pos="1547813" algn="l"/>
              </a:tabLst>
            </a:pPr>
            <a:r>
              <a:rPr lang="en-US" altLang="en-US" i="1">
                <a:sym typeface="Symbol" panose="05050102010706020507" pitchFamily="18" charset="2"/>
              </a:rPr>
              <a:t></a:t>
            </a:r>
            <a:r>
              <a:rPr lang="en-US" altLang="en-US" i="1" baseline="-25000">
                <a:sym typeface="Symbol" panose="05050102010706020507" pitchFamily="18" charset="2"/>
              </a:rPr>
              <a:t>I</a:t>
            </a:r>
            <a:r>
              <a:rPr lang="en-US" altLang="en-US"/>
              <a:t> = the mean of population </a:t>
            </a:r>
            <a:r>
              <a:rPr lang="en-US" altLang="en-US" i="1"/>
              <a:t>I </a:t>
            </a:r>
            <a:r>
              <a:rPr lang="en-US" altLang="en-US"/>
              <a:t>or the true average response</a:t>
            </a:r>
            <a:br>
              <a:rPr lang="en-US" altLang="en-US"/>
            </a:br>
            <a:r>
              <a:rPr lang="en-US" altLang="en-US"/>
              <a:t>       when treatment </a:t>
            </a:r>
            <a:r>
              <a:rPr lang="en-US" altLang="en-US" i="1"/>
              <a:t>I </a:t>
            </a:r>
            <a:r>
              <a:rPr lang="en-US" altLang="en-US"/>
              <a:t>is applied</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noFill/>
        </p:spPr>
        <p:txBody>
          <a:bodyPr/>
          <a:lstStyle/>
          <a:p>
            <a:r>
              <a:rPr lang="en-US" altLang="en-US"/>
              <a:t>The Test Statistic</a:t>
            </a:r>
          </a:p>
        </p:txBody>
      </p:sp>
      <p:sp>
        <p:nvSpPr>
          <p:cNvPr id="154627" name="Rectangle 3"/>
          <p:cNvSpPr>
            <a:spLocks noGrp="1" noChangeArrowheads="1"/>
          </p:cNvSpPr>
          <p:nvPr>
            <p:ph type="body" idx="1"/>
          </p:nvPr>
        </p:nvSpPr>
        <p:spPr>
          <a:noFill/>
        </p:spPr>
        <p:txBody>
          <a:bodyPr/>
          <a:lstStyle/>
          <a:p>
            <a:pPr>
              <a:tabLst>
                <a:tab pos="457200" algn="l"/>
                <a:tab pos="1371600" algn="l"/>
                <a:tab pos="1597025" algn="l"/>
              </a:tabLst>
            </a:pPr>
            <a:r>
              <a:rPr lang="en-US" altLang="en-US" b="1" dirty="0"/>
              <a:t>Proposition</a:t>
            </a:r>
          </a:p>
          <a:p>
            <a:pPr>
              <a:tabLst>
                <a:tab pos="457200" algn="l"/>
                <a:tab pos="1371600" algn="l"/>
                <a:tab pos="1597025" algn="l"/>
              </a:tabLst>
            </a:pPr>
            <a:endParaRPr lang="en-US" altLang="en-US"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133600"/>
            <a:ext cx="8127999" cy="3429000"/>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noFill/>
        </p:spPr>
        <p:txBody>
          <a:bodyPr/>
          <a:lstStyle/>
          <a:p>
            <a:r>
              <a:rPr lang="en-US" altLang="en-US"/>
              <a:t>The Test Statistic</a:t>
            </a:r>
          </a:p>
        </p:txBody>
      </p:sp>
      <p:sp>
        <p:nvSpPr>
          <p:cNvPr id="155651"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unbiasedness of MSE is a consequence of       whether </a:t>
            </a:r>
            <a:r>
              <a:rPr lang="en-US" altLang="en-US" i="1"/>
              <a:t>H</a:t>
            </a:r>
            <a:r>
              <a:rPr lang="en-US" altLang="en-US" baseline="-25000"/>
              <a:t>0</a:t>
            </a:r>
            <a:r>
              <a:rPr lang="en-US" altLang="en-US"/>
              <a:t> is true or false. When </a:t>
            </a:r>
            <a:r>
              <a:rPr lang="en-US" altLang="en-US" i="1"/>
              <a:t>H</a:t>
            </a:r>
            <a:r>
              <a:rPr lang="en-US" altLang="en-US" baseline="-25000"/>
              <a:t>0</a:t>
            </a:r>
            <a:r>
              <a:rPr lang="en-US" altLang="en-US"/>
              <a:t> is true, each </a:t>
            </a:r>
            <a:r>
              <a:rPr lang="en-US" altLang="en-US" i="1"/>
              <a:t>X</a:t>
            </a:r>
            <a:r>
              <a:rPr lang="en-US" altLang="en-US" i="1" baseline="-25000"/>
              <a:t>i</a:t>
            </a:r>
            <a:r>
              <a:rPr lang="en-US" altLang="en-US" baseline="-25000">
                <a:sym typeface="Wingdings 2" panose="05020102010507070707" pitchFamily="18" charset="2"/>
              </a:rPr>
              <a:t></a:t>
            </a:r>
            <a:r>
              <a:rPr lang="en-US" altLang="en-US"/>
              <a:t> has the same mean value </a:t>
            </a:r>
            <a:r>
              <a:rPr lang="en-US" altLang="en-US" i="1">
                <a:sym typeface="Symbol" panose="05050102010706020507" pitchFamily="18" charset="2"/>
              </a:rPr>
              <a:t></a:t>
            </a:r>
            <a:r>
              <a:rPr lang="en-US" altLang="en-US"/>
              <a:t> and variance </a:t>
            </a:r>
            <a:r>
              <a:rPr lang="en-US" altLang="en-US" i="1">
                <a:sym typeface="Symbol" panose="05050102010706020507" pitchFamily="18" charset="2"/>
              </a:rPr>
              <a:t></a:t>
            </a:r>
            <a:r>
              <a:rPr lang="en-US" altLang="en-US" baseline="30000"/>
              <a:t>2</a:t>
            </a:r>
            <a:r>
              <a:rPr lang="en-US" altLang="en-US"/>
              <a:t>/</a:t>
            </a:r>
            <a:r>
              <a:rPr lang="en-US" altLang="en-US" i="1"/>
              <a:t>J</a:t>
            </a:r>
            <a:r>
              <a:rPr lang="en-US" altLang="en-US"/>
              <a:t>, so </a:t>
            </a:r>
            <a:br>
              <a:rPr lang="en-US" altLang="en-US"/>
            </a:br>
            <a:r>
              <a:rPr lang="en-US" altLang="en-US"/>
              <a:t>                               the “sample variance” of the  </a:t>
            </a:r>
            <a:br>
              <a:rPr lang="en-US" altLang="en-US"/>
            </a:br>
            <a:r>
              <a:rPr lang="en-US" altLang="en-US"/>
              <a:t>estimates </a:t>
            </a:r>
            <a:r>
              <a:rPr lang="en-US" altLang="en-US" i="1">
                <a:sym typeface="Symbol" panose="05050102010706020507" pitchFamily="18" charset="2"/>
              </a:rPr>
              <a:t></a:t>
            </a:r>
            <a:r>
              <a:rPr lang="en-US" altLang="en-US" baseline="30000"/>
              <a:t>2</a:t>
            </a:r>
            <a:r>
              <a:rPr lang="en-US" altLang="en-US"/>
              <a:t>/</a:t>
            </a:r>
            <a:r>
              <a:rPr lang="en-US" altLang="en-US" i="1"/>
              <a:t>J </a:t>
            </a:r>
            <a:r>
              <a:rPr lang="en-US" altLang="en-US"/>
              <a:t>unbiasedly; multiplying this by </a:t>
            </a:r>
            <a:r>
              <a:rPr lang="en-US" altLang="en-US" i="1"/>
              <a:t>J </a:t>
            </a:r>
            <a:r>
              <a:rPr lang="en-US" altLang="en-US"/>
              <a:t>gives MSTr as an unbiased estimator of </a:t>
            </a:r>
            <a:r>
              <a:rPr lang="en-US" altLang="en-US" i="1">
                <a:sym typeface="Symbol" panose="05050102010706020507" pitchFamily="18" charset="2"/>
              </a:rPr>
              <a:t></a:t>
            </a:r>
            <a:r>
              <a:rPr lang="en-US" altLang="en-US" baseline="30000"/>
              <a:t>2</a:t>
            </a:r>
            <a:r>
              <a:rPr lang="en-US" altLang="en-US"/>
              <a:t> itself. </a:t>
            </a:r>
          </a:p>
          <a:p>
            <a:pPr>
              <a:tabLst>
                <a:tab pos="457200" algn="l"/>
                <a:tab pos="1371600" algn="l"/>
                <a:tab pos="1547813" algn="l"/>
              </a:tabLst>
            </a:pPr>
            <a:endParaRPr lang="en-US" altLang="en-US"/>
          </a:p>
          <a:p>
            <a:pPr>
              <a:tabLst>
                <a:tab pos="457200" algn="l"/>
                <a:tab pos="1371600" algn="l"/>
                <a:tab pos="1547813" algn="l"/>
              </a:tabLst>
            </a:pPr>
            <a:r>
              <a:rPr lang="en-US" altLang="en-US"/>
              <a:t>The        tend to spread out more when </a:t>
            </a:r>
            <a:r>
              <a:rPr lang="en-US" altLang="en-US" i="1"/>
              <a:t>H</a:t>
            </a:r>
            <a:r>
              <a:rPr lang="en-US" altLang="en-US" baseline="-25000"/>
              <a:t>0</a:t>
            </a:r>
            <a:r>
              <a:rPr lang="en-US" altLang="en-US"/>
              <a:t> is false than when it is true, tending to inflate the value of MSTr in this case.</a:t>
            </a:r>
          </a:p>
        </p:txBody>
      </p:sp>
      <p:pic>
        <p:nvPicPr>
          <p:cNvPr id="1556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4688" y="1538288"/>
            <a:ext cx="1225550"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5658" name="Line 10"/>
          <p:cNvSpPr>
            <a:spLocks noChangeShapeType="1"/>
          </p:cNvSpPr>
          <p:nvPr/>
        </p:nvSpPr>
        <p:spPr bwMode="auto">
          <a:xfrm>
            <a:off x="7272338" y="1905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55659" name="Picture 11"/>
          <p:cNvPicPr>
            <a:picLocks noChangeAspect="1" noChangeArrowheads="1"/>
          </p:cNvPicPr>
          <p:nvPr/>
        </p:nvPicPr>
        <p:blipFill>
          <a:blip r:embed="rId3">
            <a:extLst>
              <a:ext uri="{28A0092B-C50C-407E-A947-70E740481C1C}">
                <a14:useLocalDpi xmlns:a14="http://schemas.microsoft.com/office/drawing/2010/main" val="0"/>
              </a:ext>
            </a:extLst>
          </a:blip>
          <a:srcRect t="17668"/>
          <a:stretch>
            <a:fillRect/>
          </a:stretch>
        </p:blipFill>
        <p:spPr bwMode="auto">
          <a:xfrm>
            <a:off x="533400" y="2667000"/>
            <a:ext cx="2541588"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66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2606675"/>
            <a:ext cx="6127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5661" name="Picture 13"/>
          <p:cNvPicPr>
            <a:picLocks noChangeAspect="1" noChangeArrowheads="1"/>
          </p:cNvPicPr>
          <p:nvPr/>
        </p:nvPicPr>
        <p:blipFill>
          <a:blip r:embed="rId4">
            <a:extLst>
              <a:ext uri="{28A0092B-C50C-407E-A947-70E740481C1C}">
                <a14:useLocalDpi xmlns:a14="http://schemas.microsoft.com/office/drawing/2010/main" val="0"/>
              </a:ext>
            </a:extLst>
          </a:blip>
          <a:srcRect r="12436" b="-10770"/>
          <a:stretch>
            <a:fillRect/>
          </a:stretch>
        </p:blipFill>
        <p:spPr bwMode="auto">
          <a:xfrm>
            <a:off x="1128713" y="4176713"/>
            <a:ext cx="536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noFill/>
        </p:spPr>
        <p:txBody>
          <a:bodyPr/>
          <a:lstStyle/>
          <a:p>
            <a:r>
              <a:rPr lang="en-US" altLang="en-US"/>
              <a:t>The Test Statistic</a:t>
            </a:r>
          </a:p>
        </p:txBody>
      </p:sp>
      <mc:AlternateContent xmlns:mc="http://schemas.openxmlformats.org/markup-compatibility/2006" xmlns:a14="http://schemas.microsoft.com/office/drawing/2010/main">
        <mc:Choice Requires="a14">
          <p:sp>
            <p:nvSpPr>
              <p:cNvPr id="156675" name="Rectangle 3"/>
              <p:cNvSpPr>
                <a:spLocks noGrp="1" noChangeArrowheads="1"/>
              </p:cNvSpPr>
              <p:nvPr>
                <p:ph type="body" idx="1"/>
              </p:nvPr>
            </p:nvSpPr>
            <p:spPr>
              <a:noFill/>
            </p:spPr>
            <p:txBody>
              <a:bodyPr/>
              <a:lstStyle/>
              <a:p>
                <a:pPr>
                  <a:tabLst>
                    <a:tab pos="457200" algn="l"/>
                    <a:tab pos="1371600" algn="l"/>
                    <a:tab pos="1547813" algn="l"/>
                  </a:tabLst>
                </a:pPr>
                <a:r>
                  <a:rPr lang="en-US" altLang="en-US" dirty="0"/>
                  <a:t>Thus a value of </a:t>
                </a:r>
                <a:r>
                  <a:rPr lang="en-US" altLang="en-US" i="1" dirty="0"/>
                  <a:t>F </a:t>
                </a:r>
                <a:r>
                  <a:rPr lang="en-US" altLang="en-US" dirty="0"/>
                  <a:t>that greatly exceeds 1, corresponding to an </a:t>
                </a:r>
                <a:r>
                  <a:rPr lang="en-US" altLang="en-US" dirty="0" err="1"/>
                  <a:t>MSTr</a:t>
                </a:r>
                <a:r>
                  <a:rPr lang="en-US" altLang="en-US" dirty="0"/>
                  <a:t> much larger than MSE, casts considerable doubt on </a:t>
                </a:r>
                <a:r>
                  <a:rPr lang="en-US" altLang="en-US" i="1" dirty="0"/>
                  <a:t>H</a:t>
                </a:r>
                <a:r>
                  <a:rPr lang="en-US" altLang="en-US" baseline="-25000" dirty="0"/>
                  <a:t>0</a:t>
                </a:r>
                <a:r>
                  <a:rPr lang="en-US" altLang="en-US" dirty="0"/>
                  <a:t>. </a:t>
                </a:r>
              </a:p>
              <a:p>
                <a:pPr>
                  <a:tabLst>
                    <a:tab pos="457200" algn="l"/>
                    <a:tab pos="1371600" algn="l"/>
                    <a:tab pos="1547813" algn="l"/>
                  </a:tabLst>
                </a:pPr>
                <a:endParaRPr lang="en-US" altLang="en-US" dirty="0"/>
              </a:p>
              <a:p>
                <a:pPr>
                  <a:tabLst>
                    <a:tab pos="457200" algn="l"/>
                    <a:tab pos="1371600" algn="l"/>
                    <a:tab pos="1547813" algn="l"/>
                  </a:tabLst>
                </a:pPr>
                <a:r>
                  <a:rPr lang="en-US" altLang="en-US" dirty="0"/>
                  <a:t>Determination of the </a:t>
                </a:r>
                <a:r>
                  <a:rPr lang="en-US" altLang="en-US" i="1" dirty="0"/>
                  <a:t>P</a:t>
                </a:r>
                <a:r>
                  <a:rPr lang="en-US" altLang="en-US" dirty="0"/>
                  <a:t>-value requires that the distribution of </a:t>
                </a:r>
                <a:r>
                  <a:rPr lang="en-US" altLang="en-US" i="1" dirty="0"/>
                  <a:t>F</a:t>
                </a:r>
                <a:r>
                  <a:rPr lang="en-US" altLang="en-US" dirty="0"/>
                  <a:t> when </a:t>
                </a:r>
                <a14:m>
                  <m:oMath xmlns:m="http://schemas.openxmlformats.org/officeDocument/2006/math">
                    <m:sSub>
                      <m:sSubPr>
                        <m:ctrlPr>
                          <a:rPr lang="en-US" altLang="en-US" i="1" smtClean="0">
                            <a:latin typeface="Cambria Math" panose="02040503050406030204" pitchFamily="18" charset="0"/>
                          </a:rPr>
                        </m:ctrlPr>
                      </m:sSubPr>
                      <m:e>
                        <m:r>
                          <a:rPr lang="en-US" altLang="en-US" b="0" i="1" smtClean="0">
                            <a:latin typeface="Cambria Math" panose="02040503050406030204" pitchFamily="18" charset="0"/>
                          </a:rPr>
                          <m:t>𝐻</m:t>
                        </m:r>
                      </m:e>
                      <m:sub>
                        <m:r>
                          <a:rPr lang="en-US" altLang="en-US" b="0" i="1" smtClean="0">
                            <a:latin typeface="Cambria Math" panose="02040503050406030204" pitchFamily="18" charset="0"/>
                          </a:rPr>
                          <m:t>0</m:t>
                        </m:r>
                      </m:sub>
                    </m:sSub>
                    <m:r>
                      <a:rPr lang="en-US" altLang="en-US" b="0" i="1" smtClean="0">
                        <a:latin typeface="Cambria Math" panose="02040503050406030204" pitchFamily="18" charset="0"/>
                      </a:rPr>
                      <m:t> </m:t>
                    </m:r>
                  </m:oMath>
                </a14:m>
                <a:r>
                  <a:rPr lang="en-US" altLang="en-US" dirty="0"/>
                  <a:t>is true be known.</a:t>
                </a:r>
              </a:p>
            </p:txBody>
          </p:sp>
        </mc:Choice>
        <mc:Fallback xmlns="">
          <p:sp>
            <p:nvSpPr>
              <p:cNvPr id="156675" name="Rectangle 3"/>
              <p:cNvSpPr>
                <a:spLocks noGrp="1" noRot="1" noChangeAspect="1" noMove="1" noResize="1" noEditPoints="1" noAdjustHandles="1" noChangeArrowheads="1" noChangeShapeType="1" noTextEdit="1"/>
              </p:cNvSpPr>
              <p:nvPr>
                <p:ph type="body" idx="1"/>
              </p:nvPr>
            </p:nvSpPr>
            <p:spPr>
              <a:blipFill rotWithShape="0">
                <a:blip r:embed="rId2"/>
                <a:stretch>
                  <a:fillRect l="-1111" t="-812"/>
                </a:stretch>
              </a:blipFill>
            </p:spPr>
            <p:txBody>
              <a:bodyPr/>
              <a:lstStyle/>
              <a:p>
                <a:r>
                  <a:rPr lang="en-US">
                    <a:noFill/>
                  </a:rPr>
                  <a:t> </a:t>
                </a:r>
              </a:p>
            </p:txBody>
          </p:sp>
        </mc:Fallback>
      </mc:AlternateContent>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2"/>
          <p:cNvSpPr txBox="1">
            <a:spLocks noChangeArrowheads="1"/>
          </p:cNvSpPr>
          <p:nvPr/>
        </p:nvSpPr>
        <p:spPr bwMode="auto">
          <a:xfrm>
            <a:off x="428625" y="3500438"/>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4000" b="1" i="1">
                <a:solidFill>
                  <a:srgbClr val="00ADEF"/>
                </a:solidFill>
                <a:latin typeface="Arial" panose="020B0604020202020204" pitchFamily="34" charset="0"/>
              </a:rPr>
              <a:t>F</a:t>
            </a:r>
            <a:r>
              <a:rPr lang="en-US" altLang="en-US" sz="4000" b="1">
                <a:solidFill>
                  <a:srgbClr val="00ADEF"/>
                </a:solidFill>
                <a:latin typeface="Arial" panose="020B0604020202020204" pitchFamily="34" charset="0"/>
              </a:rPr>
              <a:t> Distributions and the </a:t>
            </a:r>
            <a:r>
              <a:rPr lang="en-US" altLang="en-US" sz="4000" b="1" i="1">
                <a:solidFill>
                  <a:srgbClr val="00ADEF"/>
                </a:solidFill>
                <a:latin typeface="Arial" panose="020B0604020202020204" pitchFamily="34" charset="0"/>
              </a:rPr>
              <a:t>F</a:t>
            </a:r>
            <a:r>
              <a:rPr lang="en-US" altLang="en-US" sz="4000" b="1">
                <a:solidFill>
                  <a:srgbClr val="00ADEF"/>
                </a:solidFill>
                <a:latin typeface="Arial" panose="020B0604020202020204" pitchFamily="34" charset="0"/>
              </a:rPr>
              <a:t> Test</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noFill/>
        </p:spPr>
        <p:txBody>
          <a:bodyPr/>
          <a:lstStyle/>
          <a:p>
            <a:r>
              <a:rPr lang="en-US" altLang="en-US" i="1"/>
              <a:t>F</a:t>
            </a:r>
            <a:r>
              <a:rPr lang="en-US" altLang="en-US"/>
              <a:t> Distributions and the </a:t>
            </a:r>
            <a:r>
              <a:rPr lang="en-US" altLang="en-US" i="1"/>
              <a:t>F</a:t>
            </a:r>
            <a:r>
              <a:rPr lang="en-US" altLang="en-US"/>
              <a:t> Test</a:t>
            </a:r>
          </a:p>
        </p:txBody>
      </p:sp>
      <p:sp>
        <p:nvSpPr>
          <p:cNvPr id="159747"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An </a:t>
            </a:r>
            <a:r>
              <a:rPr lang="en-US" altLang="en-US" i="1"/>
              <a:t>F </a:t>
            </a:r>
            <a:r>
              <a:rPr lang="en-US" altLang="en-US"/>
              <a:t>distribution arises in connection with a ratio in which there is one number of degrees of freedom (df) associated with the numerator and another number of degrees of freedom associated with the denominator.</a:t>
            </a:r>
          </a:p>
          <a:p>
            <a:pPr>
              <a:tabLst>
                <a:tab pos="457200" algn="l"/>
                <a:tab pos="1371600" algn="l"/>
                <a:tab pos="1547813" algn="l"/>
              </a:tabLst>
            </a:pPr>
            <a:endParaRPr lang="en-US" altLang="en-US"/>
          </a:p>
          <a:p>
            <a:pPr>
              <a:tabLst>
                <a:tab pos="457200" algn="l"/>
                <a:tab pos="1371600" algn="l"/>
                <a:tab pos="1547813" algn="l"/>
              </a:tabLst>
            </a:pPr>
            <a:r>
              <a:rPr lang="en-US" altLang="en-US"/>
              <a:t>Let </a:t>
            </a:r>
            <a:r>
              <a:rPr lang="en-US" altLang="en-US" i="1"/>
              <a:t>v</a:t>
            </a:r>
            <a:r>
              <a:rPr lang="en-US" altLang="en-US" baseline="-25000"/>
              <a:t>1</a:t>
            </a:r>
            <a:r>
              <a:rPr lang="en-US" altLang="en-US"/>
              <a:t> and </a:t>
            </a:r>
            <a:r>
              <a:rPr lang="en-US" altLang="en-US" i="1"/>
              <a:t>v</a:t>
            </a:r>
            <a:r>
              <a:rPr lang="en-US" altLang="en-US" baseline="-25000"/>
              <a:t>2</a:t>
            </a:r>
            <a:r>
              <a:rPr lang="en-US" altLang="en-US"/>
              <a:t> denote the number of numerator and denominator degrees of freedom, respectively, for a variable with an </a:t>
            </a:r>
            <a:r>
              <a:rPr lang="en-US" altLang="en-US" i="1"/>
              <a:t>F </a:t>
            </a:r>
            <a:r>
              <a:rPr lang="en-US" altLang="en-US"/>
              <a:t>distribution.</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noFill/>
        </p:spPr>
        <p:txBody>
          <a:bodyPr/>
          <a:lstStyle/>
          <a:p>
            <a:r>
              <a:rPr lang="en-US" altLang="en-US" i="1"/>
              <a:t>F</a:t>
            </a:r>
            <a:r>
              <a:rPr lang="en-US" altLang="en-US"/>
              <a:t> Distributions and the </a:t>
            </a:r>
            <a:r>
              <a:rPr lang="en-US" altLang="en-US" i="1"/>
              <a:t>F</a:t>
            </a:r>
            <a:r>
              <a:rPr lang="en-US" altLang="en-US"/>
              <a:t> Test</a:t>
            </a:r>
          </a:p>
        </p:txBody>
      </p:sp>
      <p:sp>
        <p:nvSpPr>
          <p:cNvPr id="160771"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Both </a:t>
            </a:r>
            <a:r>
              <a:rPr lang="en-US" altLang="en-US" i="1">
                <a:sym typeface="Symbol" panose="05050102010706020507" pitchFamily="18" charset="2"/>
              </a:rPr>
              <a:t>v</a:t>
            </a:r>
            <a:r>
              <a:rPr lang="en-US" altLang="en-US" baseline="-25000"/>
              <a:t>1</a:t>
            </a:r>
            <a:r>
              <a:rPr lang="en-US" altLang="en-US"/>
              <a:t> and </a:t>
            </a:r>
            <a:r>
              <a:rPr lang="en-US" altLang="en-US" i="1">
                <a:sym typeface="Symbol" panose="05050102010706020507" pitchFamily="18" charset="2"/>
              </a:rPr>
              <a:t>v</a:t>
            </a:r>
            <a:r>
              <a:rPr lang="en-US" altLang="en-US" baseline="-25000"/>
              <a:t>2</a:t>
            </a:r>
            <a:r>
              <a:rPr lang="en-US" altLang="en-US"/>
              <a:t> are positive integers. Figure 10.3 pictures an </a:t>
            </a:r>
            <a:r>
              <a:rPr lang="en-US" altLang="en-US" i="1"/>
              <a:t>F </a:t>
            </a:r>
            <a:r>
              <a:rPr lang="en-US" altLang="en-US"/>
              <a:t>density curve and the corresponding upper-tail critical value            Appendix Table A.9 gives these critical values for </a:t>
            </a:r>
            <a:r>
              <a:rPr lang="en-US" altLang="en-US" i="1">
                <a:sym typeface="Symbol" panose="05050102010706020507" pitchFamily="18" charset="2"/>
              </a:rPr>
              <a:t></a:t>
            </a:r>
            <a:r>
              <a:rPr lang="en-US" altLang="en-US"/>
              <a:t> = .10, .05, .01, and .001.</a:t>
            </a:r>
          </a:p>
          <a:p>
            <a:pPr>
              <a:tabLst>
                <a:tab pos="457200" algn="l"/>
                <a:tab pos="1371600" algn="l"/>
                <a:tab pos="1547813" algn="l"/>
              </a:tabLst>
            </a:pPr>
            <a:endParaRPr lang="en-US" altLang="en-US" sz="1200"/>
          </a:p>
          <a:p>
            <a:pPr>
              <a:tabLst>
                <a:tab pos="457200" algn="l"/>
                <a:tab pos="1371600" algn="l"/>
                <a:tab pos="1547813" algn="l"/>
              </a:tabLst>
            </a:pPr>
            <a:r>
              <a:rPr lang="en-US" altLang="en-US"/>
              <a:t>Values of </a:t>
            </a:r>
            <a:r>
              <a:rPr lang="en-US" altLang="en-US" i="1">
                <a:sym typeface="Symbol" panose="05050102010706020507" pitchFamily="18" charset="2"/>
              </a:rPr>
              <a:t>v</a:t>
            </a:r>
            <a:r>
              <a:rPr lang="en-US" altLang="en-US" baseline="-25000"/>
              <a:t>1</a:t>
            </a:r>
            <a:r>
              <a:rPr lang="en-US" altLang="en-US"/>
              <a:t> are identified with different columns of the table, and the rows are labeled with various values of </a:t>
            </a:r>
            <a:r>
              <a:rPr lang="en-US" altLang="en-US" i="1"/>
              <a:t>v</a:t>
            </a:r>
            <a:r>
              <a:rPr lang="en-US" altLang="en-US" baseline="-25000"/>
              <a:t>2</a:t>
            </a:r>
            <a:r>
              <a:rPr lang="en-US" altLang="en-US"/>
              <a:t>.</a:t>
            </a:r>
          </a:p>
        </p:txBody>
      </p:sp>
      <p:sp>
        <p:nvSpPr>
          <p:cNvPr id="160773" name="Rectangle 5"/>
          <p:cNvSpPr>
            <a:spLocks noChangeArrowheads="1"/>
          </p:cNvSpPr>
          <p:nvPr/>
        </p:nvSpPr>
        <p:spPr bwMode="auto">
          <a:xfrm>
            <a:off x="2882900" y="6096000"/>
            <a:ext cx="3975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latin typeface="Arial" panose="020B0604020202020204" pitchFamily="34" charset="0"/>
              </a:rPr>
              <a:t>An F density curve and critical value </a:t>
            </a:r>
            <a:endParaRPr lang="en-US" altLang="en-US" sz="1400" baseline="-10000">
              <a:latin typeface="Arial" panose="020B0604020202020204" pitchFamily="34" charset="0"/>
            </a:endParaRPr>
          </a:p>
        </p:txBody>
      </p:sp>
      <p:sp>
        <p:nvSpPr>
          <p:cNvPr id="160774" name="Rectangle 6"/>
          <p:cNvSpPr>
            <a:spLocks noChangeArrowheads="1"/>
          </p:cNvSpPr>
          <p:nvPr/>
        </p:nvSpPr>
        <p:spPr bwMode="auto">
          <a:xfrm>
            <a:off x="4040188" y="6354763"/>
            <a:ext cx="9890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latin typeface="Arial" panose="020B0604020202020204" pitchFamily="34" charset="0"/>
              </a:rPr>
              <a:t>Figure 10.3</a:t>
            </a:r>
          </a:p>
        </p:txBody>
      </p:sp>
      <p:pic>
        <p:nvPicPr>
          <p:cNvPr id="16077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43138"/>
            <a:ext cx="841375"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776" name="Picture 8" descr="Picture1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267200"/>
            <a:ext cx="2751138" cy="1865313"/>
          </a:xfrm>
          <a:prstGeom prst="rect">
            <a:avLst/>
          </a:prstGeom>
          <a:noFill/>
          <a:extLst>
            <a:ext uri="{909E8E84-426E-40DD-AFC4-6F175D3DCCD1}">
              <a14:hiddenFill xmlns:a14="http://schemas.microsoft.com/office/drawing/2010/main">
                <a:solidFill>
                  <a:srgbClr val="FFFFFF"/>
                </a:solidFill>
              </a14:hiddenFill>
            </a:ext>
          </a:extLst>
        </p:spPr>
      </p:pic>
      <p:pic>
        <p:nvPicPr>
          <p:cNvPr id="160777"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r="12593"/>
          <a:stretch>
            <a:fillRect/>
          </a:stretch>
        </p:blipFill>
        <p:spPr bwMode="auto">
          <a:xfrm>
            <a:off x="5857875" y="6143625"/>
            <a:ext cx="466725" cy="2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noFill/>
        </p:spPr>
        <p:txBody>
          <a:bodyPr/>
          <a:lstStyle/>
          <a:p>
            <a:r>
              <a:rPr lang="en-US" altLang="en-US" i="1"/>
              <a:t>F</a:t>
            </a:r>
            <a:r>
              <a:rPr lang="en-US" altLang="en-US"/>
              <a:t> Distributions and the </a:t>
            </a:r>
            <a:r>
              <a:rPr lang="en-US" altLang="en-US" i="1"/>
              <a:t>F</a:t>
            </a:r>
            <a:r>
              <a:rPr lang="en-US" altLang="en-US"/>
              <a:t> Test</a:t>
            </a:r>
          </a:p>
        </p:txBody>
      </p:sp>
      <p:sp>
        <p:nvSpPr>
          <p:cNvPr id="162819"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For example, the </a:t>
            </a:r>
            <a:r>
              <a:rPr lang="en-US" altLang="en-US" i="1"/>
              <a:t>F </a:t>
            </a:r>
            <a:r>
              <a:rPr lang="en-US" altLang="en-US"/>
              <a:t>critical value that captures upper-tail area .05 under the </a:t>
            </a:r>
            <a:r>
              <a:rPr lang="en-US" altLang="en-US" i="1"/>
              <a:t>F </a:t>
            </a:r>
            <a:r>
              <a:rPr lang="en-US" altLang="en-US"/>
              <a:t>curve with </a:t>
            </a:r>
            <a:r>
              <a:rPr lang="en-US" altLang="en-US" i="1">
                <a:sym typeface="Symbol" panose="05050102010706020507" pitchFamily="18" charset="2"/>
              </a:rPr>
              <a:t>v</a:t>
            </a:r>
            <a:r>
              <a:rPr lang="en-US" altLang="en-US" baseline="-25000"/>
              <a:t>1</a:t>
            </a:r>
            <a:r>
              <a:rPr lang="en-US" altLang="en-US"/>
              <a:t> = 4 and </a:t>
            </a:r>
            <a:r>
              <a:rPr lang="en-US" altLang="en-US" i="1">
                <a:sym typeface="Symbol" panose="05050102010706020507" pitchFamily="18" charset="2"/>
              </a:rPr>
              <a:t>v</a:t>
            </a:r>
            <a:r>
              <a:rPr lang="en-US" altLang="en-US" baseline="-25000"/>
              <a:t>2</a:t>
            </a:r>
            <a:r>
              <a:rPr lang="en-US" altLang="en-US"/>
              <a:t> = 6 is </a:t>
            </a:r>
            <a:br>
              <a:rPr lang="en-US" altLang="en-US"/>
            </a:br>
            <a:r>
              <a:rPr lang="en-US" altLang="en-US" i="1"/>
              <a:t>F</a:t>
            </a:r>
            <a:r>
              <a:rPr lang="en-US" altLang="en-US" baseline="-25000"/>
              <a:t>.05,4,6</a:t>
            </a:r>
            <a:r>
              <a:rPr lang="en-US" altLang="en-US"/>
              <a:t> = 4.53, whereas </a:t>
            </a:r>
            <a:r>
              <a:rPr lang="en-US" altLang="en-US" i="1"/>
              <a:t>F</a:t>
            </a:r>
            <a:r>
              <a:rPr lang="en-US" altLang="en-US" baseline="-25000"/>
              <a:t>.05,6,4</a:t>
            </a:r>
            <a:r>
              <a:rPr lang="en-US" altLang="en-US"/>
              <a:t> = 6.16. </a:t>
            </a:r>
          </a:p>
          <a:p>
            <a:pPr>
              <a:tabLst>
                <a:tab pos="457200" algn="l"/>
                <a:tab pos="1371600" algn="l"/>
                <a:tab pos="1547813" algn="l"/>
              </a:tabLst>
            </a:pPr>
            <a:endParaRPr lang="en-US" altLang="en-US"/>
          </a:p>
          <a:p>
            <a:pPr>
              <a:tabLst>
                <a:tab pos="457200" algn="l"/>
                <a:tab pos="1371600" algn="l"/>
                <a:tab pos="1547813" algn="l"/>
              </a:tabLst>
            </a:pPr>
            <a:r>
              <a:rPr lang="en-US" altLang="en-US"/>
              <a:t>The key theoretical result is that the test statistic </a:t>
            </a:r>
            <a:r>
              <a:rPr lang="en-US" altLang="en-US" i="1"/>
              <a:t>F </a:t>
            </a:r>
            <a:r>
              <a:rPr lang="en-US" altLang="en-US"/>
              <a:t>has an </a:t>
            </a:r>
            <a:br>
              <a:rPr lang="en-US" altLang="en-US"/>
            </a:br>
            <a:r>
              <a:rPr lang="en-US" altLang="en-US" i="1"/>
              <a:t>F </a:t>
            </a:r>
            <a:r>
              <a:rPr lang="en-US" altLang="en-US"/>
              <a:t>distribution when </a:t>
            </a:r>
            <a:r>
              <a:rPr lang="en-US" altLang="en-US" i="1"/>
              <a:t>H</a:t>
            </a:r>
            <a:r>
              <a:rPr lang="en-US" altLang="en-US" baseline="-25000"/>
              <a:t>0</a:t>
            </a:r>
            <a:r>
              <a:rPr lang="en-US" altLang="en-US"/>
              <a:t> is true.</a:t>
            </a:r>
          </a:p>
          <a:p>
            <a:pPr>
              <a:tabLst>
                <a:tab pos="457200" algn="l"/>
                <a:tab pos="1371600" algn="l"/>
                <a:tab pos="1547813" algn="l"/>
              </a:tabLst>
            </a:pPr>
            <a:endParaRPr lang="en-US" alt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noFill/>
        </p:spPr>
        <p:txBody>
          <a:bodyPr/>
          <a:lstStyle/>
          <a:p>
            <a:r>
              <a:rPr lang="en-US" altLang="en-US" i="1"/>
              <a:t>F</a:t>
            </a:r>
            <a:r>
              <a:rPr lang="en-US" altLang="en-US"/>
              <a:t> Distributions and the </a:t>
            </a:r>
            <a:r>
              <a:rPr lang="en-US" altLang="en-US" i="1"/>
              <a:t>F</a:t>
            </a:r>
            <a:r>
              <a:rPr lang="en-US" altLang="en-US"/>
              <a:t> Test</a:t>
            </a:r>
          </a:p>
        </p:txBody>
      </p:sp>
      <p:sp>
        <p:nvSpPr>
          <p:cNvPr id="163843" name="Rectangle 3"/>
          <p:cNvSpPr>
            <a:spLocks noGrp="1" noChangeArrowheads="1"/>
          </p:cNvSpPr>
          <p:nvPr>
            <p:ph type="body" idx="1"/>
          </p:nvPr>
        </p:nvSpPr>
        <p:spPr>
          <a:noFill/>
        </p:spPr>
        <p:txBody>
          <a:bodyPr/>
          <a:lstStyle/>
          <a:p>
            <a:pPr>
              <a:tabLst>
                <a:tab pos="457200" algn="l"/>
                <a:tab pos="1371600" algn="l"/>
                <a:tab pos="1547813" algn="l"/>
              </a:tabLst>
            </a:pPr>
            <a:r>
              <a:rPr lang="en-US" altLang="en-US" b="1" dirty="0"/>
              <a:t>Theorem</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01" y="1820894"/>
            <a:ext cx="8147099" cy="4746593"/>
          </a:xfrm>
          <a:prstGeom prst="rect">
            <a:avLst/>
          </a:prstGeom>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noFill/>
        </p:spPr>
        <p:txBody>
          <a:bodyPr/>
          <a:lstStyle/>
          <a:p>
            <a:r>
              <a:rPr lang="en-US" altLang="en-US" i="1"/>
              <a:t>F</a:t>
            </a:r>
            <a:r>
              <a:rPr lang="en-US" altLang="en-US"/>
              <a:t> Distributions and the </a:t>
            </a:r>
            <a:r>
              <a:rPr lang="en-US" altLang="en-US" i="1"/>
              <a:t>F</a:t>
            </a:r>
            <a:r>
              <a:rPr lang="en-US" altLang="en-US"/>
              <a:t> Test</a:t>
            </a:r>
          </a:p>
        </p:txBody>
      </p:sp>
      <p:sp>
        <p:nvSpPr>
          <p:cNvPr id="164867"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rationale for </a:t>
            </a:r>
            <a:r>
              <a:rPr lang="en-US" altLang="en-US" i="1">
                <a:sym typeface="Symbol" panose="05050102010706020507" pitchFamily="18" charset="2"/>
              </a:rPr>
              <a:t>v</a:t>
            </a:r>
            <a:r>
              <a:rPr lang="en-US" altLang="en-US" baseline="-25000"/>
              <a:t>1</a:t>
            </a:r>
            <a:r>
              <a:rPr lang="en-US" altLang="en-US"/>
              <a:t> = </a:t>
            </a:r>
            <a:r>
              <a:rPr lang="en-US" altLang="en-US" i="1"/>
              <a:t>I </a:t>
            </a:r>
            <a:r>
              <a:rPr lang="en-US" altLang="en-US"/>
              <a:t>– 1 is that although MSTr is based on the </a:t>
            </a:r>
            <a:r>
              <a:rPr lang="en-US" altLang="en-US" i="1"/>
              <a:t>I </a:t>
            </a:r>
            <a:r>
              <a:rPr lang="en-US" altLang="en-US"/>
              <a:t>deviations </a:t>
            </a:r>
            <a:r>
              <a:rPr lang="en-US" altLang="en-US" i="1"/>
              <a:t>X</a:t>
            </a:r>
            <a:r>
              <a:rPr lang="en-US" altLang="en-US" baseline="-25000"/>
              <a:t>1</a:t>
            </a:r>
            <a:r>
              <a:rPr lang="en-US" altLang="en-US" baseline="-25000">
                <a:sym typeface="Wingdings 2" panose="05020102010507070707" pitchFamily="18" charset="2"/>
              </a:rPr>
              <a:t></a:t>
            </a:r>
            <a:r>
              <a:rPr lang="en-US" altLang="en-US"/>
              <a:t> – </a:t>
            </a:r>
            <a:r>
              <a:rPr lang="en-US" altLang="en-US" i="1"/>
              <a:t>X</a:t>
            </a:r>
            <a:r>
              <a:rPr lang="en-US" altLang="en-US" baseline="-25000">
                <a:sym typeface="Wingdings 2" panose="05020102010507070707" pitchFamily="18" charset="2"/>
              </a:rPr>
              <a:t></a:t>
            </a:r>
            <a:r>
              <a:rPr lang="en-US" altLang="en-US"/>
              <a:t>, . . ., </a:t>
            </a:r>
            <a:r>
              <a:rPr lang="en-US" altLang="en-US" i="1"/>
              <a:t>X</a:t>
            </a:r>
            <a:r>
              <a:rPr lang="en-US" altLang="en-US" baseline="-25000"/>
              <a:t>1</a:t>
            </a:r>
            <a:r>
              <a:rPr lang="en-US" altLang="en-US" baseline="-25000">
                <a:sym typeface="Wingdings 2" panose="05020102010507070707" pitchFamily="18" charset="2"/>
              </a:rPr>
              <a:t></a:t>
            </a:r>
            <a:r>
              <a:rPr lang="en-US" altLang="en-US"/>
              <a:t> – </a:t>
            </a:r>
            <a:r>
              <a:rPr lang="en-US" altLang="en-US" i="1"/>
              <a:t>X</a:t>
            </a:r>
            <a:r>
              <a:rPr lang="en-US" altLang="en-US" baseline="-25000">
                <a:sym typeface="Wingdings 2" panose="05020102010507070707" pitchFamily="18" charset="2"/>
              </a:rPr>
              <a:t></a:t>
            </a:r>
            <a:r>
              <a:rPr lang="en-US" altLang="en-US" i="1"/>
              <a:t> </a:t>
            </a:r>
            <a:r>
              <a:rPr lang="en-US" altLang="en-US">
                <a:sym typeface="Symbol" panose="05050102010706020507" pitchFamily="18" charset="2"/>
              </a:rPr>
              <a:t>(</a:t>
            </a:r>
            <a:r>
              <a:rPr lang="en-US" altLang="en-US" i="1"/>
              <a:t>X</a:t>
            </a:r>
            <a:r>
              <a:rPr lang="en-US" altLang="en-US" baseline="-25000"/>
              <a:t>1</a:t>
            </a:r>
            <a:r>
              <a:rPr lang="en-US" altLang="en-US" baseline="-25000">
                <a:sym typeface="Wingdings 2" panose="05020102010507070707" pitchFamily="18" charset="2"/>
              </a:rPr>
              <a:t></a:t>
            </a:r>
            <a:r>
              <a:rPr lang="en-US" altLang="en-US"/>
              <a:t> – </a:t>
            </a:r>
            <a:r>
              <a:rPr lang="en-US" altLang="en-US" i="1"/>
              <a:t>X</a:t>
            </a:r>
            <a:r>
              <a:rPr lang="en-US" altLang="en-US" baseline="-25000">
                <a:sym typeface="Wingdings 2" panose="05020102010507070707" pitchFamily="18" charset="2"/>
              </a:rPr>
              <a:t></a:t>
            </a:r>
            <a:r>
              <a:rPr lang="en-US" altLang="en-US">
                <a:sym typeface="Symbol" panose="05050102010706020507" pitchFamily="18" charset="2"/>
              </a:rPr>
              <a:t>)</a:t>
            </a:r>
            <a:r>
              <a:rPr lang="en-US" altLang="en-US"/>
              <a:t> = 0, so only </a:t>
            </a:r>
            <a:r>
              <a:rPr lang="en-US" altLang="en-US" i="1"/>
              <a:t>I </a:t>
            </a:r>
            <a:r>
              <a:rPr lang="en-US" altLang="en-US"/>
              <a:t>– 1 of these are freely determined. </a:t>
            </a:r>
          </a:p>
          <a:p>
            <a:pPr>
              <a:tabLst>
                <a:tab pos="457200" algn="l"/>
                <a:tab pos="1371600" algn="l"/>
                <a:tab pos="1547813" algn="l"/>
              </a:tabLst>
            </a:pPr>
            <a:endParaRPr lang="en-US" altLang="en-US"/>
          </a:p>
          <a:p>
            <a:pPr>
              <a:tabLst>
                <a:tab pos="457200" algn="l"/>
                <a:tab pos="1371600" algn="l"/>
                <a:tab pos="1547813" algn="l"/>
              </a:tabLst>
            </a:pPr>
            <a:r>
              <a:rPr lang="en-US" altLang="en-US"/>
              <a:t>Because each sample contributes </a:t>
            </a:r>
            <a:r>
              <a:rPr lang="en-US" altLang="en-US" i="1"/>
              <a:t>J </a:t>
            </a:r>
            <a:r>
              <a:rPr lang="en-US" altLang="en-US"/>
              <a:t>– 1 df to MSE and these samples are independent, </a:t>
            </a:r>
          </a:p>
          <a:p>
            <a:pPr>
              <a:tabLst>
                <a:tab pos="457200" algn="l"/>
                <a:tab pos="1371600" algn="l"/>
                <a:tab pos="1547813" algn="l"/>
              </a:tabLst>
            </a:pPr>
            <a:r>
              <a:rPr lang="en-US" altLang="en-US"/>
              <a:t>                  </a:t>
            </a:r>
            <a:r>
              <a:rPr lang="en-US" altLang="en-US" i="1">
                <a:sym typeface="Symbol" panose="05050102010706020507" pitchFamily="18" charset="2"/>
              </a:rPr>
              <a:t>v</a:t>
            </a:r>
            <a:r>
              <a:rPr lang="en-US" altLang="en-US" baseline="-25000"/>
              <a:t>2</a:t>
            </a:r>
            <a:r>
              <a:rPr lang="en-US" altLang="en-US"/>
              <a:t> = (</a:t>
            </a:r>
            <a:r>
              <a:rPr lang="en-US" altLang="en-US" i="1"/>
              <a:t>J </a:t>
            </a:r>
            <a:r>
              <a:rPr lang="en-US" altLang="en-US"/>
              <a:t>– 1) + · · · + (</a:t>
            </a:r>
            <a:r>
              <a:rPr lang="en-US" altLang="en-US" i="1"/>
              <a:t>J </a:t>
            </a:r>
            <a:r>
              <a:rPr lang="en-US" altLang="en-US"/>
              <a:t>– 1) = </a:t>
            </a:r>
            <a:r>
              <a:rPr lang="en-US" altLang="en-US" i="1"/>
              <a:t>I</a:t>
            </a:r>
            <a:r>
              <a:rPr lang="en-US" altLang="en-US"/>
              <a:t>(</a:t>
            </a:r>
            <a:r>
              <a:rPr lang="en-US" altLang="en-US" i="1"/>
              <a:t>J </a:t>
            </a:r>
            <a:r>
              <a:rPr lang="en-US" altLang="en-US"/>
              <a:t>– 1). </a:t>
            </a:r>
          </a:p>
        </p:txBody>
      </p:sp>
      <p:sp>
        <p:nvSpPr>
          <p:cNvPr id="164868" name="Line 4"/>
          <p:cNvSpPr>
            <a:spLocks noChangeShapeType="1"/>
          </p:cNvSpPr>
          <p:nvPr/>
        </p:nvSpPr>
        <p:spPr bwMode="auto">
          <a:xfrm>
            <a:off x="3124200" y="1905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869" name="Line 5"/>
          <p:cNvSpPr>
            <a:spLocks noChangeShapeType="1"/>
          </p:cNvSpPr>
          <p:nvPr/>
        </p:nvSpPr>
        <p:spPr bwMode="auto">
          <a:xfrm>
            <a:off x="3857625" y="1905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870" name="Line 6"/>
          <p:cNvSpPr>
            <a:spLocks noChangeShapeType="1"/>
          </p:cNvSpPr>
          <p:nvPr/>
        </p:nvSpPr>
        <p:spPr bwMode="auto">
          <a:xfrm>
            <a:off x="4986338" y="1905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871" name="Line 7"/>
          <p:cNvSpPr>
            <a:spLocks noChangeShapeType="1"/>
          </p:cNvSpPr>
          <p:nvPr/>
        </p:nvSpPr>
        <p:spPr bwMode="auto">
          <a:xfrm>
            <a:off x="6415088" y="1905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872" name="Line 8"/>
          <p:cNvSpPr>
            <a:spLocks noChangeShapeType="1"/>
          </p:cNvSpPr>
          <p:nvPr/>
        </p:nvSpPr>
        <p:spPr bwMode="auto">
          <a:xfrm>
            <a:off x="7138988" y="190500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ltLang="en-US" dirty="0"/>
              <a:t>Example 10.2 </a:t>
            </a:r>
          </a:p>
        </p:txBody>
      </p:sp>
      <p:sp>
        <p:nvSpPr>
          <p:cNvPr id="180227" name="Rectangle 3"/>
          <p:cNvSpPr>
            <a:spLocks noGrp="1" noChangeArrowheads="1"/>
          </p:cNvSpPr>
          <p:nvPr>
            <p:ph type="body" idx="1"/>
          </p:nvPr>
        </p:nvSpPr>
        <p:spPr/>
        <p:txBody>
          <a:bodyPr/>
          <a:lstStyle/>
          <a:p>
            <a:r>
              <a:rPr lang="en-US" altLang="en-US" b="1" dirty="0"/>
              <a:t>Example 10.1 continued…</a:t>
            </a:r>
          </a:p>
          <a:p>
            <a:r>
              <a:rPr lang="en-US" altLang="en-US" dirty="0"/>
              <a:t>The values of </a:t>
            </a:r>
            <a:r>
              <a:rPr lang="en-US" altLang="en-US" i="1" dirty="0"/>
              <a:t>I </a:t>
            </a:r>
            <a:r>
              <a:rPr lang="en-US" altLang="en-US" dirty="0"/>
              <a:t>and </a:t>
            </a:r>
            <a:r>
              <a:rPr lang="en-US" altLang="en-US" i="1" dirty="0"/>
              <a:t>J </a:t>
            </a:r>
            <a:r>
              <a:rPr lang="en-US" altLang="en-US" dirty="0"/>
              <a:t>for the strength data are 4 and 6, respectively, so numerator </a:t>
            </a:r>
            <a:r>
              <a:rPr lang="en-US" altLang="en-US" dirty="0" err="1"/>
              <a:t>df</a:t>
            </a:r>
            <a:r>
              <a:rPr lang="en-US" altLang="en-US" dirty="0"/>
              <a:t> = </a:t>
            </a:r>
            <a:r>
              <a:rPr lang="en-US" altLang="en-US" i="1" dirty="0"/>
              <a:t>I </a:t>
            </a:r>
            <a:r>
              <a:rPr lang="en-US" altLang="en-US" dirty="0"/>
              <a:t>– 1 = 3 and denominator </a:t>
            </a:r>
            <a:r>
              <a:rPr lang="en-US" altLang="en-US" dirty="0" err="1"/>
              <a:t>df</a:t>
            </a:r>
            <a:r>
              <a:rPr lang="en-US" altLang="en-US" dirty="0"/>
              <a:t> = </a:t>
            </a:r>
            <a:r>
              <a:rPr lang="en-US" altLang="en-US" i="1" dirty="0"/>
              <a:t>I</a:t>
            </a:r>
            <a:r>
              <a:rPr lang="en-US" altLang="en-US" dirty="0"/>
              <a:t>(</a:t>
            </a:r>
            <a:r>
              <a:rPr lang="en-US" altLang="en-US" i="1" dirty="0"/>
              <a:t>J </a:t>
            </a:r>
            <a:r>
              <a:rPr lang="en-US" altLang="en-US" dirty="0"/>
              <a:t>– 1) = 20. </a:t>
            </a:r>
          </a:p>
          <a:p>
            <a:endParaRPr lang="en-US" altLang="en-US" dirty="0"/>
          </a:p>
          <a:p>
            <a:r>
              <a:rPr lang="en-US" altLang="en-US" dirty="0"/>
              <a:t>At significance level .05, </a:t>
            </a:r>
            <a:r>
              <a:rPr lang="en-US" altLang="en-US" i="1" dirty="0"/>
              <a:t>H</a:t>
            </a:r>
            <a:r>
              <a:rPr lang="en-US" altLang="en-US" baseline="-25000" dirty="0"/>
              <a:t>0</a:t>
            </a:r>
            <a:r>
              <a:rPr lang="en-US" altLang="en-US" dirty="0"/>
              <a:t>: </a:t>
            </a:r>
            <a:r>
              <a:rPr lang="en-US" altLang="en-US" i="1" dirty="0">
                <a:sym typeface="Symbol" panose="05050102010706020507" pitchFamily="18" charset="2"/>
              </a:rPr>
              <a:t></a:t>
            </a:r>
            <a:r>
              <a:rPr lang="en-US" altLang="en-US" baseline="-25000" dirty="0"/>
              <a:t>1</a:t>
            </a:r>
            <a:r>
              <a:rPr lang="en-US" altLang="en-US" dirty="0"/>
              <a:t> = </a:t>
            </a:r>
            <a:r>
              <a:rPr lang="en-US" altLang="en-US" i="1" dirty="0">
                <a:sym typeface="Symbol" panose="05050102010706020507" pitchFamily="18" charset="2"/>
              </a:rPr>
              <a:t></a:t>
            </a:r>
            <a:r>
              <a:rPr lang="en-US" altLang="en-US" baseline="-25000" dirty="0"/>
              <a:t>2</a:t>
            </a:r>
            <a:r>
              <a:rPr lang="en-US" altLang="en-US" dirty="0"/>
              <a:t> = </a:t>
            </a:r>
            <a:r>
              <a:rPr lang="en-US" altLang="en-US" i="1" dirty="0">
                <a:sym typeface="Symbol" panose="05050102010706020507" pitchFamily="18" charset="2"/>
              </a:rPr>
              <a:t></a:t>
            </a:r>
            <a:r>
              <a:rPr lang="en-US" altLang="en-US" baseline="-25000" dirty="0"/>
              <a:t>3</a:t>
            </a:r>
            <a:r>
              <a:rPr lang="en-US" altLang="en-US" dirty="0"/>
              <a:t> = </a:t>
            </a:r>
            <a:r>
              <a:rPr lang="en-US" altLang="en-US" i="1" dirty="0">
                <a:sym typeface="Symbol" panose="05050102010706020507" pitchFamily="18" charset="2"/>
              </a:rPr>
              <a:t></a:t>
            </a:r>
            <a:r>
              <a:rPr lang="en-US" altLang="en-US" baseline="-25000" dirty="0"/>
              <a:t>4 </a:t>
            </a:r>
            <a:r>
              <a:rPr lang="en-US" altLang="en-US" dirty="0"/>
              <a:t>will be rejected in favor of the conclusion that at least two </a:t>
            </a:r>
            <a:r>
              <a:rPr lang="en-US" altLang="en-US" i="1" dirty="0">
                <a:sym typeface="Symbol" panose="05050102010706020507" pitchFamily="18" charset="2"/>
              </a:rPr>
              <a:t></a:t>
            </a:r>
            <a:r>
              <a:rPr lang="en-US" altLang="en-US" i="1" baseline="-25000" dirty="0"/>
              <a:t>i</a:t>
            </a:r>
            <a:r>
              <a:rPr lang="en-US" altLang="en-US" dirty="0"/>
              <a:t>’s are </a:t>
            </a:r>
            <a:br>
              <a:rPr lang="en-US" altLang="en-US" dirty="0"/>
            </a:br>
            <a:r>
              <a:rPr lang="en-US" altLang="en-US" dirty="0"/>
              <a:t>different if </a:t>
            </a:r>
            <a:r>
              <a:rPr lang="en-US" altLang="en-US" i="1" dirty="0"/>
              <a:t>f </a:t>
            </a:r>
            <a:r>
              <a:rPr lang="en-US" altLang="en-US" b="1" dirty="0">
                <a:sym typeface="Symbol" panose="05050102010706020507" pitchFamily="18" charset="2"/>
              </a:rPr>
              <a:t></a:t>
            </a:r>
            <a:r>
              <a:rPr lang="en-US" altLang="en-US" dirty="0"/>
              <a:t> </a:t>
            </a:r>
            <a:r>
              <a:rPr lang="en-US" altLang="en-US" i="1" dirty="0"/>
              <a:t>F</a:t>
            </a:r>
            <a:r>
              <a:rPr lang="en-US" altLang="en-US" baseline="-25000" dirty="0"/>
              <a:t>.05,3,20</a:t>
            </a:r>
            <a:r>
              <a:rPr lang="en-US" altLang="en-US" dirty="0"/>
              <a:t> = 3.10. </a:t>
            </a:r>
            <a:endParaRPr lang="en-US" alt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80227">
                                            <p:txEl>
                                              <p:pRg st="3" end="3"/>
                                            </p:txEl>
                                          </p:spTgt>
                                        </p:tgtEl>
                                        <p:attrNameLst>
                                          <p:attrName>style.visibility</p:attrName>
                                        </p:attrNameLst>
                                      </p:cBhvr>
                                      <p:to>
                                        <p:strVal val="visible"/>
                                      </p:to>
                                    </p:set>
                                    <p:animEffect transition="in" filter="fade">
                                      <p:cBhvr>
                                        <p:cTn id="7" dur="1000"/>
                                        <p:tgtEl>
                                          <p:spTgt spid="180227">
                                            <p:txEl>
                                              <p:pRg st="3" end="3"/>
                                            </p:txEl>
                                          </p:spTgt>
                                        </p:tgtEl>
                                      </p:cBhvr>
                                    </p:animEffect>
                                    <p:anim calcmode="lin" valueType="num">
                                      <p:cBhvr>
                                        <p:cTn id="8" dur="1000" fill="hold"/>
                                        <p:tgtEl>
                                          <p:spTgt spid="180227">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80227">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80227">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en-US"/>
              <a:t>Single-Factor ANOVA</a:t>
            </a:r>
          </a:p>
        </p:txBody>
      </p:sp>
      <p:sp>
        <p:nvSpPr>
          <p:cNvPr id="126979"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relevant hypotheses are</a:t>
            </a:r>
          </a:p>
          <a:p>
            <a:pPr>
              <a:tabLst>
                <a:tab pos="457200" algn="l"/>
                <a:tab pos="1371600" algn="l"/>
                <a:tab pos="1547813" algn="l"/>
              </a:tabLst>
            </a:pPr>
            <a:r>
              <a:rPr lang="en-US" altLang="en-US" i="1"/>
              <a:t>H</a:t>
            </a:r>
            <a:r>
              <a:rPr lang="en-US" altLang="en-US" baseline="-25000"/>
              <a:t>0</a:t>
            </a:r>
            <a:r>
              <a:rPr lang="en-US" altLang="en-US"/>
              <a:t>: </a:t>
            </a:r>
            <a:r>
              <a:rPr lang="en-US" altLang="en-US" i="1">
                <a:sym typeface="Symbol" panose="05050102010706020507" pitchFamily="18" charset="2"/>
              </a:rPr>
              <a:t></a:t>
            </a:r>
            <a:r>
              <a:rPr lang="en-US" altLang="en-US" baseline="-25000"/>
              <a:t>1</a:t>
            </a:r>
            <a:r>
              <a:rPr lang="en-US" altLang="en-US"/>
              <a:t> = </a:t>
            </a:r>
            <a:r>
              <a:rPr lang="en-US" altLang="en-US" i="1">
                <a:sym typeface="Symbol" panose="05050102010706020507" pitchFamily="18" charset="2"/>
              </a:rPr>
              <a:t></a:t>
            </a:r>
            <a:r>
              <a:rPr lang="en-US" altLang="en-US" baseline="-25000"/>
              <a:t>2</a:t>
            </a:r>
            <a:r>
              <a:rPr lang="en-US" altLang="en-US"/>
              <a:t> = ··· = </a:t>
            </a:r>
            <a:r>
              <a:rPr lang="en-US" altLang="en-US" i="1">
                <a:sym typeface="Symbol" panose="05050102010706020507" pitchFamily="18" charset="2"/>
              </a:rPr>
              <a:t></a:t>
            </a:r>
            <a:r>
              <a:rPr lang="en-US" altLang="en-US" i="1" baseline="-25000"/>
              <a:t>I</a:t>
            </a:r>
          </a:p>
          <a:p>
            <a:pPr>
              <a:tabLst>
                <a:tab pos="457200" algn="l"/>
                <a:tab pos="1371600" algn="l"/>
                <a:tab pos="1547813" algn="l"/>
              </a:tabLst>
            </a:pPr>
            <a:endParaRPr lang="en-US" altLang="en-US" baseline="-25000"/>
          </a:p>
          <a:p>
            <a:pPr>
              <a:tabLst>
                <a:tab pos="457200" algn="l"/>
                <a:tab pos="1371600" algn="l"/>
                <a:tab pos="1547813" algn="l"/>
              </a:tabLst>
            </a:pPr>
            <a:r>
              <a:rPr lang="en-US" altLang="en-US"/>
              <a:t>versus</a:t>
            </a:r>
          </a:p>
          <a:p>
            <a:pPr>
              <a:tabLst>
                <a:tab pos="457200" algn="l"/>
                <a:tab pos="1371600" algn="l"/>
                <a:tab pos="1547813" algn="l"/>
              </a:tabLst>
            </a:pPr>
            <a:r>
              <a:rPr lang="en-US" altLang="en-US" i="1"/>
              <a:t>H</a:t>
            </a:r>
            <a:r>
              <a:rPr lang="en-US" altLang="en-US" i="1" baseline="-25000"/>
              <a:t>a</a:t>
            </a:r>
            <a:r>
              <a:rPr lang="en-US" altLang="en-US"/>
              <a:t>: at least two the of the </a:t>
            </a:r>
            <a:r>
              <a:rPr lang="en-US" altLang="en-US" i="1">
                <a:sym typeface="Symbol" panose="05050102010706020507" pitchFamily="18" charset="2"/>
              </a:rPr>
              <a:t></a:t>
            </a:r>
            <a:r>
              <a:rPr lang="en-US" altLang="en-US" i="1" baseline="-25000"/>
              <a:t>i</a:t>
            </a:r>
            <a:r>
              <a:rPr lang="en-US" altLang="en-US"/>
              <a:t>’s are different</a:t>
            </a:r>
          </a:p>
          <a:p>
            <a:pPr>
              <a:tabLst>
                <a:tab pos="457200" algn="l"/>
                <a:tab pos="1371600" algn="l"/>
                <a:tab pos="1547813" algn="l"/>
              </a:tabLst>
            </a:pPr>
            <a:endParaRPr lang="en-US" altLang="en-US"/>
          </a:p>
          <a:p>
            <a:pPr>
              <a:tabLst>
                <a:tab pos="457200" algn="l"/>
                <a:tab pos="1371600" algn="l"/>
                <a:tab pos="1547813" algn="l"/>
              </a:tabLst>
            </a:pPr>
            <a:r>
              <a:rPr lang="en-US" altLang="en-US"/>
              <a:t>If </a:t>
            </a:r>
            <a:r>
              <a:rPr lang="en-US" altLang="en-US" i="1"/>
              <a:t>I </a:t>
            </a:r>
            <a:r>
              <a:rPr lang="en-US" altLang="en-US"/>
              <a:t>=</a:t>
            </a:r>
            <a:r>
              <a:rPr lang="en-US" altLang="en-US" i="1"/>
              <a:t> </a:t>
            </a:r>
            <a:r>
              <a:rPr lang="en-US" altLang="en-US"/>
              <a:t>4, </a:t>
            </a:r>
            <a:r>
              <a:rPr lang="en-US" altLang="en-US" i="1"/>
              <a:t>H</a:t>
            </a:r>
            <a:r>
              <a:rPr lang="en-US" altLang="en-US" baseline="-25000"/>
              <a:t>0</a:t>
            </a:r>
            <a:r>
              <a:rPr lang="en-US" altLang="en-US"/>
              <a:t> is true only if all four </a:t>
            </a:r>
            <a:r>
              <a:rPr lang="en-US" altLang="en-US" i="1">
                <a:sym typeface="Symbol" panose="05050102010706020507" pitchFamily="18" charset="2"/>
              </a:rPr>
              <a:t></a:t>
            </a:r>
            <a:r>
              <a:rPr lang="en-US" altLang="en-US" i="1" baseline="-25000"/>
              <a:t>i</a:t>
            </a:r>
            <a:r>
              <a:rPr lang="en-US" altLang="en-US"/>
              <a:t>’s are identical. </a:t>
            </a:r>
            <a:r>
              <a:rPr lang="en-US" altLang="en-US" i="1"/>
              <a:t>H</a:t>
            </a:r>
            <a:r>
              <a:rPr lang="en-US" altLang="en-US" i="1" baseline="-25000"/>
              <a:t>a</a:t>
            </a:r>
            <a:r>
              <a:rPr lang="en-US" altLang="en-US"/>
              <a:t> would be true, for example, if </a:t>
            </a:r>
            <a:br>
              <a:rPr lang="en-US" altLang="en-US"/>
            </a:br>
            <a:br>
              <a:rPr lang="en-US" altLang="en-US"/>
            </a:br>
            <a:r>
              <a:rPr lang="en-US" altLang="en-US"/>
              <a:t>			</a:t>
            </a:r>
            <a:r>
              <a:rPr lang="en-US" altLang="en-US" i="1">
                <a:sym typeface="Symbol" panose="05050102010706020507" pitchFamily="18" charset="2"/>
              </a:rPr>
              <a:t></a:t>
            </a:r>
            <a:r>
              <a:rPr lang="en-US" altLang="en-US" baseline="-25000"/>
              <a:t>1</a:t>
            </a:r>
            <a:r>
              <a:rPr lang="en-US" altLang="en-US"/>
              <a:t> = </a:t>
            </a:r>
            <a:r>
              <a:rPr lang="en-US" altLang="en-US" i="1">
                <a:sym typeface="Symbol" panose="05050102010706020507" pitchFamily="18" charset="2"/>
              </a:rPr>
              <a:t></a:t>
            </a:r>
            <a:r>
              <a:rPr lang="en-US" altLang="en-US" baseline="-25000"/>
              <a:t>2</a:t>
            </a:r>
            <a:r>
              <a:rPr lang="en-US" altLang="en-US"/>
              <a:t> </a:t>
            </a:r>
            <a:r>
              <a:rPr lang="en-US" altLang="en-US" b="1">
                <a:sym typeface="Symbol" panose="05050102010706020507" pitchFamily="18" charset="2"/>
              </a:rPr>
              <a:t></a:t>
            </a:r>
            <a:r>
              <a:rPr lang="en-US" altLang="en-US"/>
              <a:t> </a:t>
            </a:r>
            <a:r>
              <a:rPr lang="en-US" altLang="en-US" i="1">
                <a:sym typeface="Symbol" panose="05050102010706020507" pitchFamily="18" charset="2"/>
              </a:rPr>
              <a:t></a:t>
            </a:r>
            <a:r>
              <a:rPr lang="en-US" altLang="en-US" baseline="-25000"/>
              <a:t>3</a:t>
            </a:r>
            <a:r>
              <a:rPr lang="en-US" altLang="en-US"/>
              <a:t> = </a:t>
            </a:r>
            <a:r>
              <a:rPr lang="en-US" altLang="en-US" i="1">
                <a:sym typeface="Symbol" panose="05050102010706020507" pitchFamily="18" charset="2"/>
              </a:rPr>
              <a:t></a:t>
            </a:r>
            <a:r>
              <a:rPr lang="en-US" altLang="en-US" baseline="-25000"/>
              <a:t>4</a:t>
            </a:r>
            <a:r>
              <a:rPr lang="en-US" altLang="en-US"/>
              <a:t>, if </a:t>
            </a:r>
            <a:r>
              <a:rPr lang="en-US" altLang="en-US" i="1">
                <a:sym typeface="Symbol" panose="05050102010706020507" pitchFamily="18" charset="2"/>
              </a:rPr>
              <a:t></a:t>
            </a:r>
            <a:r>
              <a:rPr lang="en-US" altLang="en-US" baseline="-25000"/>
              <a:t>1</a:t>
            </a:r>
            <a:r>
              <a:rPr lang="en-US" altLang="en-US"/>
              <a:t> = </a:t>
            </a:r>
            <a:r>
              <a:rPr lang="en-US" altLang="en-US" i="1">
                <a:sym typeface="Symbol" panose="05050102010706020507" pitchFamily="18" charset="2"/>
              </a:rPr>
              <a:t></a:t>
            </a:r>
            <a:r>
              <a:rPr lang="en-US" altLang="en-US" baseline="-25000"/>
              <a:t>3</a:t>
            </a:r>
            <a:r>
              <a:rPr lang="en-US" altLang="en-US"/>
              <a:t> = </a:t>
            </a:r>
            <a:r>
              <a:rPr lang="en-US" altLang="en-US" i="1">
                <a:sym typeface="Symbol" panose="05050102010706020507" pitchFamily="18" charset="2"/>
              </a:rPr>
              <a:t></a:t>
            </a:r>
            <a:r>
              <a:rPr lang="en-US" altLang="en-US" baseline="-25000"/>
              <a:t>4</a:t>
            </a:r>
            <a:r>
              <a:rPr lang="en-US" altLang="en-US"/>
              <a:t> </a:t>
            </a:r>
            <a:r>
              <a:rPr lang="en-US" altLang="en-US" b="1">
                <a:sym typeface="Symbol" panose="05050102010706020507" pitchFamily="18" charset="2"/>
              </a:rPr>
              <a:t></a:t>
            </a:r>
            <a:r>
              <a:rPr lang="en-US" altLang="en-US"/>
              <a:t> </a:t>
            </a:r>
            <a:r>
              <a:rPr lang="en-US" altLang="en-US" i="1">
                <a:sym typeface="Symbol" panose="05050102010706020507" pitchFamily="18" charset="2"/>
              </a:rPr>
              <a:t></a:t>
            </a:r>
            <a:r>
              <a:rPr lang="en-US" altLang="en-US" baseline="-25000"/>
              <a:t>2</a:t>
            </a:r>
            <a:r>
              <a:rPr lang="en-US" altLang="en-US"/>
              <a:t>, </a:t>
            </a:r>
            <a:br>
              <a:rPr lang="en-US" altLang="en-US"/>
            </a:br>
            <a:br>
              <a:rPr lang="en-US" altLang="en-US"/>
            </a:br>
            <a:r>
              <a:rPr lang="en-US" altLang="en-US"/>
              <a:t>or if all four </a:t>
            </a:r>
            <a:r>
              <a:rPr lang="en-US" altLang="en-US" i="1">
                <a:sym typeface="Symbol" panose="05050102010706020507" pitchFamily="18" charset="2"/>
              </a:rPr>
              <a:t></a:t>
            </a:r>
            <a:r>
              <a:rPr lang="en-US" altLang="en-US" i="1" baseline="-25000"/>
              <a:t>i</a:t>
            </a:r>
            <a:r>
              <a:rPr lang="en-US" altLang="en-US"/>
              <a:t>’s differ from one another.</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noFill/>
        </p:spPr>
        <p:txBody>
          <a:bodyPr/>
          <a:lstStyle/>
          <a:p>
            <a:r>
              <a:rPr lang="en-US" altLang="en-US" dirty="0"/>
              <a:t>Example 10.2 </a:t>
            </a:r>
          </a:p>
        </p:txBody>
      </p:sp>
      <p:sp>
        <p:nvSpPr>
          <p:cNvPr id="165891"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grand mean is </a:t>
            </a:r>
            <a:r>
              <a:rPr lang="en-US" altLang="en-US" i="1"/>
              <a:t>x</a:t>
            </a:r>
            <a:r>
              <a:rPr lang="en-US" altLang="en-US" baseline="-25000">
                <a:sym typeface="Wingdings 2" panose="05020102010507070707" pitchFamily="18" charset="2"/>
              </a:rPr>
              <a:t></a:t>
            </a:r>
            <a:r>
              <a:rPr lang="en-US" altLang="en-US"/>
              <a:t> = </a:t>
            </a:r>
            <a:r>
              <a:rPr lang="en-US" altLang="en-US">
                <a:sym typeface="Symbol" panose="05050102010706020507" pitchFamily="18" charset="2"/>
              </a:rPr>
              <a:t></a:t>
            </a:r>
            <a:r>
              <a:rPr lang="en-US" altLang="en-US"/>
              <a:t> </a:t>
            </a:r>
            <a:r>
              <a:rPr lang="en-US" altLang="en-US">
                <a:sym typeface="Symbol" panose="05050102010706020507" pitchFamily="18" charset="2"/>
              </a:rPr>
              <a:t></a:t>
            </a:r>
            <a:r>
              <a:rPr lang="en-US" altLang="en-US"/>
              <a:t> </a:t>
            </a:r>
            <a:r>
              <a:rPr lang="en-US" altLang="en-US" i="1"/>
              <a:t>x</a:t>
            </a:r>
            <a:r>
              <a:rPr lang="en-US" altLang="en-US" i="1" baseline="-25000"/>
              <a:t>ij</a:t>
            </a:r>
            <a:r>
              <a:rPr lang="en-US" altLang="en-US" i="1"/>
              <a:t> </a:t>
            </a:r>
            <a:r>
              <a:rPr lang="en-US" altLang="en-US"/>
              <a:t>/(</a:t>
            </a:r>
            <a:r>
              <a:rPr lang="en-US" altLang="en-US" i="1"/>
              <a:t>IJ</a:t>
            </a:r>
            <a:r>
              <a:rPr lang="en-US" altLang="en-US"/>
              <a:t>) = 682.50,</a:t>
            </a:r>
          </a:p>
          <a:p>
            <a:pPr>
              <a:tabLst>
                <a:tab pos="457200" algn="l"/>
                <a:tab pos="1371600" algn="l"/>
                <a:tab pos="1547813" algn="l"/>
              </a:tabLst>
            </a:pPr>
            <a:endParaRPr lang="en-US" altLang="en-US" sz="1200"/>
          </a:p>
          <a:p>
            <a:pPr>
              <a:tabLst>
                <a:tab pos="457200" algn="l"/>
                <a:tab pos="1371600" algn="l"/>
                <a:tab pos="1547813" algn="l"/>
              </a:tabLst>
            </a:pPr>
            <a:r>
              <a:rPr lang="en-US" altLang="en-US"/>
              <a:t>MSTr =          [(713.00 – 682.50)</a:t>
            </a:r>
            <a:r>
              <a:rPr lang="en-US" altLang="en-US" baseline="30000"/>
              <a:t>2 </a:t>
            </a:r>
            <a:r>
              <a:rPr lang="en-US" altLang="en-US"/>
              <a:t>+ (756.93 – 682.50)</a:t>
            </a:r>
            <a:r>
              <a:rPr lang="en-US" altLang="en-US" baseline="30000"/>
              <a:t>2</a:t>
            </a:r>
          </a:p>
          <a:p>
            <a:pPr>
              <a:tabLst>
                <a:tab pos="457200" algn="l"/>
                <a:tab pos="1371600" algn="l"/>
                <a:tab pos="1547813" algn="l"/>
              </a:tabLst>
            </a:pPr>
            <a:endParaRPr lang="en-US" altLang="en-US" baseline="30000"/>
          </a:p>
          <a:p>
            <a:pPr>
              <a:tabLst>
                <a:tab pos="457200" algn="l"/>
                <a:tab pos="1371600" algn="l"/>
                <a:tab pos="1547813" algn="l"/>
              </a:tabLst>
            </a:pPr>
            <a:r>
              <a:rPr lang="en-US" altLang="en-US" baseline="30000"/>
              <a:t>	           </a:t>
            </a:r>
            <a:r>
              <a:rPr lang="en-US" altLang="en-US"/>
              <a:t>+ (698.07 – 682.50)</a:t>
            </a:r>
            <a:r>
              <a:rPr lang="en-US" altLang="en-US" baseline="30000"/>
              <a:t>2 </a:t>
            </a:r>
            <a:r>
              <a:rPr lang="en-US" altLang="en-US"/>
              <a:t>+ (562.02 – 682.50)</a:t>
            </a:r>
            <a:r>
              <a:rPr lang="en-US" altLang="en-US" baseline="30000"/>
              <a:t>2</a:t>
            </a:r>
          </a:p>
          <a:p>
            <a:pPr>
              <a:tabLst>
                <a:tab pos="457200" algn="l"/>
                <a:tab pos="1371600" algn="l"/>
                <a:tab pos="1547813" algn="l"/>
              </a:tabLst>
            </a:pPr>
            <a:endParaRPr lang="en-US" altLang="en-US" baseline="30000"/>
          </a:p>
          <a:p>
            <a:pPr>
              <a:tabLst>
                <a:tab pos="457200" algn="l"/>
                <a:tab pos="1371600" algn="l"/>
                <a:tab pos="1547813" algn="l"/>
              </a:tabLst>
            </a:pPr>
            <a:r>
              <a:rPr lang="en-US" altLang="en-US" baseline="30000"/>
              <a:t>	      </a:t>
            </a:r>
            <a:r>
              <a:rPr lang="en-US" altLang="en-US"/>
              <a:t>= 42,455.86</a:t>
            </a:r>
          </a:p>
          <a:p>
            <a:pPr>
              <a:tabLst>
                <a:tab pos="457200" algn="l"/>
                <a:tab pos="1371600" algn="l"/>
                <a:tab pos="1547813" algn="l"/>
              </a:tabLst>
            </a:pPr>
            <a:endParaRPr lang="en-US" altLang="en-US"/>
          </a:p>
          <a:p>
            <a:pPr>
              <a:tabLst>
                <a:tab pos="457200" algn="l"/>
                <a:tab pos="1371600" algn="l"/>
                <a:tab pos="1547813" algn="l"/>
              </a:tabLst>
            </a:pPr>
            <a:r>
              <a:rPr lang="en-US" altLang="en-US"/>
              <a:t>MSE =   [(46.55)</a:t>
            </a:r>
            <a:r>
              <a:rPr lang="en-US" altLang="en-US" baseline="30000"/>
              <a:t>2 </a:t>
            </a:r>
            <a:r>
              <a:rPr lang="en-US" altLang="en-US"/>
              <a:t>+ (40.34)</a:t>
            </a:r>
            <a:r>
              <a:rPr lang="en-US" altLang="en-US" baseline="30000"/>
              <a:t>2 </a:t>
            </a:r>
            <a:r>
              <a:rPr lang="en-US" altLang="en-US"/>
              <a:t>+ (37.20)</a:t>
            </a:r>
            <a:r>
              <a:rPr lang="en-US" altLang="en-US" baseline="30000"/>
              <a:t>2 </a:t>
            </a:r>
            <a:r>
              <a:rPr lang="en-US" altLang="en-US"/>
              <a:t>+ (39.87)</a:t>
            </a:r>
            <a:r>
              <a:rPr lang="en-US" altLang="en-US" baseline="30000"/>
              <a:t>2</a:t>
            </a:r>
            <a:r>
              <a:rPr lang="en-US" altLang="en-US"/>
              <a:t>]</a:t>
            </a:r>
          </a:p>
          <a:p>
            <a:pPr>
              <a:tabLst>
                <a:tab pos="457200" algn="l"/>
                <a:tab pos="1371600" algn="l"/>
                <a:tab pos="1547813" algn="l"/>
              </a:tabLst>
            </a:pPr>
            <a:r>
              <a:rPr lang="en-US" altLang="en-US" sz="1800"/>
              <a:t>         </a:t>
            </a:r>
          </a:p>
          <a:p>
            <a:pPr>
              <a:tabLst>
                <a:tab pos="457200" algn="l"/>
                <a:tab pos="1371600" algn="l"/>
                <a:tab pos="1547813" algn="l"/>
              </a:tabLst>
            </a:pPr>
            <a:r>
              <a:rPr lang="en-US" altLang="en-US"/>
              <a:t>        </a:t>
            </a:r>
            <a:r>
              <a:rPr lang="en-US" altLang="en-US" sz="2000"/>
              <a:t> </a:t>
            </a:r>
            <a:r>
              <a:rPr lang="en-US" altLang="en-US"/>
              <a:t>= 1691.92</a:t>
            </a:r>
            <a:endParaRPr lang="en-US" altLang="en-US" sz="1200"/>
          </a:p>
        </p:txBody>
      </p:sp>
      <p:sp>
        <p:nvSpPr>
          <p:cNvPr id="165895" name="Rectangle 7"/>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latin typeface="Arial" panose="020B0604020202020204" pitchFamily="34" charset="0"/>
              </a:rPr>
              <a:t>cont’d</a:t>
            </a:r>
          </a:p>
        </p:txBody>
      </p:sp>
      <p:sp>
        <p:nvSpPr>
          <p:cNvPr id="165896" name="Line 8"/>
          <p:cNvSpPr>
            <a:spLocks noChangeShapeType="1"/>
          </p:cNvSpPr>
          <p:nvPr/>
        </p:nvSpPr>
        <p:spPr bwMode="auto">
          <a:xfrm>
            <a:off x="3186113" y="1600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65897" name="Picture 9" descr="Picture125"/>
          <p:cNvPicPr>
            <a:picLocks noChangeAspect="1" noChangeArrowheads="1"/>
          </p:cNvPicPr>
          <p:nvPr/>
        </p:nvPicPr>
        <p:blipFill>
          <a:blip r:embed="rId2">
            <a:extLst>
              <a:ext uri="{28A0092B-C50C-407E-A947-70E740481C1C}">
                <a14:useLocalDpi xmlns:a14="http://schemas.microsoft.com/office/drawing/2010/main" val="0"/>
              </a:ext>
            </a:extLst>
          </a:blip>
          <a:srcRect l="12263" t="-3741" r="78302" b="70070"/>
          <a:stretch>
            <a:fillRect/>
          </a:stretch>
        </p:blipFill>
        <p:spPr bwMode="auto">
          <a:xfrm>
            <a:off x="1600200" y="1981200"/>
            <a:ext cx="7620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65898"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2413" y="4419600"/>
            <a:ext cx="201612"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65891">
                                            <p:txEl>
                                              <p:pRg st="2" end="2"/>
                                            </p:txEl>
                                          </p:spTgt>
                                        </p:tgtEl>
                                        <p:attrNameLst>
                                          <p:attrName>style.visibility</p:attrName>
                                        </p:attrNameLst>
                                      </p:cBhvr>
                                      <p:to>
                                        <p:strVal val="visible"/>
                                      </p:to>
                                    </p:set>
                                    <p:animEffect transition="in" filter="fade">
                                      <p:cBhvr>
                                        <p:cTn id="7" dur="1000"/>
                                        <p:tgtEl>
                                          <p:spTgt spid="165891">
                                            <p:txEl>
                                              <p:pRg st="2" end="2"/>
                                            </p:txEl>
                                          </p:spTgt>
                                        </p:tgtEl>
                                      </p:cBhvr>
                                    </p:animEffect>
                                    <p:anim calcmode="lin" valueType="num">
                                      <p:cBhvr>
                                        <p:cTn id="8" dur="1000" fill="hold"/>
                                        <p:tgtEl>
                                          <p:spTgt spid="165891">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65891">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65891">
                                            <p:txEl>
                                              <p:pRg st="2" end="2"/>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65891">
                                            <p:txEl>
                                              <p:pRg st="4" end="4"/>
                                            </p:txEl>
                                          </p:spTgt>
                                        </p:tgtEl>
                                        <p:attrNameLst>
                                          <p:attrName>style.visibility</p:attrName>
                                        </p:attrNameLst>
                                      </p:cBhvr>
                                      <p:to>
                                        <p:strVal val="visible"/>
                                      </p:to>
                                    </p:set>
                                    <p:animEffect transition="in" filter="fade">
                                      <p:cBhvr>
                                        <p:cTn id="13" dur="1000"/>
                                        <p:tgtEl>
                                          <p:spTgt spid="165891">
                                            <p:txEl>
                                              <p:pRg st="4" end="4"/>
                                            </p:txEl>
                                          </p:spTgt>
                                        </p:tgtEl>
                                      </p:cBhvr>
                                    </p:animEffect>
                                    <p:anim calcmode="lin" valueType="num">
                                      <p:cBhvr>
                                        <p:cTn id="14" dur="1000" fill="hold"/>
                                        <p:tgtEl>
                                          <p:spTgt spid="165891">
                                            <p:txEl>
                                              <p:pRg st="4" end="4"/>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65891">
                                            <p:txEl>
                                              <p:pRg st="4" end="4"/>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65891">
                                            <p:txEl>
                                              <p:pRg st="4" end="4"/>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65897"/>
                                        </p:tgtEl>
                                        <p:attrNameLst>
                                          <p:attrName>style.visibility</p:attrName>
                                        </p:attrNameLst>
                                      </p:cBhvr>
                                      <p:to>
                                        <p:strVal val="visible"/>
                                      </p:to>
                                    </p:set>
                                    <p:animEffect transition="in" filter="fade">
                                      <p:cBhvr>
                                        <p:cTn id="19" dur="1000"/>
                                        <p:tgtEl>
                                          <p:spTgt spid="165897"/>
                                        </p:tgtEl>
                                      </p:cBhvr>
                                    </p:animEffect>
                                    <p:anim calcmode="lin" valueType="num">
                                      <p:cBhvr>
                                        <p:cTn id="20" dur="1000" fill="hold"/>
                                        <p:tgtEl>
                                          <p:spTgt spid="165897"/>
                                        </p:tgtEl>
                                        <p:attrNameLst>
                                          <p:attrName>ppt_x</p:attrName>
                                        </p:attrNameLst>
                                      </p:cBhvr>
                                      <p:tavLst>
                                        <p:tav tm="0">
                                          <p:val>
                                            <p:strVal val="#ppt_x"/>
                                          </p:val>
                                        </p:tav>
                                        <p:tav tm="100000">
                                          <p:val>
                                            <p:strVal val="#ppt_x"/>
                                          </p:val>
                                        </p:tav>
                                      </p:tavLst>
                                    </p:anim>
                                    <p:anim calcmode="lin" valueType="num">
                                      <p:cBhvr>
                                        <p:cTn id="21" dur="900" decel="100000" fill="hold"/>
                                        <p:tgtEl>
                                          <p:spTgt spid="165897"/>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65897"/>
                                        </p:tgtEl>
                                        <p:attrNameLst>
                                          <p:attrName>ppt_y</p:attrName>
                                        </p:attrNameLst>
                                      </p:cBhvr>
                                      <p:tavLst>
                                        <p:tav tm="0">
                                          <p:val>
                                            <p:strVal val="#ppt_y-.03"/>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nodeType="clickEffect">
                                  <p:stCondLst>
                                    <p:cond delay="0"/>
                                  </p:stCondLst>
                                  <p:childTnLst>
                                    <p:set>
                                      <p:cBhvr>
                                        <p:cTn id="26" dur="1" fill="hold">
                                          <p:stCondLst>
                                            <p:cond delay="0"/>
                                          </p:stCondLst>
                                        </p:cTn>
                                        <p:tgtEl>
                                          <p:spTgt spid="165891">
                                            <p:txEl>
                                              <p:pRg st="6" end="6"/>
                                            </p:txEl>
                                          </p:spTgt>
                                        </p:tgtEl>
                                        <p:attrNameLst>
                                          <p:attrName>style.visibility</p:attrName>
                                        </p:attrNameLst>
                                      </p:cBhvr>
                                      <p:to>
                                        <p:strVal val="visible"/>
                                      </p:to>
                                    </p:set>
                                    <p:animEffect transition="in" filter="fade">
                                      <p:cBhvr>
                                        <p:cTn id="27" dur="1000"/>
                                        <p:tgtEl>
                                          <p:spTgt spid="165891">
                                            <p:txEl>
                                              <p:pRg st="6" end="6"/>
                                            </p:txEl>
                                          </p:spTgt>
                                        </p:tgtEl>
                                      </p:cBhvr>
                                    </p:animEffect>
                                    <p:anim calcmode="lin" valueType="num">
                                      <p:cBhvr>
                                        <p:cTn id="28" dur="1000" fill="hold"/>
                                        <p:tgtEl>
                                          <p:spTgt spid="165891">
                                            <p:txEl>
                                              <p:pRg st="6" end="6"/>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165891">
                                            <p:txEl>
                                              <p:pRg st="6" end="6"/>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65891">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7" presetClass="entr" presetSubtype="0" fill="hold" nodeType="clickEffect">
                                  <p:stCondLst>
                                    <p:cond delay="0"/>
                                  </p:stCondLst>
                                  <p:childTnLst>
                                    <p:set>
                                      <p:cBhvr>
                                        <p:cTn id="34" dur="1" fill="hold">
                                          <p:stCondLst>
                                            <p:cond delay="0"/>
                                          </p:stCondLst>
                                        </p:cTn>
                                        <p:tgtEl>
                                          <p:spTgt spid="165891">
                                            <p:txEl>
                                              <p:pRg st="8" end="8"/>
                                            </p:txEl>
                                          </p:spTgt>
                                        </p:tgtEl>
                                        <p:attrNameLst>
                                          <p:attrName>style.visibility</p:attrName>
                                        </p:attrNameLst>
                                      </p:cBhvr>
                                      <p:to>
                                        <p:strVal val="visible"/>
                                      </p:to>
                                    </p:set>
                                    <p:animEffect transition="in" filter="fade">
                                      <p:cBhvr>
                                        <p:cTn id="35" dur="1000"/>
                                        <p:tgtEl>
                                          <p:spTgt spid="165891">
                                            <p:txEl>
                                              <p:pRg st="8" end="8"/>
                                            </p:txEl>
                                          </p:spTgt>
                                        </p:tgtEl>
                                      </p:cBhvr>
                                    </p:animEffect>
                                    <p:anim calcmode="lin" valueType="num">
                                      <p:cBhvr>
                                        <p:cTn id="36" dur="1000" fill="hold"/>
                                        <p:tgtEl>
                                          <p:spTgt spid="165891">
                                            <p:txEl>
                                              <p:pRg st="8" end="8"/>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165891">
                                            <p:txEl>
                                              <p:pRg st="8" end="8"/>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65891">
                                            <p:txEl>
                                              <p:pRg st="8" end="8"/>
                                            </p:txEl>
                                          </p:spTgt>
                                        </p:tgtEl>
                                        <p:attrNameLst>
                                          <p:attrName>ppt_y</p:attrName>
                                        </p:attrNameLst>
                                      </p:cBhvr>
                                      <p:tavLst>
                                        <p:tav tm="0">
                                          <p:val>
                                            <p:strVal val="#ppt_y-.03"/>
                                          </p:val>
                                        </p:tav>
                                        <p:tav tm="100000">
                                          <p:val>
                                            <p:strVal val="#ppt_y"/>
                                          </p:val>
                                        </p:tav>
                                      </p:tavLst>
                                    </p:anim>
                                  </p:childTnLst>
                                </p:cTn>
                              </p:par>
                              <p:par>
                                <p:cTn id="39" presetID="37" presetClass="entr" presetSubtype="0" fill="hold" nodeType="withEffect">
                                  <p:stCondLst>
                                    <p:cond delay="0"/>
                                  </p:stCondLst>
                                  <p:childTnLst>
                                    <p:set>
                                      <p:cBhvr>
                                        <p:cTn id="40" dur="1" fill="hold">
                                          <p:stCondLst>
                                            <p:cond delay="0"/>
                                          </p:stCondLst>
                                        </p:cTn>
                                        <p:tgtEl>
                                          <p:spTgt spid="165898"/>
                                        </p:tgtEl>
                                        <p:attrNameLst>
                                          <p:attrName>style.visibility</p:attrName>
                                        </p:attrNameLst>
                                      </p:cBhvr>
                                      <p:to>
                                        <p:strVal val="visible"/>
                                      </p:to>
                                    </p:set>
                                    <p:animEffect transition="in" filter="fade">
                                      <p:cBhvr>
                                        <p:cTn id="41" dur="1000"/>
                                        <p:tgtEl>
                                          <p:spTgt spid="165898"/>
                                        </p:tgtEl>
                                      </p:cBhvr>
                                    </p:animEffect>
                                    <p:anim calcmode="lin" valueType="num">
                                      <p:cBhvr>
                                        <p:cTn id="42" dur="1000" fill="hold"/>
                                        <p:tgtEl>
                                          <p:spTgt spid="165898"/>
                                        </p:tgtEl>
                                        <p:attrNameLst>
                                          <p:attrName>ppt_x</p:attrName>
                                        </p:attrNameLst>
                                      </p:cBhvr>
                                      <p:tavLst>
                                        <p:tav tm="0">
                                          <p:val>
                                            <p:strVal val="#ppt_x"/>
                                          </p:val>
                                        </p:tav>
                                        <p:tav tm="100000">
                                          <p:val>
                                            <p:strVal val="#ppt_x"/>
                                          </p:val>
                                        </p:tav>
                                      </p:tavLst>
                                    </p:anim>
                                    <p:anim calcmode="lin" valueType="num">
                                      <p:cBhvr>
                                        <p:cTn id="43" dur="900" decel="100000" fill="hold"/>
                                        <p:tgtEl>
                                          <p:spTgt spid="165898"/>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65898"/>
                                        </p:tgtEl>
                                        <p:attrNameLst>
                                          <p:attrName>ppt_y</p:attrName>
                                        </p:attrNameLst>
                                      </p:cBhvr>
                                      <p:tavLst>
                                        <p:tav tm="0">
                                          <p:val>
                                            <p:strVal val="#ppt_y-.03"/>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37" presetClass="entr" presetSubtype="0" fill="hold" nodeType="clickEffect">
                                  <p:stCondLst>
                                    <p:cond delay="0"/>
                                  </p:stCondLst>
                                  <p:childTnLst>
                                    <p:set>
                                      <p:cBhvr>
                                        <p:cTn id="48" dur="1" fill="hold">
                                          <p:stCondLst>
                                            <p:cond delay="0"/>
                                          </p:stCondLst>
                                        </p:cTn>
                                        <p:tgtEl>
                                          <p:spTgt spid="165891">
                                            <p:txEl>
                                              <p:pRg st="10" end="10"/>
                                            </p:txEl>
                                          </p:spTgt>
                                        </p:tgtEl>
                                        <p:attrNameLst>
                                          <p:attrName>style.visibility</p:attrName>
                                        </p:attrNameLst>
                                      </p:cBhvr>
                                      <p:to>
                                        <p:strVal val="visible"/>
                                      </p:to>
                                    </p:set>
                                    <p:animEffect transition="in" filter="fade">
                                      <p:cBhvr>
                                        <p:cTn id="49" dur="1000"/>
                                        <p:tgtEl>
                                          <p:spTgt spid="165891">
                                            <p:txEl>
                                              <p:pRg st="10" end="10"/>
                                            </p:txEl>
                                          </p:spTgt>
                                        </p:tgtEl>
                                      </p:cBhvr>
                                    </p:animEffect>
                                    <p:anim calcmode="lin" valueType="num">
                                      <p:cBhvr>
                                        <p:cTn id="50" dur="1000" fill="hold"/>
                                        <p:tgtEl>
                                          <p:spTgt spid="165891">
                                            <p:txEl>
                                              <p:pRg st="10" end="10"/>
                                            </p:txEl>
                                          </p:spTgt>
                                        </p:tgtEl>
                                        <p:attrNameLst>
                                          <p:attrName>ppt_x</p:attrName>
                                        </p:attrNameLst>
                                      </p:cBhvr>
                                      <p:tavLst>
                                        <p:tav tm="0">
                                          <p:val>
                                            <p:strVal val="#ppt_x"/>
                                          </p:val>
                                        </p:tav>
                                        <p:tav tm="100000">
                                          <p:val>
                                            <p:strVal val="#ppt_x"/>
                                          </p:val>
                                        </p:tav>
                                      </p:tavLst>
                                    </p:anim>
                                    <p:anim calcmode="lin" valueType="num">
                                      <p:cBhvr>
                                        <p:cTn id="51" dur="900" decel="100000" fill="hold"/>
                                        <p:tgtEl>
                                          <p:spTgt spid="165891">
                                            <p:txEl>
                                              <p:pRg st="10" end="10"/>
                                            </p:txEl>
                                          </p:spTgt>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165891">
                                            <p:txEl>
                                              <p:pRg st="10" end="1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noFill/>
        </p:spPr>
        <p:txBody>
          <a:bodyPr/>
          <a:lstStyle/>
          <a:p>
            <a:r>
              <a:rPr lang="en-US" altLang="en-US" dirty="0"/>
              <a:t>Example 10.2</a:t>
            </a:r>
          </a:p>
        </p:txBody>
      </p:sp>
      <mc:AlternateContent xmlns:mc="http://schemas.openxmlformats.org/markup-compatibility/2006" xmlns:a14="http://schemas.microsoft.com/office/drawing/2010/main">
        <mc:Choice Requires="a14">
          <p:sp>
            <p:nvSpPr>
              <p:cNvPr id="166915" name="Rectangle 3"/>
              <p:cNvSpPr>
                <a:spLocks noGrp="1" noChangeArrowheads="1"/>
              </p:cNvSpPr>
              <p:nvPr>
                <p:ph type="body" idx="1"/>
              </p:nvPr>
            </p:nvSpPr>
            <p:spPr>
              <a:noFill/>
            </p:spPr>
            <p:txBody>
              <a:bodyPr/>
              <a:lstStyle/>
              <a:p>
                <a:pPr>
                  <a:tabLst>
                    <a:tab pos="457200" algn="l"/>
                    <a:tab pos="1371600" algn="l"/>
                    <a:tab pos="1547813" algn="l"/>
                  </a:tabLst>
                </a:pPr>
                <a:r>
                  <a:rPr lang="en-US" altLang="en-US" dirty="0"/>
                  <a:t>	 </a:t>
                </a:r>
                <a:r>
                  <a:rPr lang="en-US" altLang="en-US" i="1" dirty="0"/>
                  <a:t>f</a:t>
                </a:r>
                <a:r>
                  <a:rPr lang="en-US" altLang="en-US" dirty="0"/>
                  <a:t> = </a:t>
                </a:r>
                <a:r>
                  <a:rPr lang="en-US" altLang="en-US" dirty="0" err="1"/>
                  <a:t>MSTr</a:t>
                </a:r>
                <a:r>
                  <a:rPr lang="en-US" altLang="en-US" dirty="0"/>
                  <a:t>/MSE = 42,455.86/1691.92 </a:t>
                </a:r>
              </a:p>
              <a:p>
                <a:pPr>
                  <a:tabLst>
                    <a:tab pos="457200" algn="l"/>
                    <a:tab pos="1371600" algn="l"/>
                    <a:tab pos="1547813" algn="l"/>
                  </a:tabLst>
                </a:pPr>
                <a:r>
                  <a:rPr lang="en-US" altLang="en-US" sz="1200" dirty="0"/>
                  <a:t>	  </a:t>
                </a:r>
              </a:p>
              <a:p>
                <a:pPr>
                  <a:tabLst>
                    <a:tab pos="457200" algn="l"/>
                    <a:tab pos="1371600" algn="l"/>
                    <a:tab pos="1547813" algn="l"/>
                  </a:tabLst>
                </a:pPr>
                <a:r>
                  <a:rPr lang="en-US" altLang="en-US" dirty="0"/>
                  <a:t>                              = 25.09</a:t>
                </a:r>
                <a:r>
                  <a:rPr lang="en-US" altLang="en-US" baseline="30000" dirty="0"/>
                  <a:t>	</a:t>
                </a:r>
                <a:r>
                  <a:rPr lang="en-US" altLang="en-US" dirty="0"/>
                  <a:t> </a:t>
                </a:r>
              </a:p>
              <a:p>
                <a:pPr>
                  <a:tabLst>
                    <a:tab pos="457200" algn="l"/>
                    <a:tab pos="1371600" algn="l"/>
                    <a:tab pos="1547813" algn="l"/>
                  </a:tabLst>
                </a:pPr>
                <a:endParaRPr lang="en-US" altLang="en-US" dirty="0"/>
              </a:p>
              <a:p>
                <a:pPr>
                  <a:tabLst>
                    <a:tab pos="457200" algn="l"/>
                    <a:tab pos="1371600" algn="l"/>
                    <a:tab pos="1547813" algn="l"/>
                  </a:tabLst>
                </a:pPr>
                <a:endParaRPr lang="en-US" altLang="en-US" dirty="0"/>
              </a:p>
              <a:p>
                <a:r>
                  <a:rPr lang="en-US" dirty="0"/>
                  <a:t>The largest </a:t>
                </a:r>
                <a:r>
                  <a:rPr lang="en-US" i="1" dirty="0"/>
                  <a:t>F </a:t>
                </a:r>
                <a:r>
                  <a:rPr lang="en-US" dirty="0"/>
                  <a:t>critical value in Table A.9 for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=3,</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=20</m:t>
                    </m:r>
                  </m:oMath>
                </a14:m>
                <a:r>
                  <a:rPr lang="en-US" dirty="0"/>
                  <a:t> 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.001,3,20</m:t>
                        </m:r>
                      </m:sub>
                    </m:sSub>
                    <m:r>
                      <a:rPr lang="en-US" b="0" i="1" smtClean="0">
                        <a:latin typeface="Cambria Math" panose="02040503050406030204" pitchFamily="18" charset="0"/>
                      </a:rPr>
                      <m:t>=8</m:t>
                    </m:r>
                  </m:oMath>
                </a14:m>
                <a:r>
                  <a:rPr lang="en-US" dirty="0"/>
                  <a:t> Since </a:t>
                </a:r>
                <a:r>
                  <a:rPr lang="en-US" i="1" dirty="0"/>
                  <a:t>f </a:t>
                </a:r>
                <a:r>
                  <a:rPr lang="en-US" dirty="0"/>
                  <a:t>= 25.09 </a:t>
                </a:r>
                <a14:m>
                  <m:oMath xmlns:m="http://schemas.openxmlformats.org/officeDocument/2006/math">
                    <m:r>
                      <a:rPr lang="en-US" i="1" smtClean="0">
                        <a:latin typeface="Cambria Math" panose="02040503050406030204" pitchFamily="18" charset="0"/>
                        <a:ea typeface="Cambria Math" panose="02040503050406030204" pitchFamily="18" charset="0"/>
                      </a:rPr>
                      <m:t>&gt;</m:t>
                    </m:r>
                  </m:oMath>
                </a14:m>
                <a:r>
                  <a:rPr lang="en-US" dirty="0"/>
                  <a:t> 8.10, the area under the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3,20</m:t>
                        </m:r>
                      </m:sub>
                    </m:sSub>
                  </m:oMath>
                </a14:m>
                <a:r>
                  <a:rPr lang="en-US" dirty="0"/>
                  <a:t> curve to the right of 25.09 is smaller than .001. therefore </a:t>
                </a:r>
                <a:r>
                  <a:rPr lang="en-US" i="1" dirty="0"/>
                  <a:t>P</a:t>
                </a:r>
                <a:r>
                  <a:rPr lang="en-US" dirty="0"/>
                  <a:t>-value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.05, so the null hypothesis 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4</m:t>
                        </m:r>
                      </m:sub>
                    </m:sSub>
                  </m:oMath>
                </a14:m>
                <a:r>
                  <a:rPr lang="en-US" dirty="0"/>
                  <a:t> resoundingly rejected at significance level .05.</a:t>
                </a:r>
                <a:endParaRPr lang="en-US" altLang="en-US" dirty="0"/>
              </a:p>
            </p:txBody>
          </p:sp>
        </mc:Choice>
        <mc:Fallback xmlns="">
          <p:sp>
            <p:nvSpPr>
              <p:cNvPr id="166915" name="Rectangle 3"/>
              <p:cNvSpPr>
                <a:spLocks noGrp="1" noRot="1" noChangeAspect="1" noMove="1" noResize="1" noEditPoints="1" noAdjustHandles="1" noChangeArrowheads="1" noChangeShapeType="1" noTextEdit="1"/>
              </p:cNvSpPr>
              <p:nvPr>
                <p:ph type="body" idx="1"/>
              </p:nvPr>
            </p:nvSpPr>
            <p:spPr>
              <a:blipFill rotWithShape="0">
                <a:blip r:embed="rId2"/>
                <a:stretch>
                  <a:fillRect l="-1111" t="-812" r="-963"/>
                </a:stretch>
              </a:blipFill>
            </p:spPr>
            <p:txBody>
              <a:bodyPr/>
              <a:lstStyle/>
              <a:p>
                <a:r>
                  <a:rPr lang="en-US">
                    <a:noFill/>
                  </a:rPr>
                  <a:t> </a:t>
                </a:r>
              </a:p>
            </p:txBody>
          </p:sp>
        </mc:Fallback>
      </mc:AlternateContent>
      <p:sp>
        <p:nvSpPr>
          <p:cNvPr id="166917" name="Rectangle 5"/>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latin typeface="Arial" panose="020B0604020202020204" pitchFamily="34" charset="0"/>
              </a:rPr>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fade">
                                      <p:cBhvr>
                                        <p:cTn id="7" dur="1000"/>
                                        <p:tgtEl>
                                          <p:spTgt spid="166915">
                                            <p:txEl>
                                              <p:pRg st="0" end="0"/>
                                            </p:txEl>
                                          </p:spTgt>
                                        </p:tgtEl>
                                      </p:cBhvr>
                                    </p:animEffect>
                                    <p:anim calcmode="lin" valueType="num">
                                      <p:cBhvr>
                                        <p:cTn id="8" dur="1000" fill="hold"/>
                                        <p:tgtEl>
                                          <p:spTgt spid="1669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691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6915">
                                            <p:txEl>
                                              <p:pRg st="1" end="1"/>
                                            </p:txEl>
                                          </p:spTgt>
                                        </p:tgtEl>
                                        <p:attrNameLst>
                                          <p:attrName>style.visibility</p:attrName>
                                        </p:attrNameLst>
                                      </p:cBhvr>
                                      <p:to>
                                        <p:strVal val="visible"/>
                                      </p:to>
                                    </p:set>
                                    <p:animEffect transition="in" filter="fade">
                                      <p:cBhvr>
                                        <p:cTn id="12" dur="1000"/>
                                        <p:tgtEl>
                                          <p:spTgt spid="166915">
                                            <p:txEl>
                                              <p:pRg st="1" end="1"/>
                                            </p:txEl>
                                          </p:spTgt>
                                        </p:tgtEl>
                                      </p:cBhvr>
                                    </p:animEffect>
                                    <p:anim calcmode="lin" valueType="num">
                                      <p:cBhvr>
                                        <p:cTn id="13" dur="1000" fill="hold"/>
                                        <p:tgtEl>
                                          <p:spTgt spid="16691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691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6915">
                                            <p:txEl>
                                              <p:pRg st="2" end="2"/>
                                            </p:txEl>
                                          </p:spTgt>
                                        </p:tgtEl>
                                        <p:attrNameLst>
                                          <p:attrName>style.visibility</p:attrName>
                                        </p:attrNameLst>
                                      </p:cBhvr>
                                      <p:to>
                                        <p:strVal val="visible"/>
                                      </p:to>
                                    </p:set>
                                    <p:animEffect transition="in" filter="fade">
                                      <p:cBhvr>
                                        <p:cTn id="17" dur="1000"/>
                                        <p:tgtEl>
                                          <p:spTgt spid="166915">
                                            <p:txEl>
                                              <p:pRg st="2" end="2"/>
                                            </p:txEl>
                                          </p:spTgt>
                                        </p:tgtEl>
                                      </p:cBhvr>
                                    </p:animEffect>
                                    <p:anim calcmode="lin" valueType="num">
                                      <p:cBhvr>
                                        <p:cTn id="18" dur="1000" fill="hold"/>
                                        <p:tgtEl>
                                          <p:spTgt spid="16691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669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6915">
                                            <p:txEl>
                                              <p:pRg st="5" end="5"/>
                                            </p:txEl>
                                          </p:spTgt>
                                        </p:tgtEl>
                                        <p:attrNameLst>
                                          <p:attrName>style.visibility</p:attrName>
                                        </p:attrNameLst>
                                      </p:cBhvr>
                                      <p:to>
                                        <p:strVal val="visible"/>
                                      </p:to>
                                    </p:set>
                                    <p:animEffect transition="in" filter="fade">
                                      <p:cBhvr>
                                        <p:cTn id="24" dur="1000"/>
                                        <p:tgtEl>
                                          <p:spTgt spid="166915">
                                            <p:txEl>
                                              <p:pRg st="5" end="5"/>
                                            </p:txEl>
                                          </p:spTgt>
                                        </p:tgtEl>
                                      </p:cBhvr>
                                    </p:animEffect>
                                    <p:anim calcmode="lin" valueType="num">
                                      <p:cBhvr>
                                        <p:cTn id="25" dur="1000" fill="hold"/>
                                        <p:tgtEl>
                                          <p:spTgt spid="166915">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16691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10.2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True average compression strength does appear to depend on box type. In fact, because the </a:t>
                </a:r>
                <a:r>
                  <a:rPr lang="en-US" i="1" dirty="0"/>
                  <a:t>P</a:t>
                </a:r>
                <a:r>
                  <a:rPr lang="en-US" dirty="0"/>
                  <a:t>-value is so small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could be rejected at any reasonable significance level.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11" t="-812" r="-1852"/>
                </a:stretch>
              </a:blipFill>
            </p:spPr>
            <p:txBody>
              <a:bodyPr/>
              <a:lstStyle/>
              <a:p>
                <a:r>
                  <a:rPr lang="en-US">
                    <a:noFill/>
                  </a:rPr>
                  <a:t> </a:t>
                </a:r>
              </a:p>
            </p:txBody>
          </p:sp>
        </mc:Fallback>
      </mc:AlternateContent>
    </p:spTree>
    <p:extLst>
      <p:ext uri="{BB962C8B-B14F-4D97-AF65-F5344CB8AC3E}">
        <p14:creationId xmlns:p14="http://schemas.microsoft.com/office/powerpoint/2010/main" val="41428819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p:cNvSpPr txBox="1">
            <a:spLocks noChangeArrowheads="1"/>
          </p:cNvSpPr>
          <p:nvPr/>
        </p:nvSpPr>
        <p:spPr bwMode="auto">
          <a:xfrm>
            <a:off x="428625" y="3500438"/>
            <a:ext cx="82264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4000" b="1">
                <a:solidFill>
                  <a:srgbClr val="00ADEF"/>
                </a:solidFill>
                <a:latin typeface="Arial" panose="020B0604020202020204" pitchFamily="34" charset="0"/>
              </a:rPr>
              <a:t>Sums of Squares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noFill/>
        </p:spPr>
        <p:txBody>
          <a:bodyPr/>
          <a:lstStyle/>
          <a:p>
            <a:r>
              <a:rPr lang="en-US" altLang="en-US"/>
              <a:t>Sums of Squares</a:t>
            </a:r>
          </a:p>
        </p:txBody>
      </p:sp>
      <p:sp>
        <p:nvSpPr>
          <p:cNvPr id="169987"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introduction of </a:t>
            </a:r>
            <a:r>
              <a:rPr lang="en-US" altLang="en-US" i="1"/>
              <a:t>sums of squares </a:t>
            </a:r>
            <a:r>
              <a:rPr lang="en-US" altLang="en-US"/>
              <a:t>facilitates developing an intuitive appreciation for the rationale underlying </a:t>
            </a:r>
            <a:br>
              <a:rPr lang="en-US" altLang="en-US"/>
            </a:br>
            <a:r>
              <a:rPr lang="en-US" altLang="en-US"/>
              <a:t>single-factor and multifactor ANOVAs. </a:t>
            </a:r>
          </a:p>
          <a:p>
            <a:pPr>
              <a:tabLst>
                <a:tab pos="457200" algn="l"/>
                <a:tab pos="1371600" algn="l"/>
                <a:tab pos="1547813" algn="l"/>
              </a:tabLst>
            </a:pPr>
            <a:endParaRPr lang="en-US" altLang="en-US"/>
          </a:p>
          <a:p>
            <a:pPr>
              <a:tabLst>
                <a:tab pos="457200" algn="l"/>
                <a:tab pos="1371600" algn="l"/>
                <a:tab pos="1547813" algn="l"/>
              </a:tabLst>
            </a:pPr>
            <a:r>
              <a:rPr lang="en-US" altLang="en-US"/>
              <a:t>Let </a:t>
            </a:r>
            <a:r>
              <a:rPr lang="en-US" altLang="en-US" i="1"/>
              <a:t>x</a:t>
            </a:r>
            <a:r>
              <a:rPr lang="en-US" altLang="en-US" i="1" baseline="-25000"/>
              <a:t>i</a:t>
            </a:r>
            <a:r>
              <a:rPr lang="en-US" altLang="en-US" baseline="-25000">
                <a:sym typeface="Wingdings 2" panose="05020102010507070707" pitchFamily="18" charset="2"/>
              </a:rPr>
              <a:t></a:t>
            </a:r>
            <a:r>
              <a:rPr lang="en-US" altLang="en-US"/>
              <a:t> represent the </a:t>
            </a:r>
            <a:r>
              <a:rPr lang="en-US" altLang="en-US" i="1"/>
              <a:t>sum </a:t>
            </a:r>
            <a:r>
              <a:rPr lang="en-US" altLang="en-US"/>
              <a:t>(not the average, since there is no bar) of the </a:t>
            </a:r>
            <a:r>
              <a:rPr lang="en-US" altLang="en-US" i="1"/>
              <a:t>x</a:t>
            </a:r>
            <a:r>
              <a:rPr lang="en-US" altLang="en-US" i="1" baseline="-25000"/>
              <a:t>ij</a:t>
            </a:r>
            <a:r>
              <a:rPr lang="en-US" altLang="en-US"/>
              <a:t>’s for </a:t>
            </a:r>
            <a:r>
              <a:rPr lang="en-US" altLang="en-US" i="1"/>
              <a:t>i </a:t>
            </a:r>
            <a:r>
              <a:rPr lang="en-US" altLang="en-US"/>
              <a:t>fixed (sum of the numbers in the </a:t>
            </a:r>
            <a:r>
              <a:rPr lang="en-US" altLang="en-US" i="1"/>
              <a:t>i</a:t>
            </a:r>
            <a:r>
              <a:rPr lang="en-US" altLang="en-US"/>
              <a:t>th row of the table) and </a:t>
            </a:r>
            <a:r>
              <a:rPr lang="en-US" altLang="en-US" i="1"/>
              <a:t>x</a:t>
            </a:r>
            <a:r>
              <a:rPr lang="en-US" altLang="en-US" baseline="-25000">
                <a:sym typeface="Wingdings 2" panose="05020102010507070707" pitchFamily="18" charset="2"/>
              </a:rPr>
              <a:t></a:t>
            </a:r>
            <a:r>
              <a:rPr lang="en-US" altLang="en-US"/>
              <a:t> denote the sum of </a:t>
            </a:r>
            <a:r>
              <a:rPr lang="en-US" altLang="en-US" i="1"/>
              <a:t>all </a:t>
            </a:r>
            <a:r>
              <a:rPr lang="en-US" altLang="en-US"/>
              <a:t>the </a:t>
            </a:r>
            <a:r>
              <a:rPr lang="en-US" altLang="en-US" i="1"/>
              <a:t>x</a:t>
            </a:r>
            <a:r>
              <a:rPr lang="en-US" altLang="en-US" i="1" baseline="-25000"/>
              <a:t>ij</a:t>
            </a:r>
            <a:r>
              <a:rPr lang="en-US" altLang="en-US"/>
              <a:t>’s </a:t>
            </a:r>
            <a:br>
              <a:rPr lang="en-US" altLang="en-US"/>
            </a:br>
            <a:r>
              <a:rPr lang="en-US" altLang="en-US"/>
              <a:t>(the </a:t>
            </a:r>
            <a:r>
              <a:rPr lang="en-US" altLang="en-US" b="1"/>
              <a:t>grand total</a:t>
            </a:r>
            <a:r>
              <a:rPr lang="en-US" altLang="en-US"/>
              <a:t>).</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noFill/>
        </p:spPr>
        <p:txBody>
          <a:bodyPr/>
          <a:lstStyle/>
          <a:p>
            <a:r>
              <a:rPr lang="en-US" altLang="en-US"/>
              <a:t>Sums of Squares</a:t>
            </a:r>
          </a:p>
        </p:txBody>
      </p:sp>
      <p:sp>
        <p:nvSpPr>
          <p:cNvPr id="171011" name="Rectangle 3"/>
          <p:cNvSpPr>
            <a:spLocks noGrp="1" noChangeArrowheads="1"/>
          </p:cNvSpPr>
          <p:nvPr>
            <p:ph type="body" idx="1"/>
          </p:nvPr>
        </p:nvSpPr>
        <p:spPr>
          <a:noFill/>
        </p:spPr>
        <p:txBody>
          <a:bodyPr/>
          <a:lstStyle/>
          <a:p>
            <a:pPr>
              <a:tabLst>
                <a:tab pos="457200" algn="l"/>
                <a:tab pos="1371600" algn="l"/>
                <a:tab pos="1547813" algn="l"/>
              </a:tabLst>
            </a:pPr>
            <a:r>
              <a:rPr lang="en-US" altLang="en-US" b="1" dirty="0"/>
              <a:t>Definition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905000"/>
            <a:ext cx="8229600" cy="4267200"/>
          </a:xfrm>
          <a:prstGeom prst="rect">
            <a:avLst/>
          </a:prstGeom>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noFill/>
        </p:spPr>
        <p:txBody>
          <a:bodyPr/>
          <a:lstStyle/>
          <a:p>
            <a:r>
              <a:rPr lang="en-US" altLang="en-US"/>
              <a:t>Sums of Squares</a:t>
            </a:r>
          </a:p>
        </p:txBody>
      </p:sp>
      <p:sp>
        <p:nvSpPr>
          <p:cNvPr id="172035"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sum of squares SSTr appears in the numerator of </a:t>
            </a:r>
            <a:r>
              <a:rPr lang="en-US" altLang="en-US" i="1"/>
              <a:t>F</a:t>
            </a:r>
            <a:r>
              <a:rPr lang="en-US" altLang="en-US"/>
              <a:t>, and SSE appears in the denominator of </a:t>
            </a:r>
            <a:r>
              <a:rPr lang="en-US" altLang="en-US" i="1"/>
              <a:t>F</a:t>
            </a:r>
            <a:r>
              <a:rPr lang="en-US" altLang="en-US"/>
              <a:t>; the reason for defining SST will be apparent shortly.</a:t>
            </a:r>
          </a:p>
          <a:p>
            <a:pPr>
              <a:tabLst>
                <a:tab pos="457200" algn="l"/>
                <a:tab pos="1371600" algn="l"/>
                <a:tab pos="1547813" algn="l"/>
              </a:tabLst>
            </a:pPr>
            <a:endParaRPr lang="en-US" altLang="en-US"/>
          </a:p>
          <a:p>
            <a:pPr>
              <a:tabLst>
                <a:tab pos="457200" algn="l"/>
                <a:tab pos="1371600" algn="l"/>
                <a:tab pos="1547813" algn="l"/>
              </a:tabLst>
            </a:pPr>
            <a:r>
              <a:rPr lang="en-US" altLang="en-US"/>
              <a:t>The expressions on the far right-hand side of SST and SSTr are convenient if ANOVA calculations will be done by hand, although the wide availability of statistical software makes this unnecessary.</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noFill/>
        </p:spPr>
        <p:txBody>
          <a:bodyPr/>
          <a:lstStyle/>
          <a:p>
            <a:r>
              <a:rPr lang="en-US" altLang="en-US"/>
              <a:t>Sums of Squares</a:t>
            </a:r>
          </a:p>
        </p:txBody>
      </p:sp>
      <p:sp>
        <p:nvSpPr>
          <p:cNvPr id="173059"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Both SST and SSTr involve            (the square of the grand total divided by </a:t>
            </a:r>
            <a:r>
              <a:rPr lang="en-US" altLang="en-US" i="1"/>
              <a:t>IJ</a:t>
            </a:r>
            <a:r>
              <a:rPr lang="en-US" altLang="en-US"/>
              <a:t>), which is usually called the </a:t>
            </a:r>
            <a:r>
              <a:rPr lang="en-US" altLang="en-US" b="1"/>
              <a:t>correction factor for the mean </a:t>
            </a:r>
            <a:r>
              <a:rPr lang="en-US" altLang="en-US"/>
              <a:t>(CF). </a:t>
            </a:r>
          </a:p>
          <a:p>
            <a:pPr>
              <a:tabLst>
                <a:tab pos="457200" algn="l"/>
                <a:tab pos="1371600" algn="l"/>
                <a:tab pos="1547813" algn="l"/>
              </a:tabLst>
            </a:pPr>
            <a:endParaRPr lang="en-US" altLang="en-US"/>
          </a:p>
          <a:p>
            <a:pPr>
              <a:tabLst>
                <a:tab pos="457200" algn="l"/>
                <a:tab pos="1371600" algn="l"/>
                <a:tab pos="1547813" algn="l"/>
              </a:tabLst>
            </a:pPr>
            <a:r>
              <a:rPr lang="en-US" altLang="en-US"/>
              <a:t>After the correction factor is computed, SST is obtained by squaring each number in the data table, adding these squares together, and subtracting the correction factor.</a:t>
            </a:r>
          </a:p>
          <a:p>
            <a:pPr>
              <a:tabLst>
                <a:tab pos="457200" algn="l"/>
                <a:tab pos="1371600" algn="l"/>
                <a:tab pos="1547813" algn="l"/>
              </a:tabLst>
            </a:pPr>
            <a:endParaRPr lang="en-US" altLang="en-US"/>
          </a:p>
          <a:p>
            <a:pPr>
              <a:tabLst>
                <a:tab pos="457200" algn="l"/>
                <a:tab pos="1371600" algn="l"/>
                <a:tab pos="1547813" algn="l"/>
              </a:tabLst>
            </a:pPr>
            <a:r>
              <a:rPr lang="en-US" altLang="en-US"/>
              <a:t>SSTr results from squaring each row total, summing them, dividing by </a:t>
            </a:r>
            <a:r>
              <a:rPr lang="en-US" altLang="en-US" i="1"/>
              <a:t>J</a:t>
            </a:r>
            <a:r>
              <a:rPr lang="en-US" altLang="en-US"/>
              <a:t>, and subtracting the correction factor. SSE is then easily obtained by virtue of the following relationship.</a:t>
            </a:r>
          </a:p>
        </p:txBody>
      </p:sp>
      <p:pic>
        <p:nvPicPr>
          <p:cNvPr id="173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0" y="1524000"/>
            <a:ext cx="931863"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noFill/>
        </p:spPr>
        <p:txBody>
          <a:bodyPr/>
          <a:lstStyle/>
          <a:p>
            <a:r>
              <a:rPr lang="en-US" altLang="en-US"/>
              <a:t>Sums of Squares</a:t>
            </a:r>
          </a:p>
        </p:txBody>
      </p:sp>
      <p:sp>
        <p:nvSpPr>
          <p:cNvPr id="174083" name="Rectangle 3"/>
          <p:cNvSpPr>
            <a:spLocks noGrp="1" noChangeArrowheads="1"/>
          </p:cNvSpPr>
          <p:nvPr>
            <p:ph type="body" idx="1"/>
          </p:nvPr>
        </p:nvSpPr>
        <p:spPr>
          <a:xfrm>
            <a:off x="471488" y="1462088"/>
            <a:ext cx="8229600" cy="5256212"/>
          </a:xfrm>
          <a:noFill/>
        </p:spPr>
        <p:txBody>
          <a:bodyPr/>
          <a:lstStyle/>
          <a:p>
            <a:pPr>
              <a:tabLst>
                <a:tab pos="457200" algn="l"/>
                <a:tab pos="1371600" algn="l"/>
                <a:tab pos="1547813" algn="l"/>
              </a:tabLst>
            </a:pPr>
            <a:endParaRPr lang="en-US" altLang="en-US" dirty="0">
              <a:solidFill>
                <a:srgbClr val="00ADEF"/>
              </a:solidFill>
            </a:endParaRPr>
          </a:p>
          <a:p>
            <a:pPr>
              <a:tabLst>
                <a:tab pos="457200" algn="l"/>
                <a:tab pos="1371600" algn="l"/>
                <a:tab pos="1547813" algn="l"/>
              </a:tabLst>
            </a:pPr>
            <a:endParaRPr lang="en-US" altLang="en-US" dirty="0">
              <a:solidFill>
                <a:srgbClr val="00ADEF"/>
              </a:solidFill>
            </a:endParaRPr>
          </a:p>
          <a:p>
            <a:pPr>
              <a:tabLst>
                <a:tab pos="457200" algn="l"/>
                <a:tab pos="1371600" algn="l"/>
                <a:tab pos="1547813" algn="l"/>
              </a:tabLst>
            </a:pPr>
            <a:endParaRPr lang="en-US" altLang="en-US" dirty="0">
              <a:solidFill>
                <a:srgbClr val="00ADEF"/>
              </a:solidFill>
            </a:endParaRPr>
          </a:p>
          <a:p>
            <a:pPr>
              <a:tabLst>
                <a:tab pos="457200" algn="l"/>
                <a:tab pos="1371600" algn="l"/>
                <a:tab pos="1547813" algn="l"/>
              </a:tabLst>
            </a:pPr>
            <a:endParaRPr lang="en-US" altLang="en-US" dirty="0">
              <a:solidFill>
                <a:srgbClr val="00ADEF"/>
              </a:solidFill>
            </a:endParaRPr>
          </a:p>
          <a:p>
            <a:pPr>
              <a:tabLst>
                <a:tab pos="457200" algn="l"/>
                <a:tab pos="1371600" algn="l"/>
                <a:tab pos="1547813" algn="l"/>
              </a:tabLst>
            </a:pPr>
            <a:r>
              <a:rPr lang="en-US" altLang="en-US" dirty="0"/>
              <a:t>Thus if any two of the sums of squares are computed, the third can be obtained through (10.1); SST and </a:t>
            </a:r>
            <a:r>
              <a:rPr lang="en-US" altLang="en-US" dirty="0" err="1"/>
              <a:t>SSTr</a:t>
            </a:r>
            <a:r>
              <a:rPr lang="en-US" altLang="en-US" dirty="0"/>
              <a:t> are easiest to compute, and then SSE = SST – </a:t>
            </a:r>
            <a:r>
              <a:rPr lang="en-US" altLang="en-US" dirty="0" err="1"/>
              <a:t>SSTr</a:t>
            </a:r>
            <a:r>
              <a:rPr lang="en-US" altLang="en-US" dirty="0"/>
              <a:t>. The proof follows from squaring both sides of the relationship</a:t>
            </a:r>
          </a:p>
          <a:p>
            <a:pPr>
              <a:tabLst>
                <a:tab pos="457200" algn="l"/>
                <a:tab pos="1371600" algn="l"/>
                <a:tab pos="1547813" algn="l"/>
              </a:tabLst>
            </a:pPr>
            <a:endParaRPr lang="en-US" altLang="en-US" dirty="0"/>
          </a:p>
          <a:p>
            <a:pPr>
              <a:tabLst>
                <a:tab pos="457200" algn="l"/>
                <a:tab pos="1371600" algn="l"/>
                <a:tab pos="1547813" algn="l"/>
              </a:tabLst>
            </a:pPr>
            <a:r>
              <a:rPr lang="en-US" altLang="en-US" i="1" dirty="0"/>
              <a:t>                  </a:t>
            </a:r>
            <a:r>
              <a:rPr lang="en-US" altLang="en-US" i="1" dirty="0" err="1"/>
              <a:t>x</a:t>
            </a:r>
            <a:r>
              <a:rPr lang="en-US" altLang="en-US" i="1" baseline="-25000" dirty="0" err="1"/>
              <a:t>ij</a:t>
            </a:r>
            <a:r>
              <a:rPr lang="en-US" altLang="en-US" i="1" dirty="0"/>
              <a:t> </a:t>
            </a:r>
            <a:r>
              <a:rPr lang="en-US" altLang="en-US" dirty="0"/>
              <a:t>– </a:t>
            </a:r>
            <a:r>
              <a:rPr lang="en-US" altLang="en-US" i="1" dirty="0"/>
              <a:t>x</a:t>
            </a:r>
            <a:r>
              <a:rPr lang="en-US" altLang="en-US" baseline="-25000" dirty="0">
                <a:sym typeface="Wingdings 2" panose="05020102010507070707" pitchFamily="18" charset="2"/>
              </a:rPr>
              <a:t></a:t>
            </a:r>
            <a:r>
              <a:rPr lang="en-US" altLang="en-US" dirty="0"/>
              <a:t> = (</a:t>
            </a:r>
            <a:r>
              <a:rPr lang="en-US" altLang="en-US" i="1" dirty="0" err="1"/>
              <a:t>x</a:t>
            </a:r>
            <a:r>
              <a:rPr lang="en-US" altLang="en-US" i="1" baseline="-25000" dirty="0" err="1"/>
              <a:t>ij</a:t>
            </a:r>
            <a:r>
              <a:rPr lang="en-US" altLang="en-US" i="1" dirty="0"/>
              <a:t> </a:t>
            </a:r>
            <a:r>
              <a:rPr lang="en-US" altLang="en-US" dirty="0"/>
              <a:t>– </a:t>
            </a:r>
            <a:r>
              <a:rPr lang="en-US" altLang="en-US" i="1" dirty="0"/>
              <a:t>x</a:t>
            </a:r>
            <a:r>
              <a:rPr lang="en-US" altLang="en-US" i="1" baseline="-25000" dirty="0"/>
              <a:t>i</a:t>
            </a:r>
            <a:r>
              <a:rPr lang="en-US" altLang="en-US" baseline="-25000" dirty="0">
                <a:sym typeface="Wingdings 2" panose="05020102010507070707" pitchFamily="18" charset="2"/>
              </a:rPr>
              <a:t></a:t>
            </a:r>
            <a:r>
              <a:rPr lang="en-US" altLang="en-US" dirty="0"/>
              <a:t>) + (</a:t>
            </a:r>
            <a:r>
              <a:rPr lang="en-US" altLang="en-US" i="1" dirty="0"/>
              <a:t>x</a:t>
            </a:r>
            <a:r>
              <a:rPr lang="en-US" altLang="en-US" i="1" baseline="-25000" dirty="0"/>
              <a:t>i</a:t>
            </a:r>
            <a:r>
              <a:rPr lang="en-US" altLang="en-US" baseline="-25000" dirty="0">
                <a:sym typeface="Wingdings 2" panose="05020102010507070707" pitchFamily="18" charset="2"/>
              </a:rPr>
              <a:t></a:t>
            </a:r>
            <a:r>
              <a:rPr lang="en-US" altLang="en-US" dirty="0"/>
              <a:t> – </a:t>
            </a:r>
            <a:r>
              <a:rPr lang="en-US" altLang="en-US" i="1" dirty="0"/>
              <a:t>x</a:t>
            </a:r>
            <a:r>
              <a:rPr lang="en-US" altLang="en-US" baseline="-25000" dirty="0">
                <a:sym typeface="Wingdings 2" panose="05020102010507070707" pitchFamily="18" charset="2"/>
              </a:rPr>
              <a:t></a:t>
            </a:r>
            <a:r>
              <a:rPr lang="en-US" altLang="en-US" dirty="0"/>
              <a:t>) 		</a:t>
            </a:r>
            <a:r>
              <a:rPr lang="en-US" altLang="en-US" sz="1800" b="1" dirty="0"/>
              <a:t>(10.2)</a:t>
            </a:r>
          </a:p>
          <a:p>
            <a:pPr>
              <a:tabLst>
                <a:tab pos="457200" algn="l"/>
                <a:tab pos="1371600" algn="l"/>
                <a:tab pos="1547813" algn="l"/>
              </a:tabLst>
            </a:pPr>
            <a:endParaRPr lang="en-US" altLang="en-US" dirty="0">
              <a:solidFill>
                <a:srgbClr val="00ADEF"/>
              </a:solidFill>
            </a:endParaRPr>
          </a:p>
          <a:p>
            <a:pPr>
              <a:tabLst>
                <a:tab pos="457200" algn="l"/>
                <a:tab pos="1371600" algn="l"/>
                <a:tab pos="1547813" algn="l"/>
              </a:tabLst>
            </a:pPr>
            <a:r>
              <a:rPr lang="en-US" altLang="en-US" dirty="0"/>
              <a:t>and summing over all </a:t>
            </a:r>
            <a:r>
              <a:rPr lang="en-US" altLang="en-US" i="1" dirty="0" err="1"/>
              <a:t>i</a:t>
            </a:r>
            <a:r>
              <a:rPr lang="en-US" altLang="en-US" i="1" dirty="0"/>
              <a:t> </a:t>
            </a:r>
            <a:r>
              <a:rPr lang="en-US" altLang="en-US" dirty="0"/>
              <a:t>and </a:t>
            </a:r>
            <a:r>
              <a:rPr lang="en-US" altLang="en-US" i="1" dirty="0"/>
              <a:t>j</a:t>
            </a:r>
            <a:r>
              <a:rPr lang="en-US" altLang="en-US" dirty="0"/>
              <a:t>.</a:t>
            </a:r>
          </a:p>
        </p:txBody>
      </p:sp>
      <p:sp>
        <p:nvSpPr>
          <p:cNvPr id="174084" name="Line 4"/>
          <p:cNvSpPr>
            <a:spLocks noChangeShapeType="1"/>
          </p:cNvSpPr>
          <p:nvPr/>
        </p:nvSpPr>
        <p:spPr bwMode="auto">
          <a:xfrm>
            <a:off x="2678113" y="53149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85" name="Line 5"/>
          <p:cNvSpPr>
            <a:spLocks noChangeShapeType="1"/>
          </p:cNvSpPr>
          <p:nvPr/>
        </p:nvSpPr>
        <p:spPr bwMode="auto">
          <a:xfrm>
            <a:off x="3424238" y="53149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86" name="Line 6"/>
          <p:cNvSpPr>
            <a:spLocks noChangeShapeType="1"/>
          </p:cNvSpPr>
          <p:nvPr/>
        </p:nvSpPr>
        <p:spPr bwMode="auto">
          <a:xfrm>
            <a:off x="4006850" y="53149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87" name="Line 7"/>
          <p:cNvSpPr>
            <a:spLocks noChangeShapeType="1"/>
          </p:cNvSpPr>
          <p:nvPr/>
        </p:nvSpPr>
        <p:spPr bwMode="auto">
          <a:xfrm>
            <a:off x="4824413" y="53149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88" name="Line 8"/>
          <p:cNvSpPr>
            <a:spLocks noChangeShapeType="1"/>
          </p:cNvSpPr>
          <p:nvPr/>
        </p:nvSpPr>
        <p:spPr bwMode="auto">
          <a:xfrm>
            <a:off x="5411788" y="531495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045" y="1600200"/>
            <a:ext cx="7713353" cy="1383693"/>
          </a:xfrm>
          <a:prstGeom prst="rect">
            <a:avLst/>
          </a:prstGeom>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noFill/>
        </p:spPr>
        <p:txBody>
          <a:bodyPr/>
          <a:lstStyle/>
          <a:p>
            <a:r>
              <a:rPr lang="en-US" altLang="en-US"/>
              <a:t>Sums of Squares</a:t>
            </a:r>
          </a:p>
        </p:txBody>
      </p:sp>
      <p:sp>
        <p:nvSpPr>
          <p:cNvPr id="175107"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This gives SST on the left and SSTr and SSE as the two extreme terms on the right. The cross-product term is easily seen to be zero.</a:t>
            </a:r>
          </a:p>
          <a:p>
            <a:pPr>
              <a:tabLst>
                <a:tab pos="457200" algn="l"/>
                <a:tab pos="1371600" algn="l"/>
                <a:tab pos="1547813" algn="l"/>
              </a:tabLst>
            </a:pPr>
            <a:endParaRPr lang="en-US" altLang="en-US"/>
          </a:p>
          <a:p>
            <a:pPr>
              <a:tabLst>
                <a:tab pos="457200" algn="l"/>
                <a:tab pos="1371600" algn="l"/>
                <a:tab pos="1547813" algn="l"/>
              </a:tabLst>
            </a:pPr>
            <a:r>
              <a:rPr lang="en-US" altLang="en-US"/>
              <a:t>The interpretation of the fundamental identity is an important aid to an understanding of ANOVA. </a:t>
            </a:r>
          </a:p>
          <a:p>
            <a:pPr>
              <a:tabLst>
                <a:tab pos="457200" algn="l"/>
                <a:tab pos="1371600" algn="l"/>
                <a:tab pos="1547813" algn="l"/>
              </a:tabLst>
            </a:pPr>
            <a:endParaRPr lang="en-US" altLang="en-US"/>
          </a:p>
          <a:p>
            <a:pPr>
              <a:tabLst>
                <a:tab pos="457200" algn="l"/>
                <a:tab pos="1371600" algn="l"/>
                <a:tab pos="1547813" algn="l"/>
              </a:tabLst>
            </a:pPr>
            <a:r>
              <a:rPr lang="en-US" altLang="en-US"/>
              <a:t>SST is a measure of the total variation in the data—the sum of all squared deviations about the grand mean.</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en-US"/>
              <a:t>Single-Factor ANOVA</a:t>
            </a:r>
          </a:p>
        </p:txBody>
      </p:sp>
      <p:sp>
        <p:nvSpPr>
          <p:cNvPr id="128003"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A test of these hypotheses requires that we have available a random sample from each population or treatment.</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noFill/>
        </p:spPr>
        <p:txBody>
          <a:bodyPr/>
          <a:lstStyle/>
          <a:p>
            <a:r>
              <a:rPr lang="en-US" altLang="en-US"/>
              <a:t>Sums of Squares</a:t>
            </a:r>
          </a:p>
        </p:txBody>
      </p:sp>
      <p:sp>
        <p:nvSpPr>
          <p:cNvPr id="176131"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identity says that this total variation can be partitioned into two pieces. SSE measures variation that would be present (within rows) whether </a:t>
            </a:r>
            <a:r>
              <a:rPr lang="en-US" altLang="en-US" i="1"/>
              <a:t>H</a:t>
            </a:r>
            <a:r>
              <a:rPr lang="en-US" altLang="en-US" baseline="-25000"/>
              <a:t>0</a:t>
            </a:r>
            <a:r>
              <a:rPr lang="en-US" altLang="en-US"/>
              <a:t> is true or false, and is thus the part of total variation that is </a:t>
            </a:r>
            <a:r>
              <a:rPr lang="en-US" altLang="en-US" i="1"/>
              <a:t>unexplained </a:t>
            </a:r>
            <a:r>
              <a:rPr lang="en-US" altLang="en-US"/>
              <a:t>by the status of </a:t>
            </a:r>
            <a:r>
              <a:rPr lang="en-US" altLang="en-US" i="1"/>
              <a:t>H</a:t>
            </a:r>
            <a:r>
              <a:rPr lang="en-US" altLang="en-US" baseline="-25000"/>
              <a:t>0</a:t>
            </a:r>
            <a:r>
              <a:rPr lang="en-US" altLang="en-US"/>
              <a:t>. </a:t>
            </a:r>
          </a:p>
          <a:p>
            <a:pPr>
              <a:tabLst>
                <a:tab pos="457200" algn="l"/>
                <a:tab pos="1371600" algn="l"/>
                <a:tab pos="1547813" algn="l"/>
              </a:tabLst>
            </a:pPr>
            <a:endParaRPr lang="en-US" altLang="en-US"/>
          </a:p>
          <a:p>
            <a:pPr>
              <a:tabLst>
                <a:tab pos="457200" algn="l"/>
                <a:tab pos="1371600" algn="l"/>
                <a:tab pos="1547813" algn="l"/>
              </a:tabLst>
            </a:pPr>
            <a:r>
              <a:rPr lang="en-US" altLang="en-US"/>
              <a:t>SSTr is the amount of variation (between rows) that </a:t>
            </a:r>
            <a:r>
              <a:rPr lang="en-US" altLang="en-US" i="1"/>
              <a:t>can be explained </a:t>
            </a:r>
            <a:r>
              <a:rPr lang="en-US" altLang="en-US"/>
              <a:t>by possible differences in the </a:t>
            </a:r>
            <a:r>
              <a:rPr lang="en-US" altLang="en-US" i="1">
                <a:sym typeface="Symbol" panose="05050102010706020507" pitchFamily="18" charset="2"/>
              </a:rPr>
              <a:t></a:t>
            </a:r>
            <a:r>
              <a:rPr lang="en-US" altLang="en-US" i="1" baseline="-25000"/>
              <a:t>i</a:t>
            </a:r>
            <a:r>
              <a:rPr lang="en-US" altLang="en-US"/>
              <a:t>’s. </a:t>
            </a:r>
            <a:r>
              <a:rPr lang="en-US" altLang="en-US" i="1"/>
              <a:t>H</a:t>
            </a:r>
            <a:r>
              <a:rPr lang="en-US" altLang="en-US" baseline="-25000"/>
              <a:t>0</a:t>
            </a:r>
            <a:r>
              <a:rPr lang="en-US" altLang="en-US"/>
              <a:t> is rejected if the explained variation is large relative to unexplained variation.</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p:spPr>
        <p:txBody>
          <a:bodyPr/>
          <a:lstStyle/>
          <a:p>
            <a:r>
              <a:rPr lang="en-US" altLang="en-US"/>
              <a:t>Sums of Squares</a:t>
            </a:r>
          </a:p>
        </p:txBody>
      </p:sp>
      <p:sp>
        <p:nvSpPr>
          <p:cNvPr id="177155" name="Rectangle 3"/>
          <p:cNvSpPr>
            <a:spLocks noGrp="1" noChangeArrowheads="1"/>
          </p:cNvSpPr>
          <p:nvPr>
            <p:ph type="body" idx="1"/>
          </p:nvPr>
        </p:nvSpPr>
        <p:spPr>
          <a:noFill/>
        </p:spPr>
        <p:txBody>
          <a:bodyPr/>
          <a:lstStyle/>
          <a:p>
            <a:pPr>
              <a:tabLst>
                <a:tab pos="457200" algn="l"/>
                <a:tab pos="1371600" algn="l"/>
                <a:tab pos="1547813" algn="l"/>
              </a:tabLst>
            </a:pPr>
            <a:r>
              <a:rPr lang="en-US" altLang="en-US" dirty="0"/>
              <a:t>Once </a:t>
            </a:r>
            <a:r>
              <a:rPr lang="en-US" altLang="en-US" dirty="0" err="1"/>
              <a:t>SSTr</a:t>
            </a:r>
            <a:r>
              <a:rPr lang="en-US" altLang="en-US" dirty="0"/>
              <a:t> and SSE are computed, each is divided by its associated </a:t>
            </a:r>
            <a:r>
              <a:rPr lang="en-US" altLang="en-US" dirty="0" err="1"/>
              <a:t>df</a:t>
            </a:r>
            <a:r>
              <a:rPr lang="en-US" altLang="en-US" dirty="0"/>
              <a:t> to obtain a mean square (</a:t>
            </a:r>
            <a:r>
              <a:rPr lang="en-US" altLang="en-US" i="1" dirty="0"/>
              <a:t>mean </a:t>
            </a:r>
            <a:r>
              <a:rPr lang="en-US" altLang="en-US" dirty="0"/>
              <a:t>in the sense of average). Then </a:t>
            </a:r>
            <a:r>
              <a:rPr lang="en-US" altLang="en-US" i="1" dirty="0"/>
              <a:t>F </a:t>
            </a:r>
            <a:r>
              <a:rPr lang="en-US" altLang="en-US" dirty="0"/>
              <a:t>is the ratio of the two mean squares.</a:t>
            </a:r>
          </a:p>
          <a:p>
            <a:pPr>
              <a:tabLst>
                <a:tab pos="457200" algn="l"/>
                <a:tab pos="1371600" algn="l"/>
                <a:tab pos="1547813" algn="l"/>
              </a:tabLst>
            </a:pPr>
            <a:endParaRPr lang="en-US" altLang="en-US" dirty="0"/>
          </a:p>
          <a:p>
            <a:pPr>
              <a:tabLst>
                <a:tab pos="457200" algn="l"/>
                <a:tab pos="1371600" algn="l"/>
                <a:tab pos="1547813" algn="l"/>
              </a:tabLst>
            </a:pPr>
            <a:endParaRPr lang="en-US" altLang="en-US" dirty="0"/>
          </a:p>
          <a:p>
            <a:pPr>
              <a:tabLst>
                <a:tab pos="457200" algn="l"/>
                <a:tab pos="1371600" algn="l"/>
                <a:tab pos="1547813" algn="l"/>
              </a:tabLst>
            </a:pPr>
            <a:r>
              <a:rPr lang="en-US" altLang="en-US" dirty="0"/>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429000"/>
            <a:ext cx="8128000" cy="1529660"/>
          </a:xfrm>
          <a:prstGeom prst="rect">
            <a:avLst/>
          </a:prstGeo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noFill/>
        </p:spPr>
        <p:txBody>
          <a:bodyPr/>
          <a:lstStyle/>
          <a:p>
            <a:r>
              <a:rPr lang="en-US" altLang="en-US"/>
              <a:t>Sums of Squares</a:t>
            </a:r>
          </a:p>
        </p:txBody>
      </p:sp>
      <p:sp>
        <p:nvSpPr>
          <p:cNvPr id="178179"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computations are often summarized in a tabular format, called an </a:t>
            </a:r>
            <a:r>
              <a:rPr lang="en-US" altLang="en-US" b="1"/>
              <a:t>ANOVA table, </a:t>
            </a:r>
            <a:r>
              <a:rPr lang="en-US" altLang="en-US"/>
              <a:t>as displayed in Table 10.2. </a:t>
            </a:r>
          </a:p>
          <a:p>
            <a:pPr>
              <a:tabLst>
                <a:tab pos="457200" algn="l"/>
                <a:tab pos="1371600" algn="l"/>
                <a:tab pos="1547813" algn="l"/>
              </a:tabLst>
            </a:pPr>
            <a:endParaRPr lang="en-US" altLang="en-US"/>
          </a:p>
          <a:p>
            <a:pPr>
              <a:tabLst>
                <a:tab pos="457200" algn="l"/>
                <a:tab pos="1371600" algn="l"/>
                <a:tab pos="1547813" algn="l"/>
              </a:tabLst>
            </a:pPr>
            <a:r>
              <a:rPr lang="en-US" altLang="en-US"/>
              <a:t>Tables produced by statistical software customarily include a </a:t>
            </a:r>
            <a:r>
              <a:rPr lang="en-US" altLang="en-US" i="1"/>
              <a:t>P</a:t>
            </a:r>
            <a:r>
              <a:rPr lang="en-US" altLang="en-US"/>
              <a:t>-value column to the right of </a:t>
            </a:r>
            <a:r>
              <a:rPr lang="en-US" altLang="en-US" i="1"/>
              <a:t>f</a:t>
            </a:r>
            <a:r>
              <a:rPr lang="en-US" altLang="en-US"/>
              <a:t>.</a:t>
            </a:r>
            <a:endParaRPr lang="en-US" altLang="en-US">
              <a:solidFill>
                <a:srgbClr val="00ADEF"/>
              </a:solidFill>
            </a:endParaRPr>
          </a:p>
          <a:p>
            <a:pPr>
              <a:tabLst>
                <a:tab pos="457200" algn="l"/>
                <a:tab pos="1371600" algn="l"/>
                <a:tab pos="1547813" algn="l"/>
              </a:tabLst>
            </a:pPr>
            <a:endParaRPr lang="en-US" altLang="en-US"/>
          </a:p>
        </p:txBody>
      </p:sp>
      <p:sp>
        <p:nvSpPr>
          <p:cNvPr id="178182" name="Rectangle 6"/>
          <p:cNvSpPr>
            <a:spLocks noChangeArrowheads="1"/>
          </p:cNvSpPr>
          <p:nvPr/>
        </p:nvSpPr>
        <p:spPr bwMode="auto">
          <a:xfrm>
            <a:off x="3767138" y="5745163"/>
            <a:ext cx="15668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An ANOVA Table</a:t>
            </a:r>
          </a:p>
        </p:txBody>
      </p:sp>
      <p:sp>
        <p:nvSpPr>
          <p:cNvPr id="178183" name="Rectangle 7"/>
          <p:cNvSpPr>
            <a:spLocks noChangeArrowheads="1"/>
          </p:cNvSpPr>
          <p:nvPr/>
        </p:nvSpPr>
        <p:spPr bwMode="auto">
          <a:xfrm>
            <a:off x="3995738" y="6049963"/>
            <a:ext cx="9207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latin typeface="Arial" panose="020B0604020202020204" pitchFamily="34" charset="0"/>
              </a:rPr>
              <a:t>Table 10.2</a:t>
            </a:r>
          </a:p>
        </p:txBody>
      </p:sp>
      <p:pic>
        <p:nvPicPr>
          <p:cNvPr id="178184" name="Picture 8" descr="Picture1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888" y="3968750"/>
            <a:ext cx="7388225" cy="1670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10.4</a:t>
            </a:r>
          </a:p>
        </p:txBody>
      </p:sp>
      <p:sp>
        <p:nvSpPr>
          <p:cNvPr id="3" name="Content Placeholder 2"/>
          <p:cNvSpPr>
            <a:spLocks noGrp="1"/>
          </p:cNvSpPr>
          <p:nvPr>
            <p:ph idx="1"/>
          </p:nvPr>
        </p:nvSpPr>
        <p:spPr/>
        <p:txBody>
          <a:bodyPr/>
          <a:lstStyle/>
          <a:p>
            <a:r>
              <a:rPr lang="en-US" dirty="0"/>
              <a:t>According to the article “Evaluating Fracture Behavior of Brittle Polymeric Materials Using an IASCB Specimen” (</a:t>
            </a:r>
            <a:r>
              <a:rPr lang="en-US" i="1" dirty="0"/>
              <a:t>J. of Engr. Manuf</a:t>
            </a:r>
            <a:r>
              <a:rPr lang="en-US" dirty="0"/>
              <a:t>., 2013: 133–140), researchers have recently proposed an improved test for the investigation of fracture toughness of brittle polymeric materials. </a:t>
            </a:r>
          </a:p>
          <a:p>
            <a:endParaRPr lang="en-US" dirty="0"/>
          </a:p>
          <a:p>
            <a:r>
              <a:rPr lang="en-US" dirty="0"/>
              <a:t>This new fracture test was applied to the brittle polymer </a:t>
            </a:r>
            <a:r>
              <a:rPr lang="en-US" dirty="0" err="1"/>
              <a:t>polymethylmethacrylate</a:t>
            </a:r>
            <a:r>
              <a:rPr lang="en-US" dirty="0"/>
              <a:t> (PMMA), more popularly known as Plexiglas, which is widely used in commercial products.</a:t>
            </a:r>
          </a:p>
        </p:txBody>
      </p:sp>
    </p:spTree>
    <p:extLst>
      <p:ext uri="{BB962C8B-B14F-4D97-AF65-F5344CB8AC3E}">
        <p14:creationId xmlns:p14="http://schemas.microsoft.com/office/powerpoint/2010/main" val="14659158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10.4</a:t>
            </a:r>
          </a:p>
        </p:txBody>
      </p:sp>
      <p:sp>
        <p:nvSpPr>
          <p:cNvPr id="3" name="Content Placeholder 2"/>
          <p:cNvSpPr>
            <a:spLocks noGrp="1"/>
          </p:cNvSpPr>
          <p:nvPr>
            <p:ph idx="1"/>
          </p:nvPr>
        </p:nvSpPr>
        <p:spPr/>
        <p:txBody>
          <a:bodyPr/>
          <a:lstStyle/>
          <a:p>
            <a:r>
              <a:rPr lang="en-US" dirty="0"/>
              <a:t>The test was performed by applying asymmetric three-point bending loads on PMMA specimens. The location of one of the three loading points was then varied to determine its effect on fracture load.</a:t>
            </a:r>
          </a:p>
          <a:p>
            <a:endParaRPr lang="en-US" dirty="0"/>
          </a:p>
          <a:p>
            <a:r>
              <a:rPr lang="en-US" dirty="0"/>
              <a:t>In one experiment, three loading point locations based on different distances from the center of the specimen’s base were selected, resulting in the following fracture load data (</a:t>
            </a:r>
            <a:r>
              <a:rPr lang="en-US" dirty="0" err="1"/>
              <a:t>kN</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4800600"/>
            <a:ext cx="6400800" cy="1553766"/>
          </a:xfrm>
          <a:prstGeom prst="rect">
            <a:avLst/>
          </a:prstGeom>
        </p:spPr>
      </p:pic>
    </p:spTree>
    <p:extLst>
      <p:ext uri="{BB962C8B-B14F-4D97-AF65-F5344CB8AC3E}">
        <p14:creationId xmlns:p14="http://schemas.microsoft.com/office/powerpoint/2010/main" val="21838076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10.4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Let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oMath>
                </a14:m>
                <a:r>
                  <a:rPr lang="en-US" i="1" dirty="0"/>
                  <a:t> </a:t>
                </a:r>
                <a:r>
                  <a:rPr lang="en-US" dirty="0"/>
                  <a:t>denote true average fracture load when distance </a:t>
                </a:r>
                <a:r>
                  <a:rPr lang="en-US" i="1" dirty="0" err="1"/>
                  <a:t>i</a:t>
                </a:r>
                <a:r>
                  <a:rPr lang="en-US" i="1" dirty="0"/>
                  <a:t> </a:t>
                </a:r>
                <a:r>
                  <a:rPr lang="en-US" dirty="0"/>
                  <a:t>is used (</a:t>
                </a:r>
                <a:r>
                  <a:rPr lang="en-US" i="1" dirty="0" err="1"/>
                  <a:t>i</a:t>
                </a:r>
                <a:r>
                  <a:rPr lang="en-US" i="1" dirty="0"/>
                  <a:t> =</a:t>
                </a:r>
                <a:r>
                  <a:rPr lang="en-US" dirty="0"/>
                  <a:t> 1, 2, 3). The null hypothesis asserts that these three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oMath>
                </a14:m>
                <a:r>
                  <a:rPr lang="en-US" dirty="0"/>
                  <a:t>’s are identical, whereas the alternative hypothesis says that not all the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sub>
                    </m:sSub>
                  </m:oMath>
                </a14:m>
                <a:r>
                  <a:rPr lang="en-US" dirty="0"/>
                  <a:t>’s are the same.</a:t>
                </a:r>
              </a:p>
              <a:p>
                <a:endParaRPr lang="en-US" dirty="0"/>
              </a:p>
              <a:p>
                <a:r>
                  <a:rPr lang="en-US" dirty="0"/>
                  <a:t>Before using the </a:t>
                </a:r>
                <a:r>
                  <a:rPr lang="en-US" i="1" dirty="0"/>
                  <a:t>F </a:t>
                </a:r>
                <a:r>
                  <a:rPr lang="en-US" dirty="0"/>
                  <a:t>test at significance level .01, we should check the plausibility of underlying assumptions. The three sample standard deviations are .322, .167, and .278, respectively.</a:t>
                </a:r>
              </a:p>
              <a:p>
                <a:endParaRPr lang="en-US" dirty="0"/>
              </a:p>
              <a:p>
                <a:r>
                  <a:rPr lang="en-US" dirty="0"/>
                  <a:t>Sure enough, the largest of these three is no more than twice the smallest.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11" t="-812" r="-296"/>
                </a:stretch>
              </a:blipFill>
            </p:spPr>
            <p:txBody>
              <a:bodyPr/>
              <a:lstStyle/>
              <a:p>
                <a:r>
                  <a:rPr lang="en-US">
                    <a:noFill/>
                  </a:rPr>
                  <a:t> </a:t>
                </a:r>
              </a:p>
            </p:txBody>
          </p:sp>
        </mc:Fallback>
      </mc:AlternateContent>
    </p:spTree>
    <p:extLst>
      <p:ext uri="{BB962C8B-B14F-4D97-AF65-F5344CB8AC3E}">
        <p14:creationId xmlns:p14="http://schemas.microsoft.com/office/powerpoint/2010/main" val="21003789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10.4</a:t>
            </a:r>
          </a:p>
        </p:txBody>
      </p:sp>
      <p:sp>
        <p:nvSpPr>
          <p:cNvPr id="3" name="Content Placeholder 2"/>
          <p:cNvSpPr>
            <a:spLocks noGrp="1"/>
          </p:cNvSpPr>
          <p:nvPr>
            <p:ph idx="1"/>
          </p:nvPr>
        </p:nvSpPr>
        <p:spPr>
          <a:xfrm>
            <a:off x="457200" y="1219200"/>
            <a:ext cx="8229600" cy="5638800"/>
          </a:xfrm>
        </p:spPr>
        <p:txBody>
          <a:bodyPr/>
          <a:lstStyle/>
          <a:p>
            <a:r>
              <a:rPr lang="en-US" dirty="0"/>
              <a:t>So the assumption of equal variances is plausible. Figure 10.4 shows a normal probability plot of the 12 residuals obtained by subtracting the mean of each sample from the four sample observations. </a:t>
            </a:r>
          </a:p>
          <a:p>
            <a:endParaRPr lang="en-US" dirty="0"/>
          </a:p>
          <a:p>
            <a:r>
              <a:rPr lang="en-US" dirty="0"/>
              <a:t>They don’t come much straighter than this! It is reasonable to assume that the three fracture load distributions are normal.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4038600"/>
            <a:ext cx="5791200" cy="2694214"/>
          </a:xfrm>
          <a:prstGeom prst="rect">
            <a:avLst/>
          </a:prstGeom>
        </p:spPr>
      </p:pic>
    </p:spTree>
    <p:extLst>
      <p:ext uri="{BB962C8B-B14F-4D97-AF65-F5344CB8AC3E}">
        <p14:creationId xmlns:p14="http://schemas.microsoft.com/office/powerpoint/2010/main" val="1025643528"/>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10.4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Squaring each of the 12 observations and adding gives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𝑖𝑗</m:t>
                            </m:r>
                          </m:sub>
                          <m:sup>
                            <m:r>
                              <a:rPr lang="en-US" b="0" i="1" smtClean="0">
                                <a:latin typeface="Cambria Math" panose="02040503050406030204" pitchFamily="18" charset="0"/>
                              </a:rPr>
                              <m:t>2</m:t>
                            </m:r>
                          </m:sup>
                        </m:sSubSup>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2.62</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5.06</m:t>
                            </m:r>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=181.7376</m:t>
                    </m:r>
                  </m:oMath>
                </a14:m>
                <a:r>
                  <a:rPr lang="en-US" dirty="0"/>
                  <a:t>. The values of the three sums of squares are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11" t="-812" r="-2074"/>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456" y="3029075"/>
            <a:ext cx="5029487" cy="63818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9457" y="3826491"/>
            <a:ext cx="5029487" cy="66200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2600" y="4806949"/>
            <a:ext cx="5308743" cy="597297"/>
          </a:xfrm>
          <a:prstGeom prst="rect">
            <a:avLst/>
          </a:prstGeom>
        </p:spPr>
      </p:pic>
    </p:spTree>
    <p:extLst>
      <p:ext uri="{BB962C8B-B14F-4D97-AF65-F5344CB8AC3E}">
        <p14:creationId xmlns:p14="http://schemas.microsoft.com/office/powerpoint/2010/main" val="6024230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10.4</a:t>
            </a:r>
          </a:p>
        </p:txBody>
      </p:sp>
      <p:sp>
        <p:nvSpPr>
          <p:cNvPr id="3" name="Content Placeholder 2"/>
          <p:cNvSpPr>
            <a:spLocks noGrp="1"/>
          </p:cNvSpPr>
          <p:nvPr>
            <p:ph idx="1"/>
          </p:nvPr>
        </p:nvSpPr>
        <p:spPr/>
        <p:txBody>
          <a:bodyPr/>
          <a:lstStyle/>
          <a:p>
            <a:r>
              <a:rPr lang="en-US" dirty="0"/>
              <a:t>The accompanying ANOVA table from Minitab summarizes the computations. With a </a:t>
            </a:r>
            <a:r>
              <a:rPr lang="en-US" i="1" dirty="0"/>
              <a:t>P</a:t>
            </a:r>
            <a:r>
              <a:rPr lang="en-US" dirty="0"/>
              <a:t>-value of .000, the null hypothesis can be rejected at any sensible significance level, and in particular at the chosen level .01. </a:t>
            </a:r>
          </a:p>
          <a:p>
            <a:endParaRPr lang="en-US" dirty="0"/>
          </a:p>
          <a:p>
            <a:r>
              <a:rPr lang="en-US" dirty="0"/>
              <a:t>There is compelling evidence for concluding that true average fracture load is not the same for all three distances.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036" y="4876800"/>
            <a:ext cx="7384727" cy="1057359"/>
          </a:xfrm>
          <a:prstGeom prst="rect">
            <a:avLst/>
          </a:prstGeom>
        </p:spPr>
      </p:pic>
    </p:spTree>
    <p:extLst>
      <p:ext uri="{BB962C8B-B14F-4D97-AF65-F5344CB8AC3E}">
        <p14:creationId xmlns:p14="http://schemas.microsoft.com/office/powerpoint/2010/main" val="38930532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noFill/>
        </p:spPr>
        <p:txBody>
          <a:bodyPr/>
          <a:lstStyle/>
          <a:p>
            <a:r>
              <a:rPr lang="en-US" altLang="en-US" dirty="0"/>
              <a:t>Example 10.1</a:t>
            </a:r>
          </a:p>
        </p:txBody>
      </p:sp>
      <p:sp>
        <p:nvSpPr>
          <p:cNvPr id="102403"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The article “Compression of Single-Wall Corrugated Shipping Containers Using Fixed and Floating Test Platens” (</a:t>
            </a:r>
            <a:r>
              <a:rPr lang="en-US" altLang="en-US" i="1"/>
              <a:t>J</a:t>
            </a:r>
            <a:r>
              <a:rPr lang="en-US" altLang="en-US"/>
              <a:t>. </a:t>
            </a:r>
            <a:r>
              <a:rPr lang="en-US" altLang="en-US" i="1"/>
              <a:t>Testing and Evaluation</a:t>
            </a:r>
            <a:r>
              <a:rPr lang="en-US" altLang="en-US"/>
              <a:t>,</a:t>
            </a:r>
            <a:r>
              <a:rPr lang="en-US" altLang="en-US" i="1"/>
              <a:t> </a:t>
            </a:r>
            <a:r>
              <a:rPr lang="en-US" altLang="en-US"/>
              <a:t>1992: 318–320) describes an experiment in which several different types of boxes were compared with respect to compression strength (lb). </a:t>
            </a:r>
          </a:p>
          <a:p>
            <a:pPr>
              <a:tabLst>
                <a:tab pos="457200" algn="l"/>
                <a:tab pos="1371600" algn="l"/>
                <a:tab pos="1547813" algn="l"/>
              </a:tabLst>
            </a:pPr>
            <a:endParaRPr lang="en-US"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noFill/>
        </p:spPr>
        <p:txBody>
          <a:bodyPr/>
          <a:lstStyle/>
          <a:p>
            <a:r>
              <a:rPr lang="en-US" altLang="en-US" dirty="0"/>
              <a:t>Example 10.1</a:t>
            </a:r>
          </a:p>
        </p:txBody>
      </p:sp>
      <p:sp>
        <p:nvSpPr>
          <p:cNvPr id="130051"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Table 10.1 presents the results of a singlefactor ANOVA experiment involving </a:t>
            </a:r>
            <a:r>
              <a:rPr lang="en-US" altLang="en-US" i="1"/>
              <a:t>I</a:t>
            </a:r>
            <a:r>
              <a:rPr lang="en-US" altLang="en-US"/>
              <a:t> = 4 types of boxes (the sample means and standard deviations are in good agreement with values given in the article).</a:t>
            </a:r>
          </a:p>
        </p:txBody>
      </p:sp>
      <p:sp>
        <p:nvSpPr>
          <p:cNvPr id="130053" name="Rectangle 5"/>
          <p:cNvSpPr>
            <a:spLocks noChangeArrowheads="1"/>
          </p:cNvSpPr>
          <p:nvPr/>
        </p:nvSpPr>
        <p:spPr bwMode="auto">
          <a:xfrm>
            <a:off x="2497138" y="5410200"/>
            <a:ext cx="40560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The Data and Summary Quantities for Example 1</a:t>
            </a:r>
          </a:p>
        </p:txBody>
      </p:sp>
      <p:sp>
        <p:nvSpPr>
          <p:cNvPr id="130054" name="Rectangle 6"/>
          <p:cNvSpPr>
            <a:spLocks noChangeArrowheads="1"/>
          </p:cNvSpPr>
          <p:nvPr/>
        </p:nvSpPr>
        <p:spPr bwMode="auto">
          <a:xfrm>
            <a:off x="4132263" y="5668963"/>
            <a:ext cx="9207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latin typeface="Arial" panose="020B0604020202020204" pitchFamily="34" charset="0"/>
              </a:rPr>
              <a:t>Table 10.1</a:t>
            </a:r>
          </a:p>
        </p:txBody>
      </p:sp>
      <p:sp>
        <p:nvSpPr>
          <p:cNvPr id="130055" name="Rectangle 7"/>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latin typeface="Arial" panose="020B0604020202020204" pitchFamily="34" charset="0"/>
              </a:rPr>
              <a:t>cont’d</a:t>
            </a:r>
          </a:p>
        </p:txBody>
      </p:sp>
      <p:pic>
        <p:nvPicPr>
          <p:cNvPr id="130056" name="Picture 8" descr="Picture1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352800"/>
            <a:ext cx="7620000" cy="20367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noFill/>
        </p:spPr>
        <p:txBody>
          <a:bodyPr/>
          <a:lstStyle/>
          <a:p>
            <a:r>
              <a:rPr lang="en-US" altLang="en-US" dirty="0"/>
              <a:t>Example 10.1</a:t>
            </a:r>
          </a:p>
        </p:txBody>
      </p:sp>
      <p:sp>
        <p:nvSpPr>
          <p:cNvPr id="131075" name="Rectangle 3"/>
          <p:cNvSpPr>
            <a:spLocks noGrp="1" noChangeArrowheads="1"/>
          </p:cNvSpPr>
          <p:nvPr>
            <p:ph type="body" idx="1"/>
          </p:nvPr>
        </p:nvSpPr>
        <p:spPr>
          <a:noFill/>
        </p:spPr>
        <p:txBody>
          <a:bodyPr/>
          <a:lstStyle/>
          <a:p>
            <a:pPr>
              <a:tabLst>
                <a:tab pos="457200" algn="l"/>
                <a:tab pos="1371600" algn="l"/>
                <a:tab pos="1547813" algn="l"/>
              </a:tabLst>
            </a:pPr>
            <a:r>
              <a:rPr lang="en-US" altLang="en-US"/>
              <a:t>With </a:t>
            </a:r>
            <a:r>
              <a:rPr lang="en-US" altLang="en-US" i="1">
                <a:sym typeface="Symbol" panose="05050102010706020507" pitchFamily="18" charset="2"/>
              </a:rPr>
              <a:t></a:t>
            </a:r>
            <a:r>
              <a:rPr lang="en-US" altLang="en-US" i="1" baseline="-25000"/>
              <a:t>i</a:t>
            </a:r>
            <a:r>
              <a:rPr lang="en-US" altLang="en-US" baseline="-25000"/>
              <a:t> </a:t>
            </a:r>
            <a:r>
              <a:rPr lang="en-US" altLang="en-US"/>
              <a:t>denoting the true average compression strength for boxes of type </a:t>
            </a:r>
            <a:r>
              <a:rPr lang="en-US" altLang="en-US" i="1"/>
              <a:t>i</a:t>
            </a:r>
            <a:r>
              <a:rPr lang="en-US" altLang="en-US"/>
              <a:t>(</a:t>
            </a:r>
            <a:r>
              <a:rPr lang="en-US" altLang="en-US" i="1"/>
              <a:t>i </a:t>
            </a:r>
            <a:r>
              <a:rPr lang="en-US" altLang="en-US"/>
              <a:t>=</a:t>
            </a:r>
            <a:r>
              <a:rPr lang="en-US" altLang="en-US" i="1"/>
              <a:t> </a:t>
            </a:r>
            <a:r>
              <a:rPr lang="en-US" altLang="en-US"/>
              <a:t>1, 2, 3, 4), the null hypothesis is </a:t>
            </a:r>
            <a:br>
              <a:rPr lang="en-US" altLang="en-US"/>
            </a:br>
            <a:r>
              <a:rPr lang="en-US" altLang="en-US" i="1"/>
              <a:t>H</a:t>
            </a:r>
            <a:r>
              <a:rPr lang="en-US" altLang="en-US" baseline="-25000"/>
              <a:t>0</a:t>
            </a:r>
            <a:r>
              <a:rPr lang="en-US" altLang="en-US"/>
              <a:t>: </a:t>
            </a:r>
            <a:r>
              <a:rPr lang="en-US" altLang="en-US" i="1">
                <a:sym typeface="Symbol" panose="05050102010706020507" pitchFamily="18" charset="2"/>
              </a:rPr>
              <a:t></a:t>
            </a:r>
            <a:r>
              <a:rPr lang="en-US" altLang="en-US" baseline="-25000"/>
              <a:t>1</a:t>
            </a:r>
            <a:r>
              <a:rPr lang="en-US" altLang="en-US"/>
              <a:t> = </a:t>
            </a:r>
            <a:r>
              <a:rPr lang="en-US" altLang="en-US" i="1">
                <a:sym typeface="Symbol" panose="05050102010706020507" pitchFamily="18" charset="2"/>
              </a:rPr>
              <a:t></a:t>
            </a:r>
            <a:r>
              <a:rPr lang="en-US" altLang="en-US" baseline="-25000"/>
              <a:t>2</a:t>
            </a:r>
            <a:r>
              <a:rPr lang="en-US" altLang="en-US"/>
              <a:t> = </a:t>
            </a:r>
            <a:r>
              <a:rPr lang="en-US" altLang="en-US" i="1">
                <a:sym typeface="Symbol" panose="05050102010706020507" pitchFamily="18" charset="2"/>
              </a:rPr>
              <a:t></a:t>
            </a:r>
            <a:r>
              <a:rPr lang="en-US" altLang="en-US" baseline="-25000"/>
              <a:t>3</a:t>
            </a:r>
            <a:r>
              <a:rPr lang="en-US" altLang="en-US"/>
              <a:t> = </a:t>
            </a:r>
            <a:r>
              <a:rPr lang="en-US" altLang="en-US" i="1">
                <a:sym typeface="Symbol" panose="05050102010706020507" pitchFamily="18" charset="2"/>
              </a:rPr>
              <a:t></a:t>
            </a:r>
            <a:r>
              <a:rPr lang="en-US" altLang="en-US" baseline="-25000"/>
              <a:t>4</a:t>
            </a:r>
            <a:r>
              <a:rPr lang="en-US" altLang="en-US"/>
              <a:t>. Figure 10.1(a) shows a comparative boxplot for the four samples.</a:t>
            </a:r>
          </a:p>
        </p:txBody>
      </p:sp>
      <p:sp>
        <p:nvSpPr>
          <p:cNvPr id="131080" name="Rectangle 8"/>
          <p:cNvSpPr>
            <a:spLocks noChangeArrowheads="1"/>
          </p:cNvSpPr>
          <p:nvPr/>
        </p:nvSpPr>
        <p:spPr bwMode="auto">
          <a:xfrm>
            <a:off x="3930650" y="6354763"/>
            <a:ext cx="11747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a:latin typeface="Arial" panose="020B0604020202020204" pitchFamily="34" charset="0"/>
              </a:rPr>
              <a:t>Figure 10.1(a)</a:t>
            </a:r>
          </a:p>
        </p:txBody>
      </p:sp>
      <p:sp>
        <p:nvSpPr>
          <p:cNvPr id="131081" name="Rectangle 9"/>
          <p:cNvSpPr>
            <a:spLocks noChangeArrowheads="1"/>
          </p:cNvSpPr>
          <p:nvPr/>
        </p:nvSpPr>
        <p:spPr bwMode="auto">
          <a:xfrm>
            <a:off x="2938463" y="6096000"/>
            <a:ext cx="33861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latin typeface="Arial" panose="020B0604020202020204" pitchFamily="34" charset="0"/>
              </a:rPr>
              <a:t>Boxplots for Example 1: (a) original data;</a:t>
            </a:r>
          </a:p>
        </p:txBody>
      </p:sp>
      <p:sp>
        <p:nvSpPr>
          <p:cNvPr id="131082" name="Rectangle 10"/>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latin typeface="Arial" panose="020B0604020202020204" pitchFamily="34" charset="0"/>
              </a:rPr>
              <a:t>cont’d</a:t>
            </a:r>
          </a:p>
        </p:txBody>
      </p:sp>
      <p:pic>
        <p:nvPicPr>
          <p:cNvPr id="131083" name="Picture 11" descr="Picture1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375" y="3200400"/>
            <a:ext cx="5864225" cy="2736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noFill/>
        </p:spPr>
        <p:txBody>
          <a:bodyPr/>
          <a:lstStyle/>
          <a:p>
            <a:r>
              <a:rPr lang="en-US" altLang="en-US" dirty="0"/>
              <a:t>Example 10.1</a:t>
            </a:r>
          </a:p>
        </p:txBody>
      </p:sp>
      <p:sp>
        <p:nvSpPr>
          <p:cNvPr id="132099" name="Rectangle 3"/>
          <p:cNvSpPr>
            <a:spLocks noGrp="1" noChangeArrowheads="1"/>
          </p:cNvSpPr>
          <p:nvPr>
            <p:ph type="body" idx="1"/>
          </p:nvPr>
        </p:nvSpPr>
        <p:spPr>
          <a:xfrm>
            <a:off x="457200" y="1462088"/>
            <a:ext cx="8458200" cy="5256212"/>
          </a:xfrm>
          <a:noFill/>
        </p:spPr>
        <p:txBody>
          <a:bodyPr/>
          <a:lstStyle/>
          <a:p>
            <a:pPr>
              <a:tabLst>
                <a:tab pos="457200" algn="l"/>
                <a:tab pos="1371600" algn="l"/>
                <a:tab pos="1547813" algn="l"/>
              </a:tabLst>
            </a:pPr>
            <a:r>
              <a:rPr lang="en-US" altLang="en-US"/>
              <a:t>There is a substantial amount of overlap among observations on the first three types of boxes, but compression strengths for the fourth type appear considerably smaller than for the other types. </a:t>
            </a:r>
          </a:p>
          <a:p>
            <a:pPr>
              <a:tabLst>
                <a:tab pos="457200" algn="l"/>
                <a:tab pos="1371600" algn="l"/>
                <a:tab pos="1547813" algn="l"/>
              </a:tabLst>
            </a:pPr>
            <a:endParaRPr lang="en-US" altLang="en-US"/>
          </a:p>
          <a:p>
            <a:pPr>
              <a:tabLst>
                <a:tab pos="457200" algn="l"/>
                <a:tab pos="1371600" algn="l"/>
                <a:tab pos="1547813" algn="l"/>
              </a:tabLst>
            </a:pPr>
            <a:r>
              <a:rPr lang="en-US" altLang="en-US"/>
              <a:t>This suggests that </a:t>
            </a:r>
            <a:r>
              <a:rPr lang="en-US" altLang="en-US" i="1"/>
              <a:t>H</a:t>
            </a:r>
            <a:r>
              <a:rPr lang="en-US" altLang="en-US" baseline="-25000"/>
              <a:t>0</a:t>
            </a:r>
            <a:r>
              <a:rPr lang="en-US" altLang="en-US"/>
              <a:t> is not true. </a:t>
            </a:r>
          </a:p>
        </p:txBody>
      </p:sp>
      <p:sp>
        <p:nvSpPr>
          <p:cNvPr id="132102" name="Rectangle 6"/>
          <p:cNvSpPr>
            <a:spLocks noChangeArrowheads="1"/>
          </p:cNvSpPr>
          <p:nvPr/>
        </p:nvSpPr>
        <p:spPr bwMode="auto">
          <a:xfrm>
            <a:off x="8180388" y="839788"/>
            <a:ext cx="8413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r>
              <a:rPr lang="en-US" altLang="en-US">
                <a:latin typeface="Arial" panose="020B0604020202020204" pitchFamily="34" charset="0"/>
              </a:rPr>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32099">
                                            <p:txEl>
                                              <p:pRg st="2" end="2"/>
                                            </p:txEl>
                                          </p:spTgt>
                                        </p:tgtEl>
                                        <p:attrNameLst>
                                          <p:attrName>style.visibility</p:attrName>
                                        </p:attrNameLst>
                                      </p:cBhvr>
                                      <p:to>
                                        <p:strVal val="visible"/>
                                      </p:to>
                                    </p:set>
                                    <p:animEffect transition="in" filter="fade">
                                      <p:cBhvr>
                                        <p:cTn id="7" dur="1000"/>
                                        <p:tgtEl>
                                          <p:spTgt spid="132099">
                                            <p:txEl>
                                              <p:pRg st="2" end="2"/>
                                            </p:txEl>
                                          </p:spTgt>
                                        </p:tgtEl>
                                      </p:cBhvr>
                                    </p:animEffect>
                                    <p:anim calcmode="lin" valueType="num">
                                      <p:cBhvr>
                                        <p:cTn id="8" dur="1000" fill="hold"/>
                                        <p:tgtEl>
                                          <p:spTgt spid="132099">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32099">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2099">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cKBAlgP8">
  <a:themeElements>
    <a:clrScheme name="McKBAlgP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cKBAlgP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cKBAlgP8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cKBAlgP8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cKBAlgP8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cKBAlgP8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cKBAlgP8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cKBAlgP8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cKBAlgP8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cKBAlgP8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cKBAlgP8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cKBAlgP8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cKBAlgP8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cKBAlgP8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McKBAlgP8</Template>
  <TotalTime>2886</TotalTime>
  <Words>3294</Words>
  <Application>Microsoft Office PowerPoint</Application>
  <PresentationFormat>On-screen Show (4:3)</PresentationFormat>
  <Paragraphs>279</Paragraphs>
  <Slides>58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Cambria Math</vt:lpstr>
      <vt:lpstr>Edwardian Script ITC</vt:lpstr>
      <vt:lpstr>Symbol</vt:lpstr>
      <vt:lpstr>Wingdings 2</vt:lpstr>
      <vt:lpstr>McKBAlgP8</vt:lpstr>
      <vt:lpstr>PowerPoint Presentation</vt:lpstr>
      <vt:lpstr>PowerPoint Presentation</vt:lpstr>
      <vt:lpstr>Single-Factor ANOVA</vt:lpstr>
      <vt:lpstr>Single-Factor ANOVA</vt:lpstr>
      <vt:lpstr>Single-Factor ANOVA</vt:lpstr>
      <vt:lpstr>Example 10.1</vt:lpstr>
      <vt:lpstr>Example 10.1</vt:lpstr>
      <vt:lpstr>Example 10.1</vt:lpstr>
      <vt:lpstr>Example 10.1</vt:lpstr>
      <vt:lpstr>Example 10.1</vt:lpstr>
      <vt:lpstr>PowerPoint Presentation</vt:lpstr>
      <vt:lpstr>Notation and Assumptions</vt:lpstr>
      <vt:lpstr>Notation and Assumptions</vt:lpstr>
      <vt:lpstr>Notation and Assumptions</vt:lpstr>
      <vt:lpstr>Notation and Assumptions</vt:lpstr>
      <vt:lpstr>Notation and Assumptions</vt:lpstr>
      <vt:lpstr>Notation and Assumptions</vt:lpstr>
      <vt:lpstr>Notation and Assumptions</vt:lpstr>
      <vt:lpstr>Notation and Assumptions</vt:lpstr>
      <vt:lpstr>Notation and Assumptions</vt:lpstr>
      <vt:lpstr>Notation and Assumptions</vt:lpstr>
      <vt:lpstr>Notation and Assumptions</vt:lpstr>
      <vt:lpstr>Notation and Assumptions</vt:lpstr>
      <vt:lpstr>PowerPoint Presentation</vt:lpstr>
      <vt:lpstr>The Test Statistic</vt:lpstr>
      <vt:lpstr>The Test Statistic</vt:lpstr>
      <vt:lpstr>The Test Statistic</vt:lpstr>
      <vt:lpstr>The Test Statistic</vt:lpstr>
      <vt:lpstr>The Test Statistic</vt:lpstr>
      <vt:lpstr>The Test Statistic</vt:lpstr>
      <vt:lpstr>The Test Statistic</vt:lpstr>
      <vt:lpstr>The Test Statistic</vt:lpstr>
      <vt:lpstr>PowerPoint Presentation</vt:lpstr>
      <vt:lpstr>F Distributions and the F Test</vt:lpstr>
      <vt:lpstr>F Distributions and the F Test</vt:lpstr>
      <vt:lpstr>F Distributions and the F Test</vt:lpstr>
      <vt:lpstr>F Distributions and the F Test</vt:lpstr>
      <vt:lpstr>F Distributions and the F Test</vt:lpstr>
      <vt:lpstr>Example 10.2 </vt:lpstr>
      <vt:lpstr>Example 10.2 </vt:lpstr>
      <vt:lpstr>Example 10.2</vt:lpstr>
      <vt:lpstr>Example 10.2</vt:lpstr>
      <vt:lpstr>PowerPoint Presentation</vt:lpstr>
      <vt:lpstr>Sums of Squares</vt:lpstr>
      <vt:lpstr>Sums of Squares</vt:lpstr>
      <vt:lpstr>Sums of Squares</vt:lpstr>
      <vt:lpstr>Sums of Squares</vt:lpstr>
      <vt:lpstr>Sums of Squares</vt:lpstr>
      <vt:lpstr>Sums of Squares</vt:lpstr>
      <vt:lpstr>Sums of Squares</vt:lpstr>
      <vt:lpstr>Sums of Squares</vt:lpstr>
      <vt:lpstr>Sums of Squares</vt:lpstr>
      <vt:lpstr>Example 10.4</vt:lpstr>
      <vt:lpstr>Example 10.4</vt:lpstr>
      <vt:lpstr>Example 10.4</vt:lpstr>
      <vt:lpstr>Example 10.4</vt:lpstr>
      <vt:lpstr>Example 10.4</vt:lpstr>
      <vt:lpstr>Example 10.4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gchaudhari</dc:creator>
  <cp:lastModifiedBy>Prince Nelson, Sybil</cp:lastModifiedBy>
  <cp:revision>373</cp:revision>
  <dcterms:created xsi:type="dcterms:W3CDTF">2010-10-18T10:39:55Z</dcterms:created>
  <dcterms:modified xsi:type="dcterms:W3CDTF">2021-02-24T16:40:53Z</dcterms:modified>
</cp:coreProperties>
</file>