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9"/>
  </p:notesMasterIdLst>
  <p:sldIdLst>
    <p:sldId id="267" r:id="rId2"/>
    <p:sldId id="259" r:id="rId3"/>
    <p:sldId id="295" r:id="rId4"/>
    <p:sldId id="299" r:id="rId5"/>
    <p:sldId id="300" r:id="rId6"/>
    <p:sldId id="34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298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30" r:id="rId31"/>
    <p:sldId id="325" r:id="rId32"/>
    <p:sldId id="326" r:id="rId33"/>
    <p:sldId id="327" r:id="rId34"/>
    <p:sldId id="328" r:id="rId35"/>
    <p:sldId id="329" r:id="rId36"/>
    <p:sldId id="331" r:id="rId37"/>
    <p:sldId id="332" r:id="rId38"/>
    <p:sldId id="333" r:id="rId39"/>
    <p:sldId id="334" r:id="rId40"/>
    <p:sldId id="335" r:id="rId41"/>
    <p:sldId id="337" r:id="rId42"/>
    <p:sldId id="338" r:id="rId43"/>
    <p:sldId id="339" r:id="rId44"/>
    <p:sldId id="341" r:id="rId45"/>
    <p:sldId id="342" r:id="rId46"/>
    <p:sldId id="343" r:id="rId47"/>
    <p:sldId id="344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54" autoAdjust="0"/>
    <p:restoredTop sz="98450" autoAdjust="0"/>
  </p:normalViewPr>
  <p:slideViewPr>
    <p:cSldViewPr>
      <p:cViewPr varScale="1">
        <p:scale>
          <a:sx n="59" d="100"/>
          <a:sy n="59" d="100"/>
        </p:scale>
        <p:origin x="78" y="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2A8254-67CE-4A37-B217-B1E0A22824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921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A66C6-F6F8-42C6-AF1A-B0392E7D885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7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01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29092-5200-4827-82BB-FC477DFC6B3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1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342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D2C4B-0D53-46DD-9B02-4F6437E89A4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10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50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8877FE-5BDF-4A73-ABF6-9860BF9435F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7824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332AE-56E4-400C-BBD6-618FCD87651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52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11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CD99D-0F7E-4329-AC2C-D0F3DC81C8F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36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89630-FB59-428F-B25D-B72B733F402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751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1313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5230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2865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15713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4408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0363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19722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03853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14087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9954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731586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6785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50793F40-40F6-4B5D-9600-D6DBDA93585D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33" name="Picture 53" descr="Picture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1371600" y="1763713"/>
            <a:ext cx="1676400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88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2819400" y="1600200"/>
            <a:ext cx="5943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000" b="1">
                <a:solidFill>
                  <a:schemeClr val="bg1"/>
                </a:solidFill>
              </a:rPr>
              <a:t>Statistical Intervals Based on a Single Sample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/>
              <a:t>Properties of </a:t>
            </a:r>
            <a:r>
              <a:rPr lang="en-US" altLang="en-US" b="1" i="1" dirty="0"/>
              <a:t>t </a:t>
            </a:r>
            <a:r>
              <a:rPr lang="en-US" altLang="en-US" b="1" dirty="0" smtClean="0"/>
              <a:t>Distributions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561318"/>
            <a:ext cx="8128000" cy="30577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Figure 7.7 illustrates several of these properties for selected values of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.</a:t>
            </a:r>
          </a:p>
        </p:txBody>
      </p:sp>
      <p:pic>
        <p:nvPicPr>
          <p:cNvPr id="135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5959475" cy="287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871913" y="60706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88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 b="1"/>
              <a:t>Figure 7.7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3657600" y="5715000"/>
            <a:ext cx="13477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t</a:t>
            </a:r>
            <a:r>
              <a:rPr lang="en-US" altLang="en-US" sz="1400" i="1" baseline="-25000">
                <a:latin typeface="Symbol" panose="05050102010706020507" pitchFamily="18" charset="2"/>
              </a:rPr>
              <a:t>n</a:t>
            </a:r>
            <a:r>
              <a:rPr lang="en-US" altLang="en-US" sz="1400"/>
              <a:t> and z curves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number of </a:t>
            </a:r>
            <a:r>
              <a:rPr lang="en-US" altLang="en-US" dirty="0" err="1"/>
              <a:t>df</a:t>
            </a:r>
            <a:r>
              <a:rPr lang="en-US" altLang="en-US" dirty="0"/>
              <a:t> for </a:t>
            </a:r>
            <a:r>
              <a:rPr lang="en-US" altLang="en-US" i="1" dirty="0"/>
              <a:t>T </a:t>
            </a:r>
            <a:r>
              <a:rPr lang="en-US" altLang="en-US" dirty="0"/>
              <a:t>in (7.13) is </a:t>
            </a:r>
            <a:r>
              <a:rPr lang="en-US" altLang="en-US" i="1" dirty="0"/>
              <a:t>n</a:t>
            </a:r>
            <a:r>
              <a:rPr lang="en-US" altLang="en-US" dirty="0"/>
              <a:t> – 1 because, although </a:t>
            </a:r>
            <a:r>
              <a:rPr lang="en-US" altLang="en-US" i="1" dirty="0"/>
              <a:t>S </a:t>
            </a:r>
            <a:r>
              <a:rPr lang="en-US" altLang="en-US" dirty="0"/>
              <a:t>is based on the </a:t>
            </a:r>
            <a:r>
              <a:rPr lang="en-US" altLang="en-US" i="1" dirty="0"/>
              <a:t>n </a:t>
            </a:r>
            <a:r>
              <a:rPr lang="en-US" altLang="en-US" dirty="0"/>
              <a:t>deviations </a:t>
            </a:r>
            <a:br>
              <a:rPr lang="en-US" altLang="en-US" dirty="0"/>
            </a:br>
            <a:r>
              <a:rPr lang="en-US" altLang="en-US" dirty="0"/>
              <a:t>implies that only </a:t>
            </a:r>
            <a:r>
              <a:rPr lang="en-US" altLang="en-US" i="1" dirty="0"/>
              <a:t>n</a:t>
            </a:r>
            <a:r>
              <a:rPr lang="en-US" altLang="en-US" dirty="0"/>
              <a:t> – 1 of these are “freely determined.”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number of </a:t>
            </a:r>
            <a:r>
              <a:rPr lang="en-US" altLang="en-US" dirty="0" err="1"/>
              <a:t>df</a:t>
            </a:r>
            <a:r>
              <a:rPr lang="en-US" altLang="en-US" dirty="0"/>
              <a:t> for a </a:t>
            </a:r>
            <a:r>
              <a:rPr lang="en-US" altLang="en-US" i="1" dirty="0"/>
              <a:t>t </a:t>
            </a:r>
            <a:r>
              <a:rPr lang="en-US" altLang="en-US" dirty="0"/>
              <a:t>variable is the number of freely determined deviations on which the estimated standard deviation in the denominator of </a:t>
            </a:r>
            <a:r>
              <a:rPr lang="en-US" altLang="en-US" i="1" dirty="0"/>
              <a:t>T </a:t>
            </a:r>
            <a:r>
              <a:rPr lang="en-US" altLang="en-US" dirty="0"/>
              <a:t>is based.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The use of </a:t>
            </a:r>
            <a:r>
              <a:rPr lang="en-US" altLang="en-US" i="1" dirty="0"/>
              <a:t>t </a:t>
            </a:r>
            <a:r>
              <a:rPr lang="en-US" altLang="en-US" dirty="0"/>
              <a:t>distribution in making inferences requires notation for capturing </a:t>
            </a:r>
            <a:r>
              <a:rPr lang="en-US" altLang="en-US" i="1" dirty="0"/>
              <a:t>t</a:t>
            </a:r>
            <a:r>
              <a:rPr lang="en-US" altLang="en-US" dirty="0"/>
              <a:t>-curve tail areas analogous to    </a:t>
            </a:r>
            <a:br>
              <a:rPr lang="en-US" altLang="en-US" dirty="0"/>
            </a:br>
            <a:r>
              <a:rPr lang="en-US" altLang="en-US" dirty="0"/>
              <a:t>for the    curve. You might think that </a:t>
            </a:r>
            <a:r>
              <a:rPr lang="en-US" altLang="en-US" i="1" dirty="0"/>
              <a:t>t</a:t>
            </a:r>
            <a:r>
              <a:rPr lang="en-US" altLang="en-US" i="1" baseline="-250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would do the trick. However, the desired value depends not only on the tail area captured but also on </a:t>
            </a:r>
            <a:r>
              <a:rPr lang="en-US" altLang="en-US" dirty="0" err="1"/>
              <a:t>df</a:t>
            </a:r>
            <a:r>
              <a:rPr lang="en-US" altLang="en-US" dirty="0"/>
              <a:t>.</a:t>
            </a: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1917700"/>
            <a:ext cx="37385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5397500"/>
            <a:ext cx="209550" cy="25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984750"/>
            <a:ext cx="3746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/>
              <a:t>Notation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600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6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600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sz="1600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For example, </a:t>
            </a:r>
            <a:r>
              <a:rPr lang="en-US" altLang="en-US" i="1" dirty="0"/>
              <a:t>t</a:t>
            </a:r>
            <a:r>
              <a:rPr lang="en-US" altLang="en-US" baseline="-25000" dirty="0"/>
              <a:t>.05,6</a:t>
            </a:r>
            <a:r>
              <a:rPr lang="en-US" altLang="en-US" i="1" dirty="0"/>
              <a:t> </a:t>
            </a:r>
            <a:r>
              <a:rPr lang="en-US" altLang="en-US" dirty="0"/>
              <a:t>is the </a:t>
            </a:r>
            <a:r>
              <a:rPr lang="en-US" altLang="en-US" i="1" dirty="0"/>
              <a:t>t </a:t>
            </a:r>
            <a:r>
              <a:rPr lang="en-US" altLang="en-US" dirty="0"/>
              <a:t>critical value that captures an upper-tail area of .05 under the </a:t>
            </a:r>
            <a:r>
              <a:rPr lang="en-US" altLang="en-US" i="1" dirty="0"/>
              <a:t>t </a:t>
            </a:r>
            <a:r>
              <a:rPr lang="en-US" altLang="en-US" dirty="0"/>
              <a:t>curve with 6 </a:t>
            </a:r>
            <a:r>
              <a:rPr lang="en-US" altLang="en-US" dirty="0" err="1"/>
              <a:t>df</a:t>
            </a:r>
            <a:r>
              <a:rPr lang="en-US" altLang="en-US" dirty="0"/>
              <a:t>. The general notation is illustrated in Figure 7.8.</a:t>
            </a:r>
          </a:p>
        </p:txBody>
      </p:sp>
      <p:pic>
        <p:nvPicPr>
          <p:cNvPr id="137223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551363"/>
            <a:ext cx="3308350" cy="1573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3581400" y="6372225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88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 b="1"/>
              <a:t>Figure 7.8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933700" y="6124575"/>
            <a:ext cx="2460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Illustration of a </a:t>
            </a:r>
            <a:r>
              <a:rPr lang="en-US" altLang="en-US" sz="1400" i="1"/>
              <a:t>t</a:t>
            </a:r>
            <a:r>
              <a:rPr lang="en-US" altLang="en-US" sz="1400"/>
              <a:t> critical value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128000" cy="10452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Because </a:t>
            </a:r>
            <a:r>
              <a:rPr lang="en-US" altLang="en-US" i="1"/>
              <a:t>t </a:t>
            </a:r>
            <a:r>
              <a:rPr lang="en-US" altLang="en-US"/>
              <a:t>curves are symmetric about zero, –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,</a:t>
            </a:r>
            <a:r>
              <a:rPr lang="en-US" altLang="en-US" i="1" baseline="-25000">
                <a:latin typeface="Symbol" panose="05050102010706020507" pitchFamily="18" charset="2"/>
              </a:rPr>
              <a:t>n</a:t>
            </a:r>
            <a:r>
              <a:rPr lang="en-US" altLang="en-US"/>
              <a:t> captures lower-tail area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. Appendix Table A.5 gives 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,</a:t>
            </a:r>
            <a:r>
              <a:rPr lang="en-US" altLang="en-US" i="1" baseline="-25000">
                <a:latin typeface="Symbol" panose="05050102010706020507" pitchFamily="18" charset="2"/>
              </a:rPr>
              <a:t>n</a:t>
            </a:r>
            <a:r>
              <a:rPr lang="en-US" altLang="en-US"/>
              <a:t> for selected values of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 and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This table also appears inside the back cover. The columns of the table correspond to different values of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. To obtain </a:t>
            </a:r>
            <a:r>
              <a:rPr lang="en-US" altLang="en-US" i="1"/>
              <a:t>t</a:t>
            </a:r>
            <a:r>
              <a:rPr lang="en-US" altLang="en-US" baseline="-25000"/>
              <a:t>.05,15</a:t>
            </a:r>
            <a:r>
              <a:rPr lang="en-US" altLang="en-US"/>
              <a:t>, go to the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 =.05 column, look down to the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 = 15 row, and read </a:t>
            </a:r>
            <a:r>
              <a:rPr lang="en-US" altLang="en-US" i="1"/>
              <a:t>t</a:t>
            </a:r>
            <a:r>
              <a:rPr lang="en-US" altLang="en-US" baseline="-25000"/>
              <a:t>.05,15</a:t>
            </a:r>
            <a:r>
              <a:rPr lang="en-US" altLang="en-US"/>
              <a:t> =</a:t>
            </a:r>
            <a:r>
              <a:rPr lang="en-US" altLang="en-US" baseline="-25000"/>
              <a:t> </a:t>
            </a:r>
            <a:r>
              <a:rPr lang="en-US" altLang="en-US"/>
              <a:t>1.753.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Similarly, </a:t>
            </a:r>
            <a:r>
              <a:rPr lang="en-US" altLang="en-US" i="1"/>
              <a:t>t</a:t>
            </a:r>
            <a:r>
              <a:rPr lang="en-US" altLang="en-US" baseline="-25000"/>
              <a:t>.05,22</a:t>
            </a:r>
            <a:r>
              <a:rPr lang="en-US" altLang="en-US"/>
              <a:t> = 1.717 (.05 column,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 = 22 row), and </a:t>
            </a:r>
            <a:br>
              <a:rPr lang="en-US" altLang="en-US"/>
            </a:br>
            <a:r>
              <a:rPr lang="en-US" altLang="en-US" i="1"/>
              <a:t>t</a:t>
            </a:r>
            <a:r>
              <a:rPr lang="en-US" altLang="en-US" baseline="-25000"/>
              <a:t>.01,22</a:t>
            </a:r>
            <a:r>
              <a:rPr lang="en-US" altLang="en-US"/>
              <a:t> = 2.508.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values of </a:t>
            </a:r>
            <a:r>
              <a:rPr lang="en-US" altLang="en-US" i="1" dirty="0" err="1"/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,</a:t>
            </a:r>
            <a:r>
              <a:rPr lang="en-US" altLang="en-US" i="1" baseline="-25000" dirty="0" err="1">
                <a:latin typeface="Symbol" panose="05050102010706020507" pitchFamily="18" charset="2"/>
              </a:rPr>
              <a:t>n</a:t>
            </a:r>
            <a:r>
              <a:rPr lang="en-US" altLang="en-US" dirty="0"/>
              <a:t> exhibit regular behavior as we move across a row or down a column. For fixed </a:t>
            </a:r>
            <a:r>
              <a:rPr lang="en-US" altLang="en-US" i="1" dirty="0">
                <a:latin typeface="Symbol" panose="05050102010706020507" pitchFamily="18" charset="2"/>
              </a:rPr>
              <a:t>n</a:t>
            </a:r>
            <a:r>
              <a:rPr lang="en-US" altLang="en-US" dirty="0"/>
              <a:t>, </a:t>
            </a:r>
            <a:r>
              <a:rPr lang="en-US" altLang="en-US" i="1" dirty="0" err="1"/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,</a:t>
            </a:r>
            <a:r>
              <a:rPr lang="en-US" altLang="en-US" i="1" baseline="-25000" dirty="0" err="1">
                <a:latin typeface="Symbol" panose="05050102010706020507" pitchFamily="18" charset="2"/>
              </a:rPr>
              <a:t>n</a:t>
            </a:r>
            <a:r>
              <a:rPr lang="en-US" altLang="en-US" dirty="0"/>
              <a:t> increases as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decreases, since we must move farther to the right of zero to capture area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in the tail.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For </a:t>
            </a:r>
            <a:r>
              <a:rPr lang="en-US" altLang="en-US" dirty="0" smtClean="0"/>
              <a:t>fixed </a:t>
            </a:r>
            <a:r>
              <a:rPr lang="en-US" altLang="en-US" i="1" dirty="0" smtClean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, as </a:t>
            </a:r>
            <a:r>
              <a:rPr lang="en-US" altLang="en-US" i="1" dirty="0" smtClean="0">
                <a:latin typeface="Symbol" panose="05050102010706020507" pitchFamily="18" charset="2"/>
              </a:rPr>
              <a:t>n</a:t>
            </a:r>
            <a:r>
              <a:rPr lang="en-US" altLang="en-US" dirty="0" smtClean="0"/>
              <a:t> is increased </a:t>
            </a:r>
            <a:r>
              <a:rPr lang="en-US" altLang="en-US" dirty="0"/>
              <a:t>(i.e., as we look down any particular column of the </a:t>
            </a:r>
            <a:r>
              <a:rPr lang="en-US" altLang="en-US" i="1" dirty="0"/>
              <a:t>t </a:t>
            </a:r>
            <a:r>
              <a:rPr lang="en-US" altLang="en-US" dirty="0"/>
              <a:t>table) the value of </a:t>
            </a:r>
            <a:r>
              <a:rPr lang="en-US" altLang="en-US" i="1" dirty="0" err="1"/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,</a:t>
            </a:r>
            <a:r>
              <a:rPr lang="en-US" altLang="en-US" i="1" baseline="-25000" dirty="0" err="1">
                <a:latin typeface="Symbol" panose="05050102010706020507" pitchFamily="18" charset="2"/>
              </a:rPr>
              <a:t>n</a:t>
            </a:r>
            <a:r>
              <a:rPr lang="en-US" altLang="en-US" dirty="0"/>
              <a:t> decreases.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This is because a larger value of </a:t>
            </a:r>
            <a:r>
              <a:rPr lang="en-US" altLang="en-US" i="1" dirty="0">
                <a:latin typeface="Symbol" panose="05050102010706020507" pitchFamily="18" charset="2"/>
              </a:rPr>
              <a:t>n</a:t>
            </a:r>
            <a:r>
              <a:rPr lang="en-US" altLang="en-US" dirty="0"/>
              <a:t> implies a </a:t>
            </a:r>
            <a:r>
              <a:rPr lang="en-US" altLang="en-US" i="1" dirty="0"/>
              <a:t>t </a:t>
            </a:r>
            <a:r>
              <a:rPr lang="en-US" altLang="en-US" dirty="0"/>
              <a:t>distribution with smaller spread, so it is not necessary to go so far from</a:t>
            </a:r>
            <a:br>
              <a:rPr lang="en-US" altLang="en-US" dirty="0"/>
            </a:br>
            <a:r>
              <a:rPr lang="en-US" altLang="en-US" dirty="0"/>
              <a:t>zero to capture tail area </a:t>
            </a:r>
            <a:r>
              <a:rPr lang="en-US" altLang="en-US" i="1" dirty="0" smtClean="0">
                <a:sym typeface="Symbol" panose="05050102010706020507" pitchFamily="18" charset="2"/>
              </a:rPr>
              <a:t>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Furthermore, 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,</a:t>
            </a:r>
            <a:r>
              <a:rPr lang="en-US" altLang="en-US" i="1" baseline="-25000">
                <a:latin typeface="Symbol" panose="05050102010706020507" pitchFamily="18" charset="2"/>
              </a:rPr>
              <a:t>n</a:t>
            </a:r>
            <a:r>
              <a:rPr lang="en-US" altLang="en-US"/>
              <a:t> decreases more slowly as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 increases. Consequently, the table values are shown in increments of 2 between 30 df and 40 df and then jump to </a:t>
            </a:r>
            <a:r>
              <a:rPr lang="en-US" altLang="en-US" i="1">
                <a:latin typeface="Symbol" panose="05050102010706020507" pitchFamily="18" charset="2"/>
              </a:rPr>
              <a:t>n </a:t>
            </a:r>
            <a:r>
              <a:rPr lang="en-US" altLang="en-US"/>
              <a:t>=</a:t>
            </a:r>
            <a:r>
              <a:rPr lang="en-US" altLang="en-US" i="1"/>
              <a:t> </a:t>
            </a:r>
            <a:r>
              <a:rPr lang="en-US" altLang="en-US"/>
              <a:t>50, 60, 120 and finally    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Because     is the standard normal curve, the familiar     values appear in the last row of the table. The rule of thumb suggested earlier for use of the large-sample CI (if </a:t>
            </a:r>
            <a:r>
              <a:rPr lang="en-US" altLang="en-US" i="1"/>
              <a:t>n</a:t>
            </a:r>
            <a:r>
              <a:rPr lang="en-US" altLang="en-US"/>
              <a:t> &gt; 40) comes from the approximate equality of the standard normal and </a:t>
            </a:r>
            <a:r>
              <a:rPr lang="en-US" altLang="en-US" i="1"/>
              <a:t>t </a:t>
            </a:r>
            <a:r>
              <a:rPr lang="en-US" altLang="en-US"/>
              <a:t>distributions for </a:t>
            </a:r>
            <a:r>
              <a:rPr lang="en-US" altLang="en-US" i="1">
                <a:latin typeface="Symbol" panose="05050102010706020507" pitchFamily="18" charset="2"/>
              </a:rPr>
              <a:t>n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40.</a:t>
            </a:r>
          </a:p>
        </p:txBody>
      </p:sp>
      <p:pic>
        <p:nvPicPr>
          <p:cNvPr id="140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5"/>
          <a:stretch>
            <a:fillRect/>
          </a:stretch>
        </p:blipFill>
        <p:spPr bwMode="auto">
          <a:xfrm>
            <a:off x="1947863" y="2681288"/>
            <a:ext cx="338137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362325"/>
            <a:ext cx="347663" cy="36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3324225"/>
            <a:ext cx="347663" cy="43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600" b="1">
                <a:solidFill>
                  <a:srgbClr val="00ADEF"/>
                </a:solidFill>
              </a:rPr>
              <a:t>The One-Sample</a:t>
            </a:r>
            <a:r>
              <a:rPr lang="en-US" altLang="en-US" sz="3600" b="1" i="1">
                <a:solidFill>
                  <a:srgbClr val="00ADEF"/>
                </a:solidFill>
              </a:rPr>
              <a:t> t</a:t>
            </a:r>
            <a:r>
              <a:rPr lang="en-US" altLang="en-US" sz="3600" b="1">
                <a:solidFill>
                  <a:srgbClr val="00ADEF"/>
                </a:solidFill>
              </a:rPr>
              <a:t> </a:t>
            </a:r>
          </a:p>
          <a:p>
            <a:pPr algn="ctr"/>
            <a:r>
              <a:rPr lang="en-US" altLang="en-US" sz="3600" b="1">
                <a:solidFill>
                  <a:srgbClr val="00ADEF"/>
                </a:solidFill>
              </a:rPr>
              <a:t>Confidence Interval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600"/>
              <a:t>The One-Sample </a:t>
            </a:r>
            <a:r>
              <a:rPr lang="en-US" altLang="en-US" sz="3600" i="1"/>
              <a:t>t</a:t>
            </a:r>
            <a:r>
              <a:rPr lang="en-US" altLang="en-US" sz="3600"/>
              <a:t> Confidence Interval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standardized variable </a:t>
            </a:r>
            <a:r>
              <a:rPr lang="en-US" altLang="en-US" i="1"/>
              <a:t>T </a:t>
            </a:r>
            <a:r>
              <a:rPr lang="en-US" altLang="en-US"/>
              <a:t>has a </a:t>
            </a:r>
            <a:r>
              <a:rPr lang="en-US" altLang="en-US" i="1"/>
              <a:t>t </a:t>
            </a:r>
            <a:r>
              <a:rPr lang="en-US" altLang="en-US"/>
              <a:t>distribution with </a:t>
            </a:r>
            <a:r>
              <a:rPr lang="en-US" altLang="en-US" i="1"/>
              <a:t>n</a:t>
            </a:r>
            <a:r>
              <a:rPr lang="en-US" altLang="en-US"/>
              <a:t> – 1 df, and the area under the corresponding </a:t>
            </a:r>
            <a:r>
              <a:rPr lang="en-US" altLang="en-US" i="1"/>
              <a:t>t </a:t>
            </a:r>
            <a:r>
              <a:rPr lang="en-US" altLang="en-US"/>
              <a:t>density curve between –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/2,</a:t>
            </a:r>
            <a:r>
              <a:rPr lang="en-US" altLang="en-US" i="1" baseline="-25000"/>
              <a:t>n</a:t>
            </a:r>
            <a:r>
              <a:rPr lang="en-US" altLang="en-US" baseline="-25000"/>
              <a:t> – 1</a:t>
            </a:r>
            <a:r>
              <a:rPr lang="en-US" altLang="en-US"/>
              <a:t> and 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/2,</a:t>
            </a:r>
            <a:r>
              <a:rPr lang="en-US" altLang="en-US" i="1" baseline="-25000"/>
              <a:t>n</a:t>
            </a:r>
            <a:r>
              <a:rPr lang="en-US" altLang="en-US" baseline="-25000"/>
              <a:t> – 1</a:t>
            </a:r>
            <a:r>
              <a:rPr lang="en-US" altLang="en-US"/>
              <a:t> is 1 –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 (area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r>
              <a:rPr lang="en-US" altLang="en-US"/>
              <a:t>/2 lies in each tail), so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 algn="ctr"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i="1"/>
              <a:t>P</a:t>
            </a:r>
            <a:r>
              <a:rPr lang="en-US" altLang="en-US"/>
              <a:t>(–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/2,</a:t>
            </a:r>
            <a:r>
              <a:rPr lang="en-US" altLang="en-US" i="1" baseline="-25000"/>
              <a:t>n</a:t>
            </a:r>
            <a:r>
              <a:rPr lang="en-US" altLang="en-US" baseline="-25000"/>
              <a:t> – 1</a:t>
            </a:r>
            <a:r>
              <a:rPr lang="en-US" altLang="en-US"/>
              <a:t> &lt; </a:t>
            </a:r>
            <a:r>
              <a:rPr lang="en-US" altLang="en-US" i="1"/>
              <a:t>T &lt;</a:t>
            </a:r>
            <a:r>
              <a:rPr lang="en-US" altLang="en-US"/>
              <a:t> 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/2,</a:t>
            </a:r>
            <a:r>
              <a:rPr lang="en-US" altLang="en-US" i="1" baseline="-25000"/>
              <a:t>n</a:t>
            </a:r>
            <a:r>
              <a:rPr lang="en-US" altLang="en-US" baseline="-25000"/>
              <a:t> – 1</a:t>
            </a:r>
            <a:r>
              <a:rPr lang="en-US" altLang="en-US"/>
              <a:t>) = 1 – </a:t>
            </a:r>
            <a:r>
              <a:rPr lang="en-US" altLang="en-US" i="1">
                <a:sym typeface="Symbol" panose="05050102010706020507" pitchFamily="18" charset="2"/>
              </a:rPr>
              <a:t></a:t>
            </a: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Expression (7.14) differs from expressions in previous sections in that </a:t>
            </a:r>
            <a:r>
              <a:rPr lang="en-US" altLang="en-US" i="1"/>
              <a:t>T </a:t>
            </a:r>
            <a:r>
              <a:rPr lang="en-US" altLang="en-US"/>
              <a:t>and </a:t>
            </a:r>
            <a:r>
              <a:rPr lang="en-US" altLang="en-US" i="1"/>
              <a:t>t</a:t>
            </a:r>
            <a:r>
              <a:rPr lang="en-US" altLang="en-US" i="1" baseline="-25000">
                <a:sym typeface="Symbol" panose="05050102010706020507" pitchFamily="18" charset="2"/>
              </a:rPr>
              <a:t></a:t>
            </a:r>
            <a:r>
              <a:rPr lang="en-US" altLang="en-US" baseline="-25000"/>
              <a:t>/2,</a:t>
            </a:r>
            <a:r>
              <a:rPr lang="en-US" altLang="en-US" i="1" baseline="-25000"/>
              <a:t>n</a:t>
            </a:r>
            <a:r>
              <a:rPr lang="en-US" altLang="en-US" baseline="-25000"/>
              <a:t> – 1</a:t>
            </a:r>
            <a:r>
              <a:rPr lang="en-US" altLang="en-US"/>
              <a:t> are used in place of </a:t>
            </a:r>
            <a:r>
              <a:rPr lang="en-US" altLang="en-US" i="1"/>
              <a:t>Z </a:t>
            </a:r>
            <a:r>
              <a:rPr lang="en-US" altLang="en-US"/>
              <a:t>and  	    but it can be manipulated in the same manner to obtain a confidence interval for </a:t>
            </a:r>
            <a:r>
              <a:rPr lang="en-US" altLang="en-US" i="1">
                <a:latin typeface="Symbol" panose="05050102010706020507" pitchFamily="18" charset="2"/>
              </a:rPr>
              <a:t>m</a:t>
            </a:r>
            <a:r>
              <a:rPr lang="en-US" altLang="en-US"/>
              <a:t>.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7315200" y="3502025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(7.14)</a:t>
            </a:r>
          </a:p>
        </p:txBody>
      </p:sp>
      <p:pic>
        <p:nvPicPr>
          <p:cNvPr id="143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5019675"/>
            <a:ext cx="6762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600"/>
              <a:t>The One-Sample </a:t>
            </a:r>
            <a:r>
              <a:rPr lang="en-US" altLang="en-US" sz="3600" i="1"/>
              <a:t>t</a:t>
            </a:r>
            <a:r>
              <a:rPr lang="en-US" altLang="en-US" sz="3600"/>
              <a:t> Confidence Interval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Proposition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800"/>
            <a:ext cx="8128000" cy="422780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/>
              <a:t> </a:t>
            </a:r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762000" y="2971800"/>
            <a:ext cx="11366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5400" b="1">
                <a:solidFill>
                  <a:srgbClr val="00ADEF"/>
                </a:solidFill>
              </a:rPr>
              <a:t>7.3</a:t>
            </a: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2133600" y="2879725"/>
            <a:ext cx="58674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500">
                <a:solidFill>
                  <a:srgbClr val="00ADEF"/>
                </a:solidFill>
              </a:rPr>
              <a:t>Intervals Based on a Normal Population Distribution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609600" y="2743200"/>
            <a:ext cx="8001000" cy="1447800"/>
          </a:xfrm>
          <a:prstGeom prst="rect">
            <a:avLst/>
          </a:prstGeom>
          <a:noFill/>
          <a:ln w="57150" cmpd="thickThin">
            <a:solidFill>
              <a:srgbClr val="00ADE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Even as traditional markets for sweetgum lumber have declined, large section solid timbers traditionally used for construction bridges and mats have become increasingly</a:t>
            </a:r>
            <a:br>
              <a:rPr lang="en-US" altLang="en-US"/>
            </a:br>
            <a:r>
              <a:rPr lang="en-US" altLang="en-US"/>
              <a:t>scarce.</a:t>
            </a:r>
            <a:br>
              <a:rPr lang="en-US" altLang="en-US"/>
            </a:b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The article “Development of Novel Industrial Laminated Planks from Sweetgum Lumber” (</a:t>
            </a:r>
            <a:r>
              <a:rPr lang="en-US" altLang="en-US" i="1"/>
              <a:t>J. of Bridge Engr., </a:t>
            </a:r>
            <a:r>
              <a:rPr lang="en-US" altLang="en-US"/>
              <a:t>2008: 64–66) described the manufacturing and testing of composite beams designed to add value to low-grade sweetgum lumber.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Here is data on the modulus of rupture (psi; the article contained summary data expressed in MPa):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6807.99 	7637.06 	6663.28 	6165.03 		6991.41 	6992.23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6981.46 	7569.75 	7437.88 	6872.39 		7663.18 	6032.28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6906.04 	6617.17 	6984.12 	7093.71 		7659.50 	7378.61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7295.54 	6702.76 	7440.17 	8053.26 		8284.75 	7347.95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7422.69 	7886.87 	6316.67 	7713.65 		7503.33 	7674.99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Figure 7.9 shows a normal probability plot from the R software.</a:t>
            </a:r>
          </a:p>
        </p:txBody>
      </p:sp>
      <p:pic>
        <p:nvPicPr>
          <p:cNvPr id="147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0" y="2355850"/>
            <a:ext cx="37846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4038600" y="63166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0288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200" b="1"/>
              <a:t>Figure 7.9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2436813" y="5943600"/>
            <a:ext cx="449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A normal probability plot of the modulus of rupture data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 straightness of the pattern in the plot provides strong support for assuming that the population distribution of MOR is at least approximately normal.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 sample mean and sample standard deviation are 7203.191 and 543.5400, respectively (for anyone bent on doing hand calculation, the computational burden is eased a bit by subtracting 6000 from each </a:t>
            </a:r>
            <a:r>
              <a:rPr lang="en-US" altLang="en-US" i="1"/>
              <a:t>x </a:t>
            </a:r>
            <a:r>
              <a:rPr lang="en-US" altLang="en-US"/>
              <a:t>value to obtain</a:t>
            </a:r>
            <a:br>
              <a:rPr lang="en-US" altLang="en-US"/>
            </a:br>
            <a:r>
              <a:rPr lang="en-US" altLang="en-US" i="1"/>
              <a:t>y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– 6000; then </a:t>
            </a:r>
            <a:br>
              <a:rPr lang="en-US" altLang="en-US"/>
            </a:br>
            <a:r>
              <a:rPr lang="en-US" altLang="en-US"/>
              <a:t>from which    = 1203.191 and </a:t>
            </a:r>
            <a:r>
              <a:rPr lang="en-US" altLang="en-US" i="1"/>
              <a:t>s</a:t>
            </a:r>
            <a:r>
              <a:rPr lang="en-US" altLang="en-US" i="1" baseline="-25000"/>
              <a:t>y</a:t>
            </a:r>
            <a:r>
              <a:rPr lang="en-US" altLang="en-US" i="1"/>
              <a:t> </a:t>
            </a:r>
            <a:r>
              <a:rPr lang="en-US" altLang="en-US"/>
              <a:t>=</a:t>
            </a:r>
            <a:r>
              <a:rPr lang="en-US" altLang="en-US" i="1"/>
              <a:t> s</a:t>
            </a:r>
            <a:r>
              <a:rPr lang="en-US" altLang="en-US" i="1" baseline="-25000"/>
              <a:t>x</a:t>
            </a:r>
            <a:r>
              <a:rPr lang="en-US" altLang="en-US" i="1"/>
              <a:t> </a:t>
            </a:r>
            <a:r>
              <a:rPr lang="en-US" altLang="en-US"/>
              <a:t>as given).</a:t>
            </a:r>
          </a:p>
        </p:txBody>
      </p:sp>
      <p:pic>
        <p:nvPicPr>
          <p:cNvPr id="14848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600" y="4641850"/>
            <a:ext cx="4899025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489" name="Rectangle 9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4849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978400"/>
            <a:ext cx="2190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Let’s now calculate a confidence interval for true average MOR using a confidence level of 95%. The CI is based on </a:t>
            </a:r>
            <a:r>
              <a:rPr lang="en-US" altLang="en-US" i="1"/>
              <a:t>n</a:t>
            </a:r>
            <a:r>
              <a:rPr lang="en-US" altLang="en-US"/>
              <a:t> – 1 = 29 degrees of freedom, so the necessary </a:t>
            </a:r>
            <a:r>
              <a:rPr lang="en-US" altLang="en-US" i="1"/>
              <a:t>t </a:t>
            </a:r>
            <a:r>
              <a:rPr lang="en-US" altLang="en-US"/>
              <a:t>critical value is </a:t>
            </a:r>
            <a:r>
              <a:rPr lang="en-US" altLang="en-US" i="1"/>
              <a:t>t</a:t>
            </a:r>
            <a:r>
              <a:rPr lang="en-US" altLang="en-US" baseline="-25000"/>
              <a:t>.025,29 </a:t>
            </a:r>
            <a:r>
              <a:rPr lang="en-US" altLang="en-US"/>
              <a:t>= 2.045. The interval estimate is now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We estimate 7000.253 &lt;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&lt; 7406.129 that with 95% confidence.</a:t>
            </a:r>
          </a:p>
        </p:txBody>
      </p:sp>
      <p:pic>
        <p:nvPicPr>
          <p:cNvPr id="149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74" b="40132"/>
          <a:stretch>
            <a:fillRect/>
          </a:stretch>
        </p:blipFill>
        <p:spPr bwMode="auto">
          <a:xfrm>
            <a:off x="1293813" y="3213100"/>
            <a:ext cx="6326187" cy="66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5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12" t="63248" r="35959" b="1360"/>
          <a:stretch>
            <a:fillRect/>
          </a:stretch>
        </p:blipFill>
        <p:spPr bwMode="auto">
          <a:xfrm>
            <a:off x="3179763" y="4038600"/>
            <a:ext cx="3006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495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55" t="71410"/>
          <a:stretch>
            <a:fillRect/>
          </a:stretch>
        </p:blipFill>
        <p:spPr bwMode="auto">
          <a:xfrm>
            <a:off x="3451225" y="4819650"/>
            <a:ext cx="28448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7.11</a:t>
            </a:r>
            <a:endParaRPr lang="en-US" alt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If we use the same formula on sample after sample, in the long run 95% of the calculated intervals will contain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. Since the value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is not available, we don’t know whether the calculated interval is one of the “good” 95% or the “bad” 5%.</a:t>
            </a:r>
            <a:br>
              <a:rPr lang="en-US" altLang="en-US"/>
            </a:b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Even with the moderately large sample size, our interval is rather wide. This is a consequence of the substantial amount of sample variability in MOR values.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A lower 95% confidence bound would result from retaining only the lower confidence limit (the one with –) and replacing 2.045 with </a:t>
            </a:r>
            <a:r>
              <a:rPr lang="en-US" altLang="en-US" i="1"/>
              <a:t>t</a:t>
            </a:r>
            <a:r>
              <a:rPr lang="en-US" altLang="en-US" baseline="-25000"/>
              <a:t>.05,29</a:t>
            </a:r>
            <a:r>
              <a:rPr lang="en-US" altLang="en-US"/>
              <a:t> = 1.699.</a:t>
            </a:r>
          </a:p>
        </p:txBody>
      </p: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A Prediction Interval for a</a:t>
            </a:r>
          </a:p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 Single Future Value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In many applications, the objective is to </a:t>
            </a:r>
            <a:r>
              <a:rPr lang="en-US" altLang="en-US" i="1"/>
              <a:t>predict </a:t>
            </a:r>
            <a:r>
              <a:rPr lang="en-US" altLang="en-US"/>
              <a:t>a single value of a variable to be observed at some future time, rather than to </a:t>
            </a:r>
            <a:r>
              <a:rPr lang="en-US" altLang="en-US" i="1"/>
              <a:t>estimate </a:t>
            </a:r>
            <a:r>
              <a:rPr lang="en-US" altLang="en-US"/>
              <a:t>the mean value of that variable.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7.12</a:t>
            </a:r>
            <a:endParaRPr lang="en-US" altLang="en-US" dirty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Consider the following sample of fat content (in percentage) of </a:t>
            </a:r>
            <a:r>
              <a:rPr lang="en-US" altLang="en-US" i="1"/>
              <a:t>n</a:t>
            </a:r>
            <a:r>
              <a:rPr lang="en-US" altLang="en-US"/>
              <a:t> = 10 randomly selected hot dogs (“Sensory and Mechanical Assessment of the Quality of Frankfurters,” </a:t>
            </a:r>
            <a:r>
              <a:rPr lang="en-US" altLang="en-US" i="1"/>
              <a:t>J. of Texture Studies, </a:t>
            </a:r>
            <a:r>
              <a:rPr lang="en-US" altLang="en-US"/>
              <a:t>1990: 395–409):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0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0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0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0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Assuming that these were selected from a normal population distribution, a 95% CI for (interval estimate of) the population mean fat content is</a:t>
            </a:r>
          </a:p>
        </p:txBody>
      </p:sp>
      <p:pic>
        <p:nvPicPr>
          <p:cNvPr id="1546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9" b="24054"/>
          <a:stretch>
            <a:fillRect/>
          </a:stretch>
        </p:blipFill>
        <p:spPr bwMode="auto">
          <a:xfrm>
            <a:off x="1676400" y="4876800"/>
            <a:ext cx="4643438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6" t="69609" r="42577" b="-7654"/>
          <a:stretch>
            <a:fillRect/>
          </a:stretch>
        </p:blipFill>
        <p:spPr bwMode="auto">
          <a:xfrm>
            <a:off x="3455988" y="6324600"/>
            <a:ext cx="192881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3189288"/>
            <a:ext cx="7834312" cy="39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46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0" b="24054"/>
          <a:stretch>
            <a:fillRect/>
          </a:stretch>
        </p:blipFill>
        <p:spPr bwMode="auto">
          <a:xfrm>
            <a:off x="3529013" y="5467350"/>
            <a:ext cx="17272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Example 12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Suppose, however, you are going to eat a single hot dog of this type and want a </a:t>
            </a:r>
            <a:r>
              <a:rPr lang="en-US" altLang="en-US" i="1"/>
              <a:t>prediction </a:t>
            </a:r>
            <a:r>
              <a:rPr lang="en-US" altLang="en-US"/>
              <a:t>for the resulting fat content. 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A </a:t>
            </a:r>
            <a:r>
              <a:rPr lang="en-US" altLang="en-US" i="1"/>
              <a:t>point </a:t>
            </a:r>
            <a:r>
              <a:rPr lang="en-US" altLang="en-US"/>
              <a:t>prediction, analogous to a </a:t>
            </a:r>
            <a:r>
              <a:rPr lang="en-US" altLang="en-US" i="1"/>
              <a:t>point </a:t>
            </a:r>
            <a:r>
              <a:rPr lang="en-US" altLang="en-US"/>
              <a:t>estimate, is just </a:t>
            </a:r>
            <a:br>
              <a:rPr lang="en-US" altLang="en-US"/>
            </a:br>
            <a:r>
              <a:rPr lang="en-US" altLang="en-US"/>
              <a:t>   = 21.90. This prediction unfortunately gives no information about reliability or precision.</a:t>
            </a: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5565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121025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700"/>
              <a:t>Intervals Based on a Normal Population Distribution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CI for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presented in </a:t>
            </a:r>
            <a:r>
              <a:rPr lang="en-US" altLang="en-US" dirty="0" smtClean="0"/>
              <a:t>Section 7.2 </a:t>
            </a:r>
            <a:r>
              <a:rPr lang="en-US" altLang="en-US" dirty="0"/>
              <a:t>is valid provided that </a:t>
            </a:r>
            <a:r>
              <a:rPr lang="en-US" altLang="en-US" i="1" dirty="0"/>
              <a:t>n </a:t>
            </a:r>
            <a:r>
              <a:rPr lang="en-US" altLang="en-US" dirty="0"/>
              <a:t>is large. The resulting interval can be used whatever the nature of the population distribution. The CLT cannot be invoked, however, when </a:t>
            </a:r>
            <a:r>
              <a:rPr lang="en-US" altLang="en-US" i="1" dirty="0"/>
              <a:t>n </a:t>
            </a:r>
            <a:r>
              <a:rPr lang="en-US" altLang="en-US" dirty="0"/>
              <a:t>is small.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In this case, one way to proceed is to make a specific assumption about the form of the population distribution and then derive a CI tailored to that assumption.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For example, we could develop a CI for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when the population is described by a gamma distribution, another interval for the case of a Weibull distribution, and so 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 general setup is as follows: We have available a random sample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, … , 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 i="1"/>
              <a:t> </a:t>
            </a:r>
            <a:r>
              <a:rPr lang="en-US" altLang="en-US"/>
              <a:t>from a normal population distribution, and wish to predict the value of </a:t>
            </a:r>
            <a:r>
              <a:rPr lang="en-US" altLang="en-US" i="1"/>
              <a:t>X</a:t>
            </a:r>
            <a:r>
              <a:rPr lang="en-US" altLang="en-US" i="1" baseline="-25000"/>
              <a:t>n + </a:t>
            </a:r>
            <a:r>
              <a:rPr lang="en-US" altLang="en-US" baseline="-25000"/>
              <a:t>1</a:t>
            </a:r>
            <a:r>
              <a:rPr lang="en-US" altLang="en-US"/>
              <a:t>, a single future observation (e.g., the lifetime of a single lightbulb to be purchased or the fuel efficiency of a single vehicle to be rented).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A point predictor is   , and the resulting prediction error is </a:t>
            </a:r>
            <a:br>
              <a:rPr lang="en-US" altLang="en-US"/>
            </a:br>
            <a:r>
              <a:rPr lang="en-US" altLang="en-US"/>
              <a:t>  </a:t>
            </a:r>
            <a:r>
              <a:rPr lang="en-US" altLang="en-US" i="1"/>
              <a:t> </a:t>
            </a:r>
            <a:r>
              <a:rPr lang="en-US" altLang="en-US"/>
              <a:t>– </a:t>
            </a:r>
            <a:r>
              <a:rPr lang="en-US" altLang="en-US" i="1"/>
              <a:t>X</a:t>
            </a:r>
            <a:r>
              <a:rPr lang="en-US" altLang="en-US" i="1" baseline="-25000"/>
              <a:t>n + </a:t>
            </a:r>
            <a:r>
              <a:rPr lang="en-US" altLang="en-US" baseline="-25000"/>
              <a:t>1</a:t>
            </a:r>
            <a:r>
              <a:rPr lang="en-US" altLang="en-US"/>
              <a:t>. The expected value of the prediction error is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Since </a:t>
            </a:r>
            <a:r>
              <a:rPr lang="en-US" altLang="en-US" i="1"/>
              <a:t>X</a:t>
            </a:r>
            <a:r>
              <a:rPr lang="en-US" altLang="en-US" i="1" baseline="-25000"/>
              <a:t>n + </a:t>
            </a:r>
            <a:r>
              <a:rPr lang="en-US" altLang="en-US" baseline="-25000"/>
              <a:t>1</a:t>
            </a:r>
            <a:r>
              <a:rPr lang="en-US" altLang="en-US"/>
              <a:t> is independent of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… , 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 i="1"/>
              <a:t> </a:t>
            </a:r>
            <a:r>
              <a:rPr lang="en-US" altLang="en-US"/>
              <a:t>, it is independent of    , so the variance of the prediction error is</a:t>
            </a:r>
          </a:p>
        </p:txBody>
      </p:sp>
      <p:pic>
        <p:nvPicPr>
          <p:cNvPr id="1566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4572000"/>
            <a:ext cx="6973887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700" y="15240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1868488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7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743200"/>
            <a:ext cx="49545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4013200"/>
            <a:ext cx="265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 prediction error is a linear combination of independent, normally distributed rv’s, so itself is normally distributed. 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Thus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has a standard normal distribution. </a:t>
            </a:r>
          </a:p>
        </p:txBody>
      </p:sp>
      <p:pic>
        <p:nvPicPr>
          <p:cNvPr id="157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6750"/>
            <a:ext cx="4902200" cy="121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It can be shown that replacing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 by the sample standard deviation </a:t>
            </a:r>
            <a:r>
              <a:rPr lang="en-US" altLang="en-US" i="1"/>
              <a:t>S </a:t>
            </a:r>
            <a:r>
              <a:rPr lang="en-US" altLang="en-US"/>
              <a:t>(of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… , 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) results in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Manipulating this </a:t>
            </a:r>
            <a:r>
              <a:rPr lang="en-US" altLang="en-US" i="1"/>
              <a:t>T </a:t>
            </a:r>
            <a:r>
              <a:rPr lang="en-US" altLang="en-US"/>
              <a:t>variable as </a:t>
            </a:r>
            <a:r>
              <a:rPr lang="en-US" altLang="en-US" i="1"/>
              <a:t>T </a:t>
            </a:r>
            <a:r>
              <a:rPr lang="en-US" altLang="en-US"/>
              <a:t>=</a:t>
            </a:r>
            <a:r>
              <a:rPr lang="en-US" altLang="en-US" i="1"/>
              <a:t> 	                 </a:t>
            </a:r>
            <a:r>
              <a:rPr lang="en-US" altLang="en-US"/>
              <a:t>was manipulated in the development of a CI gives the following result.</a:t>
            </a:r>
          </a:p>
        </p:txBody>
      </p:sp>
      <p:pic>
        <p:nvPicPr>
          <p:cNvPr id="1587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3" y="3008313"/>
            <a:ext cx="4935537" cy="110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872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445000"/>
            <a:ext cx="18923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b="1" dirty="0" smtClean="0"/>
              <a:t>Proposition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8357698" cy="37338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7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>
                  <a:tabLst>
                    <a:tab pos="457200" algn="l"/>
                    <a:tab pos="1320800" algn="l"/>
                    <a:tab pos="1371600" algn="l"/>
                    <a:tab pos="1547813" algn="l"/>
                    <a:tab pos="2627313" algn="l"/>
                    <a:tab pos="4005263" algn="l"/>
                    <a:tab pos="5254625" algn="l"/>
                    <a:tab pos="5370513" algn="l"/>
                    <a:tab pos="6691313" algn="l"/>
                  </a:tabLst>
                </a:pPr>
                <a:r>
                  <a:rPr lang="en-US" altLang="en-US" dirty="0" smtClean="0"/>
                  <a:t>The interpretation of a 95% prediction level is similar to that of a 95% confidence level; if the interval (7.16) is calculated for sample after sample, in the long run 95% of these intervals will include the corresponding future values of </a:t>
                </a:r>
                <a:r>
                  <a:rPr lang="en-US" altLang="en-US" i="1" dirty="0"/>
                  <a:t>X</a:t>
                </a:r>
                <a:r>
                  <a:rPr lang="en-US" altLang="en-US" i="1" dirty="0" smtClean="0"/>
                  <a:t>.</a:t>
                </a:r>
              </a:p>
              <a:p>
                <a:pPr>
                  <a:tabLst>
                    <a:tab pos="457200" algn="l"/>
                    <a:tab pos="1320800" algn="l"/>
                    <a:tab pos="1371600" algn="l"/>
                    <a:tab pos="1547813" algn="l"/>
                    <a:tab pos="2627313" algn="l"/>
                    <a:tab pos="4005263" algn="l"/>
                    <a:tab pos="5254625" algn="l"/>
                    <a:tab pos="5370513" algn="l"/>
                    <a:tab pos="6691313" algn="l"/>
                  </a:tabLst>
                </a:pPr>
                <a:endParaRPr lang="en-US" altLang="en-US" i="1" dirty="0"/>
              </a:p>
              <a:p>
                <a:r>
                  <a:rPr lang="en-US" dirty="0"/>
                  <a:t>With </a:t>
                </a:r>
                <a:r>
                  <a:rPr lang="en-US" i="1" dirty="0" smtClean="0"/>
                  <a:t>n = 1</a:t>
                </a:r>
                <a:r>
                  <a:rPr lang="en-US" dirty="0" smtClean="0"/>
                  <a:t>0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2</a:t>
                </a:r>
                <a:r>
                  <a:rPr lang="en-US" dirty="0"/>
                  <a:t>1.90, </a:t>
                </a:r>
                <a:r>
                  <a:rPr lang="en-US" i="1" dirty="0"/>
                  <a:t>s </a:t>
                </a:r>
                <a:r>
                  <a:rPr lang="en-US" i="1" dirty="0" smtClean="0"/>
                  <a:t>=</a:t>
                </a:r>
                <a:r>
                  <a:rPr lang="en-US" dirty="0" smtClean="0"/>
                  <a:t> </a:t>
                </a:r>
                <a:r>
                  <a:rPr lang="en-US" dirty="0"/>
                  <a:t>4.134,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.025,9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=2.262</m:t>
                    </m:r>
                  </m:oMath>
                </a14:m>
                <a:r>
                  <a:rPr lang="en-US" dirty="0" smtClean="0"/>
                  <a:t>,a </a:t>
                </a:r>
                <a:r>
                  <a:rPr lang="en-US" dirty="0"/>
                  <a:t>95% PI for the fat </a:t>
                </a:r>
                <a:r>
                  <a:rPr lang="en-US" dirty="0" smtClean="0"/>
                  <a:t>content of </a:t>
                </a:r>
                <a:r>
                  <a:rPr lang="en-US" dirty="0"/>
                  <a:t>a single hot dog </a:t>
                </a:r>
                <a:r>
                  <a:rPr lang="en-US" dirty="0" smtClean="0"/>
                  <a:t>is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This interval is quite wide, indicating substantial uncertainty about fat content</a:t>
                </a:r>
                <a:r>
                  <a:rPr lang="en-US" dirty="0" smtClean="0"/>
                  <a:t>. Notice </a:t>
                </a:r>
                <a:r>
                  <a:rPr lang="en-US" dirty="0"/>
                  <a:t>that the width of the PI is more than three times that of the CI.</a:t>
                </a:r>
                <a:endParaRPr lang="en-US" dirty="0" smtClean="0"/>
              </a:p>
              <a:p>
                <a:endParaRPr lang="en-US" altLang="en-US" i="1" dirty="0"/>
              </a:p>
              <a:p>
                <a:pPr>
                  <a:tabLst>
                    <a:tab pos="457200" algn="l"/>
                    <a:tab pos="1320800" algn="l"/>
                    <a:tab pos="1371600" algn="l"/>
                    <a:tab pos="1547813" algn="l"/>
                    <a:tab pos="2627313" algn="l"/>
                    <a:tab pos="4005263" algn="l"/>
                    <a:tab pos="5254625" algn="l"/>
                    <a:tab pos="5370513" algn="l"/>
                    <a:tab pos="6691313" algn="l"/>
                  </a:tabLst>
                </a:pPr>
                <a:endParaRPr lang="en-US" altLang="en-US" i="1" dirty="0"/>
              </a:p>
            </p:txBody>
          </p:sp>
        </mc:Choice>
        <mc:Fallback>
          <p:sp>
            <p:nvSpPr>
              <p:cNvPr id="1607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11" t="-812" r="-1778" b="-3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267200"/>
            <a:ext cx="5562599" cy="121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3100"/>
              <a:t>A Prediction Interval for a Single Future Value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 smtClean="0"/>
              <a:t>The error of prediction is </a:t>
            </a:r>
            <a:r>
              <a:rPr lang="en-US" altLang="en-US" i="1" dirty="0" smtClean="0"/>
              <a:t>   </a:t>
            </a:r>
            <a:r>
              <a:rPr lang="en-US" altLang="en-US" dirty="0" smtClean="0"/>
              <a:t>– </a:t>
            </a:r>
            <a:r>
              <a:rPr lang="en-US" altLang="en-US" i="1" dirty="0" err="1" smtClean="0"/>
              <a:t>X</a:t>
            </a:r>
            <a:r>
              <a:rPr lang="en-US" altLang="en-US" i="1" baseline="-25000" dirty="0" err="1" smtClean="0"/>
              <a:t>n</a:t>
            </a:r>
            <a:r>
              <a:rPr lang="en-US" altLang="en-US" i="1" baseline="-25000" dirty="0" smtClean="0"/>
              <a:t> + 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a difference between two random variables, whereas the estimation error is </a:t>
            </a:r>
            <a:br>
              <a:rPr lang="en-US" altLang="en-US" dirty="0" smtClean="0"/>
            </a:br>
            <a:r>
              <a:rPr lang="en-US" altLang="en-US" i="1" dirty="0" smtClean="0"/>
              <a:t>   </a:t>
            </a:r>
            <a:r>
              <a:rPr lang="en-US" altLang="en-US" dirty="0" smtClean="0"/>
              <a:t>– </a:t>
            </a:r>
            <a:r>
              <a:rPr lang="en-US" altLang="en-US" i="1" dirty="0" smtClean="0">
                <a:sym typeface="Symbol" panose="05050102010706020507" pitchFamily="18" charset="2"/>
              </a:rPr>
              <a:t></a:t>
            </a:r>
            <a:r>
              <a:rPr lang="en-US" altLang="en-US" dirty="0" smtClean="0"/>
              <a:t>, the difference between a random variable and a fixed (but unknown) value. </a:t>
            </a:r>
            <a:endParaRPr lang="en-US" altLang="en-US" dirty="0" smtClean="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 smtClean="0"/>
              <a:t>The PI is wider than the CI because there is more variability in the prediction error (due to </a:t>
            </a:r>
            <a:r>
              <a:rPr lang="en-US" altLang="en-US" dirty="0" err="1" smtClean="0"/>
              <a:t>X</a:t>
            </a:r>
            <a:r>
              <a:rPr lang="en-US" altLang="en-US" i="1" baseline="-25000" dirty="0" err="1" smtClean="0"/>
              <a:t>n</a:t>
            </a:r>
            <a:r>
              <a:rPr lang="en-US" altLang="en-US" i="1" baseline="-25000" dirty="0" smtClean="0"/>
              <a:t> </a:t>
            </a:r>
            <a:r>
              <a:rPr lang="en-US" altLang="en-US" baseline="-25000" dirty="0" smtClean="0"/>
              <a:t>+ 1</a:t>
            </a:r>
            <a:r>
              <a:rPr lang="en-US" altLang="en-US" dirty="0" smtClean="0"/>
              <a:t>) than in the estimation error.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dirty="0" smtClean="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 smtClean="0"/>
              <a:t>In </a:t>
            </a:r>
            <a:r>
              <a:rPr lang="en-US" altLang="en-US" dirty="0"/>
              <a:t>fact, as </a:t>
            </a:r>
            <a:r>
              <a:rPr lang="en-US" altLang="en-US" i="1" dirty="0"/>
              <a:t>n </a:t>
            </a:r>
            <a:r>
              <a:rPr lang="en-US" altLang="en-US" dirty="0"/>
              <a:t>gets arbitrarily large, the CI shrinks to the single value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, and the PI approaches 			    There is uncertainty about a single </a:t>
            </a:r>
            <a:r>
              <a:rPr lang="en-US" altLang="en-US" i="1" dirty="0"/>
              <a:t>X </a:t>
            </a:r>
            <a:r>
              <a:rPr lang="en-US" altLang="en-US" dirty="0"/>
              <a:t>value even when there is no need to estimate.</a:t>
            </a:r>
          </a:p>
        </p:txBody>
      </p:sp>
      <p:pic>
        <p:nvPicPr>
          <p:cNvPr id="162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486400"/>
            <a:ext cx="1719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22860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95424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Tolerance Intervals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Tolerance Intervals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Consider a population of automobiles of a certain type, and suppose that under specified conditions, fuel efficiency (mpg) has a normal distribution with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= 30 and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 = 2.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Then since the interval from –1.645 to 1.645 captures 90% of the area under the </a:t>
            </a:r>
            <a:r>
              <a:rPr lang="en-US" altLang="en-US" i="1"/>
              <a:t>z </a:t>
            </a:r>
            <a:r>
              <a:rPr lang="en-US" altLang="en-US"/>
              <a:t>curve, 90% of all these automobiles will have fuel efficiency values between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– 1.645</a:t>
            </a:r>
            <a:r>
              <a:rPr lang="en-US" altLang="en-US" i="1">
                <a:sym typeface="Symbol" panose="05050102010706020507" pitchFamily="18" charset="2"/>
              </a:rPr>
              <a:t> </a:t>
            </a:r>
            <a:r>
              <a:rPr lang="en-US" altLang="en-US">
                <a:sym typeface="Symbol" panose="05050102010706020507" pitchFamily="18" charset="2"/>
              </a:rPr>
              <a:t>= 26.71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+ 1.645</a:t>
            </a:r>
            <a:r>
              <a:rPr lang="en-US" altLang="en-US" i="1">
                <a:sym typeface="Symbol" panose="05050102010706020507" pitchFamily="18" charset="2"/>
              </a:rPr>
              <a:t> </a:t>
            </a:r>
            <a:r>
              <a:rPr lang="en-US" altLang="en-US">
                <a:sym typeface="Symbol" panose="05050102010706020507" pitchFamily="18" charset="2"/>
              </a:rPr>
              <a:t>= 33.29</a:t>
            </a:r>
            <a:r>
              <a:rPr lang="en-US" altLang="en-US"/>
              <a:t>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But what if the values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 are not known? We can take a sample of size </a:t>
            </a:r>
            <a:r>
              <a:rPr lang="en-US" altLang="en-US" i="1"/>
              <a:t>n</a:t>
            </a:r>
            <a:r>
              <a:rPr lang="en-US" altLang="en-US"/>
              <a:t>, determine the fuel efficiencies,  and </a:t>
            </a:r>
            <a:r>
              <a:rPr lang="en-US" altLang="en-US" i="1"/>
              <a:t>s</a:t>
            </a:r>
            <a:r>
              <a:rPr lang="en-US" altLang="en-US"/>
              <a:t>, and form the interval whose lower limit is </a:t>
            </a:r>
            <a:r>
              <a:rPr lang="en-US" altLang="en-US" i="1"/>
              <a:t>  </a:t>
            </a:r>
            <a:r>
              <a:rPr lang="en-US" altLang="en-US"/>
              <a:t> – 1.645</a:t>
            </a:r>
            <a:r>
              <a:rPr lang="en-US" altLang="en-US" i="1"/>
              <a:t>s</a:t>
            </a:r>
            <a:r>
              <a:rPr lang="en-US" altLang="en-US"/>
              <a:t> and whose upper limit is    + 1.645</a:t>
            </a:r>
            <a:r>
              <a:rPr lang="en-US" altLang="en-US" i="1"/>
              <a:t>s</a:t>
            </a:r>
            <a:r>
              <a:rPr lang="en-US" altLang="en-US"/>
              <a:t>.</a:t>
            </a:r>
          </a:p>
        </p:txBody>
      </p:sp>
      <p:pic>
        <p:nvPicPr>
          <p:cNvPr id="1658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59055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55499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58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51943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Tolerance Intervals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However, because of sampling variability in the estimates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, there is a good chance that the resulting interval will include less than 90% of the population values. 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Intuitively, to have an </a:t>
            </a:r>
            <a:r>
              <a:rPr lang="en-US" altLang="en-US" i="1"/>
              <a:t>a priori </a:t>
            </a:r>
            <a:r>
              <a:rPr lang="en-US" altLang="en-US"/>
              <a:t>95% chance of the resulting interval including at least 90% of the population values, when </a:t>
            </a:r>
            <a:r>
              <a:rPr lang="en-US" altLang="en-US" i="1"/>
              <a:t>   </a:t>
            </a:r>
            <a:r>
              <a:rPr lang="en-US" altLang="en-US"/>
              <a:t>and </a:t>
            </a:r>
            <a:r>
              <a:rPr lang="en-US" altLang="en-US" i="1"/>
              <a:t>s </a:t>
            </a:r>
            <a:r>
              <a:rPr lang="en-US" altLang="en-US"/>
              <a:t>are used in place of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and </a:t>
            </a:r>
            <a:r>
              <a:rPr lang="en-US" altLang="en-US" i="1">
                <a:sym typeface="Symbol" panose="05050102010706020507" pitchFamily="18" charset="2"/>
              </a:rPr>
              <a:t></a:t>
            </a:r>
            <a:r>
              <a:rPr lang="en-US" altLang="en-US"/>
              <a:t> we should also replace 1.645 by some larger number.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For example, when </a:t>
            </a:r>
            <a:r>
              <a:rPr lang="en-US" altLang="en-US" i="1"/>
              <a:t>n </a:t>
            </a:r>
            <a:r>
              <a:rPr lang="en-US" altLang="en-US"/>
              <a:t>= 20, the value 2.310 is such that we can be 95% confident that the interval </a:t>
            </a:r>
            <a:r>
              <a:rPr lang="en-US" altLang="en-US" i="1"/>
              <a:t>   </a:t>
            </a:r>
            <a:r>
              <a:rPr lang="en-US" altLang="en-US" b="1">
                <a:sym typeface="Symbol" panose="05050102010706020507" pitchFamily="18" charset="2"/>
              </a:rPr>
              <a:t></a:t>
            </a:r>
            <a:r>
              <a:rPr lang="en-US" altLang="en-US"/>
              <a:t> 2.310</a:t>
            </a:r>
            <a:r>
              <a:rPr lang="en-US" altLang="en-US" i="1"/>
              <a:t>s </a:t>
            </a:r>
            <a:r>
              <a:rPr lang="en-US" altLang="en-US"/>
              <a:t>will include at least 90% of the fuel efficiency values in the population.</a:t>
            </a:r>
          </a:p>
        </p:txBody>
      </p:sp>
      <p:pic>
        <p:nvPicPr>
          <p:cNvPr id="1669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51816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691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3746500"/>
            <a:ext cx="2651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700"/>
              <a:t>Intervals Based on a Normal Population Distribution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Statisticians have indeed carried out this program for a number of different distributional families. Because the normal distribution is more frequently appropriate as a population model than is any other type of distribution, we will focus here on a CI for this situation.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Assumption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67200"/>
            <a:ext cx="8128000" cy="1524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Tolerance Intervals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1462088"/>
            <a:ext cx="8178798" cy="539591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7.14</a:t>
            </a:r>
            <a:endParaRPr lang="en-US" altLang="en-US" dirty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As part of a larger project to study the behavior of stressed-skin panels, a structural component being used extensively in North America, the article “Time-Dependent Bending Properties of Lumber” (</a:t>
            </a:r>
            <a:r>
              <a:rPr lang="en-US" altLang="en-US" i="1"/>
              <a:t>J. of Testing and Eval., </a:t>
            </a:r>
            <a:r>
              <a:rPr lang="en-US" altLang="en-US"/>
              <a:t>1996: 187–193) reported on various mechanical properties of Scotch pine lumber specimens. 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6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Consider the following observations on modulus of elasticity (MPa) obtained 1 minute after loading in a certain configuration: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5608638"/>
            <a:ext cx="7450138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7.14</a:t>
            </a:r>
            <a:endParaRPr lang="en-US" altLang="en-US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There is a pronounced linear pattern in a normal probability plot of the data. Relevant summary quantities are </a:t>
            </a:r>
            <a:r>
              <a:rPr lang="en-US" altLang="en-US" i="1"/>
              <a:t>n </a:t>
            </a:r>
            <a:r>
              <a:rPr lang="en-US" altLang="en-US"/>
              <a:t>= 16,</a:t>
            </a:r>
            <a:br>
              <a:rPr lang="en-US" altLang="en-US"/>
            </a:br>
            <a:r>
              <a:rPr lang="en-US" altLang="en-US" i="1"/>
              <a:t>   </a:t>
            </a:r>
            <a:r>
              <a:rPr lang="en-US" altLang="en-US"/>
              <a:t>=</a:t>
            </a:r>
            <a:r>
              <a:rPr lang="en-US" altLang="en-US" i="1"/>
              <a:t> </a:t>
            </a:r>
            <a:r>
              <a:rPr lang="en-US" altLang="en-US"/>
              <a:t>14,532.5, </a:t>
            </a:r>
            <a:r>
              <a:rPr lang="en-US" altLang="en-US" i="1"/>
              <a:t>s</a:t>
            </a:r>
            <a:r>
              <a:rPr lang="en-US" altLang="en-US"/>
              <a:t> = 2055.67. For a confidence level of 95%, a two-sided tolerance interval for capturing at least 95% of the modulus of elasticity values for specimens of lumber in the population sampled uses the tolerance critical value of 2.903. 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The resulting interval is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14,532.5 </a:t>
            </a:r>
            <a:r>
              <a:rPr lang="en-US" altLang="en-US" b="1">
                <a:sym typeface="Symbol" panose="05050102010706020507" pitchFamily="18" charset="2"/>
              </a:rPr>
              <a:t></a:t>
            </a:r>
            <a:r>
              <a:rPr lang="en-US" altLang="en-US"/>
              <a:t> (2.903)(2055.67) = 14,532.5 </a:t>
            </a:r>
            <a:r>
              <a:rPr lang="en-US" altLang="en-US" b="1">
                <a:sym typeface="Symbol" panose="05050102010706020507" pitchFamily="18" charset="2"/>
              </a:rPr>
              <a:t></a:t>
            </a:r>
            <a:r>
              <a:rPr lang="en-US" altLang="en-US"/>
              <a:t> 5967.6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sz="180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/>
              <a:t>                                             </a:t>
            </a:r>
            <a:r>
              <a:rPr lang="en-US" altLang="en-US" sz="800"/>
              <a:t>   </a:t>
            </a:r>
            <a:r>
              <a:rPr lang="en-US" altLang="en-US"/>
              <a:t>= (8,564.9, 20,500.1)</a:t>
            </a:r>
          </a:p>
        </p:txBody>
      </p:sp>
      <p:sp>
        <p:nvSpPr>
          <p:cNvPr id="171014" name="Rectangle 6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  <p:pic>
        <p:nvPicPr>
          <p:cNvPr id="17101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246313"/>
            <a:ext cx="2651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smtClean="0"/>
              <a:t>7.14</a:t>
            </a:r>
            <a:endParaRPr lang="en-US" altLang="en-US" dirty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/>
              <a:t>We can be highly confident that at least 95% of all lumber specimens have modulus of elasticity values between 8,564.9 and 20,500.1.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/>
              <a:t>The 95% CI for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is (13,437.3, 15,627.7), and the 95% prediction interval for the modulus of elasticity of a single lumber specimen is (10,017.0, 19,048.0).</a:t>
            </a:r>
          </a:p>
          <a:p>
            <a:pPr>
              <a:tabLst>
                <a:tab pos="457200" algn="l"/>
                <a:tab pos="1320800" algn="l"/>
                <a:tab pos="1371600" algn="l"/>
                <a:tab pos="1547813" algn="l"/>
                <a:tab pos="2627313" algn="l"/>
                <a:tab pos="4005263" algn="l"/>
                <a:tab pos="5254625" algn="l"/>
                <a:tab pos="5370513" algn="l"/>
                <a:tab pos="6691313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Both the prediction interval and the tolerance interval are substantially wider than the confidence interval.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8180388" y="839788"/>
            <a:ext cx="84137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/>
              <a:t>cont’d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Intervals Based on Nonnormal Population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Intervals Based on Nonnormal Population Distributions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one-sample </a:t>
            </a:r>
            <a:r>
              <a:rPr lang="en-US" altLang="en-US" i="1"/>
              <a:t>t </a:t>
            </a:r>
            <a:r>
              <a:rPr lang="en-US" altLang="en-US"/>
              <a:t>CI for </a:t>
            </a:r>
            <a:r>
              <a:rPr lang="en-US" altLang="en-US" i="1">
                <a:sym typeface="Symbol" panose="05050102010706020507" pitchFamily="18" charset="2"/>
              </a:rPr>
              <a:t></a:t>
            </a:r>
            <a:r>
              <a:rPr lang="en-US" altLang="en-US"/>
              <a:t> is robust to small or even moderate departures from normality unless </a:t>
            </a:r>
            <a:r>
              <a:rPr lang="en-US" altLang="en-US" i="1"/>
              <a:t>n </a:t>
            </a:r>
            <a:r>
              <a:rPr lang="en-US" altLang="en-US"/>
              <a:t>is quite small. </a:t>
            </a:r>
          </a:p>
          <a:p>
            <a:endParaRPr lang="en-US" altLang="en-US"/>
          </a:p>
          <a:p>
            <a:r>
              <a:rPr lang="en-US" altLang="en-US"/>
              <a:t>By this we mean that if a critical value for 95% confidence, for example, is used in calculating the interval, the actual confidence level will be reasonably close to the nominal 95% level. </a:t>
            </a:r>
          </a:p>
          <a:p>
            <a:endParaRPr lang="en-US" altLang="en-US"/>
          </a:p>
          <a:p>
            <a:r>
              <a:rPr lang="en-US" altLang="en-US"/>
              <a:t>If, however, </a:t>
            </a:r>
            <a:r>
              <a:rPr lang="en-US" altLang="en-US" i="1"/>
              <a:t>n </a:t>
            </a:r>
            <a:r>
              <a:rPr lang="en-US" altLang="en-US"/>
              <a:t>is small and the population distribution is highly nonnormal, then the actual confidence level may be considerably different from the one you think you are using when you obtain a particular critical value from the </a:t>
            </a:r>
            <a:r>
              <a:rPr lang="en-US" altLang="en-US" i="1"/>
              <a:t>t </a:t>
            </a:r>
            <a:r>
              <a:rPr lang="en-US" altLang="en-US"/>
              <a:t>table.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Intervals Based on Nonnormal Population Distributions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It would certainly be distressing to believe that your confidence level is about 95% when in fact it was really more like 88%! </a:t>
            </a:r>
          </a:p>
          <a:p>
            <a:endParaRPr lang="en-US" altLang="en-US" dirty="0"/>
          </a:p>
          <a:p>
            <a:r>
              <a:rPr lang="en-US" altLang="en-US" dirty="0"/>
              <a:t>The bootstrap technique, </a:t>
            </a:r>
            <a:r>
              <a:rPr lang="en-US" altLang="en-US" dirty="0" smtClean="0"/>
              <a:t>introduce in Section 7.1, has </a:t>
            </a:r>
            <a:r>
              <a:rPr lang="en-US" altLang="en-US" dirty="0"/>
              <a:t>been found to be quite successful at estimating parameters in a wide variety of </a:t>
            </a:r>
            <a:r>
              <a:rPr lang="en-US" altLang="en-US" dirty="0" err="1"/>
              <a:t>nonnormal</a:t>
            </a:r>
            <a:r>
              <a:rPr lang="en-US" altLang="en-US" dirty="0"/>
              <a:t> situations.</a:t>
            </a:r>
          </a:p>
          <a:p>
            <a:endParaRPr lang="en-US" altLang="en-US" dirty="0"/>
          </a:p>
          <a:p>
            <a:r>
              <a:rPr lang="en-US" altLang="en-US" dirty="0"/>
              <a:t>In contrast to the confidence interval, the validity of the prediction and tolerance intervals described in this section is closely tied to the normality assumption.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/>
              <a:t>Intervals Based on Nonnormal Population Distributions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These latter intervals should not be used in the absence of compelling evidence for normality. </a:t>
            </a:r>
          </a:p>
          <a:p>
            <a:endParaRPr lang="en-US" altLang="en-US"/>
          </a:p>
          <a:p>
            <a:r>
              <a:rPr lang="en-US" altLang="en-US"/>
              <a:t>The excellent reference </a:t>
            </a:r>
            <a:r>
              <a:rPr lang="en-US" altLang="en-US" i="1"/>
              <a:t>Statistical Intervals, </a:t>
            </a:r>
            <a:r>
              <a:rPr lang="en-US" altLang="en-US"/>
              <a:t>cited in the bibliography at the end of this chapter, discusses alternative procedures of this sort for various other situations.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700"/>
              <a:t>Intervals Based on a Normal Population Distribution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key result underlying the interval </a:t>
            </a:r>
            <a:r>
              <a:rPr lang="en-US" altLang="en-US" dirty="0" smtClean="0"/>
              <a:t>in Section 7.2 </a:t>
            </a:r>
            <a:r>
              <a:rPr lang="en-US" altLang="en-US" dirty="0"/>
              <a:t>was that for large </a:t>
            </a:r>
            <a:r>
              <a:rPr lang="en-US" altLang="en-US" i="1" dirty="0"/>
              <a:t>n</a:t>
            </a:r>
            <a:r>
              <a:rPr lang="en-US" altLang="en-US" dirty="0"/>
              <a:t>, the </a:t>
            </a:r>
            <a:r>
              <a:rPr lang="en-US" altLang="en-US" dirty="0" err="1"/>
              <a:t>rv</a:t>
            </a:r>
            <a:r>
              <a:rPr lang="en-US" altLang="en-US" dirty="0"/>
              <a:t> 			has approximately a standard normal distribution.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When </a:t>
            </a:r>
            <a:r>
              <a:rPr lang="en-US" altLang="en-US" i="1" dirty="0"/>
              <a:t>n </a:t>
            </a:r>
            <a:r>
              <a:rPr lang="en-US" altLang="en-US" dirty="0"/>
              <a:t>is </a:t>
            </a:r>
            <a:r>
              <a:rPr lang="en-US" altLang="en-US" dirty="0" smtClean="0"/>
              <a:t>small, the additional variability in the denominator implies </a:t>
            </a:r>
            <a:r>
              <a:rPr lang="en-US" altLang="en-US" dirty="0"/>
              <a:t>that the probability distribution </a:t>
            </a:r>
            <a:r>
              <a:rPr lang="en-US" altLang="en-US" dirty="0" smtClean="0"/>
              <a:t>of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will </a:t>
            </a:r>
            <a:r>
              <a:rPr lang="en-US" altLang="en-US" dirty="0"/>
              <a:t>be more spread out than the standard normal distribution. </a:t>
            </a:r>
            <a:endParaRPr lang="en-US" altLang="en-US" dirty="0" smtClean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 smtClean="0"/>
              <a:t>This result on which inferences are based introduces a new family of probability distributions called </a:t>
            </a:r>
            <a:r>
              <a:rPr lang="en-US" altLang="en-US" i="1" dirty="0" smtClean="0"/>
              <a:t>t distributions.</a:t>
            </a:r>
            <a:endParaRPr lang="en-US" altLang="en-US" dirty="0"/>
          </a:p>
        </p:txBody>
      </p:sp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" b="-13235"/>
          <a:stretch>
            <a:fillRect/>
          </a:stretch>
        </p:blipFill>
        <p:spPr bwMode="auto">
          <a:xfrm>
            <a:off x="3540125" y="1919288"/>
            <a:ext cx="2428875" cy="36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4" t="-23529" r="3773" b="-13235"/>
          <a:stretch>
            <a:fillRect/>
          </a:stretch>
        </p:blipFill>
        <p:spPr bwMode="auto">
          <a:xfrm>
            <a:off x="435429" y="3868738"/>
            <a:ext cx="1971675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sz="2700"/>
              <a:t>Intervals Based on a Normal Population Distribution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b="1" dirty="0" smtClean="0"/>
              <a:t>Theorem</a:t>
            </a:r>
            <a:endParaRPr lang="en-US" altLang="en-US" b="1" dirty="0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33600"/>
            <a:ext cx="8127999" cy="3200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428625" y="3500438"/>
            <a:ext cx="822642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4000" b="1">
                <a:solidFill>
                  <a:srgbClr val="00ADEF"/>
                </a:solidFill>
              </a:rPr>
              <a:t>Properties of </a:t>
            </a:r>
            <a:r>
              <a:rPr lang="en-US" altLang="en-US" sz="4000" b="1" i="1">
                <a:solidFill>
                  <a:srgbClr val="00ADEF"/>
                </a:solidFill>
              </a:rPr>
              <a:t>t</a:t>
            </a:r>
            <a:r>
              <a:rPr lang="en-US" altLang="en-US" sz="4000" b="1">
                <a:solidFill>
                  <a:srgbClr val="00ADEF"/>
                </a:solidFill>
              </a:rPr>
              <a:t> Distributions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Before applying this theorem, a discussion of properties of </a:t>
            </a:r>
            <a:r>
              <a:rPr lang="en-US" altLang="en-US" i="1" dirty="0"/>
              <a:t>t </a:t>
            </a:r>
            <a:r>
              <a:rPr lang="en-US" altLang="en-US" dirty="0"/>
              <a:t>distributions is in order. Although the variable of interest is still 			        , we now denote it by </a:t>
            </a:r>
            <a:r>
              <a:rPr lang="en-US" altLang="en-US" i="1" dirty="0"/>
              <a:t>T </a:t>
            </a:r>
            <a:r>
              <a:rPr lang="en-US" altLang="en-US" dirty="0"/>
              <a:t>to emphasize that it does not have a standard normal distribution when </a:t>
            </a:r>
            <a:r>
              <a:rPr lang="en-US" altLang="en-US" i="1" dirty="0"/>
              <a:t>n </a:t>
            </a:r>
            <a:r>
              <a:rPr lang="en-US" altLang="en-US" dirty="0"/>
              <a:t>is small.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 smtClean="0"/>
              <a:t>Recall that </a:t>
            </a:r>
            <a:r>
              <a:rPr lang="en-US" altLang="en-US" dirty="0"/>
              <a:t>a normal distribution is governed by </a:t>
            </a:r>
            <a:r>
              <a:rPr lang="en-US" altLang="en-US" dirty="0" smtClean="0"/>
              <a:t>two parameters</a:t>
            </a:r>
            <a:r>
              <a:rPr lang="en-US" altLang="en-US" dirty="0"/>
              <a:t>; each different choice of </a:t>
            </a:r>
            <a:r>
              <a:rPr lang="en-US" altLang="en-US" i="1" dirty="0">
                <a:sym typeface="Symbol" panose="05050102010706020507" pitchFamily="18" charset="2"/>
              </a:rPr>
              <a:t></a:t>
            </a:r>
            <a:r>
              <a:rPr lang="en-US" altLang="en-US" dirty="0"/>
              <a:t> in combination with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/>
              <a:t> gives a particular normal distribution.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Any particular </a:t>
            </a:r>
            <a:r>
              <a:rPr lang="en-US" altLang="en-US" i="1" dirty="0"/>
              <a:t>t </a:t>
            </a:r>
            <a:r>
              <a:rPr lang="en-US" altLang="en-US" dirty="0"/>
              <a:t>distribution results from specifying the value of a single parameter, called the </a:t>
            </a:r>
            <a:r>
              <a:rPr lang="en-US" altLang="en-US" b="1" dirty="0"/>
              <a:t>number of degrees of freedom, </a:t>
            </a:r>
            <a:r>
              <a:rPr lang="en-US" altLang="en-US" dirty="0"/>
              <a:t>abbreviated </a:t>
            </a:r>
            <a:r>
              <a:rPr lang="en-US" altLang="en-US" dirty="0" err="1"/>
              <a:t>df</a:t>
            </a:r>
            <a:r>
              <a:rPr lang="en-US" altLang="en-US" dirty="0"/>
              <a:t>.</a:t>
            </a:r>
          </a:p>
        </p:txBody>
      </p:sp>
      <p:pic>
        <p:nvPicPr>
          <p:cNvPr id="132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4" t="-23529" r="3773" b="-13235"/>
          <a:stretch>
            <a:fillRect/>
          </a:stretch>
        </p:blipFill>
        <p:spPr bwMode="auto">
          <a:xfrm>
            <a:off x="1004888" y="2195513"/>
            <a:ext cx="1971675" cy="44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/>
              <a:t>Properties of </a:t>
            </a:r>
            <a:r>
              <a:rPr lang="en-US" altLang="en-US" i="1"/>
              <a:t>t</a:t>
            </a:r>
            <a:r>
              <a:rPr lang="en-US" altLang="en-US"/>
              <a:t> Distributions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We’ll denote this parameter by the Greek letter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. Possible values of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 are the positive integers 1, 2, 3, . So there is a </a:t>
            </a:r>
            <a:br>
              <a:rPr lang="en-US" altLang="en-US"/>
            </a:br>
            <a:r>
              <a:rPr lang="en-US" altLang="en-US" i="1"/>
              <a:t>t </a:t>
            </a:r>
            <a:r>
              <a:rPr lang="en-US" altLang="en-US"/>
              <a:t>distribution with 1 df, another with 2 df, yet another with 3 df, and so on.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For any fixed value of </a:t>
            </a:r>
            <a:r>
              <a:rPr lang="en-US" altLang="en-US" i="1">
                <a:latin typeface="Symbol" panose="05050102010706020507" pitchFamily="18" charset="2"/>
              </a:rPr>
              <a:t>n</a:t>
            </a:r>
            <a:r>
              <a:rPr lang="en-US" altLang="en-US"/>
              <a:t>, the density function that specifies the associated </a:t>
            </a:r>
            <a:r>
              <a:rPr lang="en-US" altLang="en-US" i="1"/>
              <a:t>t </a:t>
            </a:r>
            <a:r>
              <a:rPr lang="en-US" altLang="en-US"/>
              <a:t>curve is even more complicated than the normal density function. </a:t>
            </a:r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endParaRPr lang="en-US" altLang="en-US"/>
          </a:p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/>
              <a:t>Fortunately, we need concern ourselves only with several of the more important features of these curves.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McKBAlgP8</Template>
  <TotalTime>1271</TotalTime>
  <Words>1799</Words>
  <Application>Microsoft Office PowerPoint</Application>
  <PresentationFormat>On-screen Show (4:3)</PresentationFormat>
  <Paragraphs>209</Paragraphs>
  <Slides>47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Symbol</vt:lpstr>
      <vt:lpstr>Wingdings 2</vt:lpstr>
      <vt:lpstr>McKBAlgP8</vt:lpstr>
      <vt:lpstr>PowerPoint Presentation</vt:lpstr>
      <vt:lpstr>PowerPoint Presentation</vt:lpstr>
      <vt:lpstr>Intervals Based on a Normal Population Distribution</vt:lpstr>
      <vt:lpstr>Intervals Based on a Normal Population Distribution</vt:lpstr>
      <vt:lpstr>Intervals Based on a Normal Population Distribution</vt:lpstr>
      <vt:lpstr>Intervals Based on a Normal Population Distribution</vt:lpstr>
      <vt:lpstr>PowerPoint Presentation</vt:lpstr>
      <vt:lpstr>Properties of t Distributions</vt:lpstr>
      <vt:lpstr>Properties of t Distributions</vt:lpstr>
      <vt:lpstr>Properties of t Distributions</vt:lpstr>
      <vt:lpstr>Properties of t Distributions</vt:lpstr>
      <vt:lpstr>Properties of t Distributions</vt:lpstr>
      <vt:lpstr>Properties of t Distributions</vt:lpstr>
      <vt:lpstr>Properties of t Distributions</vt:lpstr>
      <vt:lpstr>Properties of t Distributions</vt:lpstr>
      <vt:lpstr>Properties of t Distributions</vt:lpstr>
      <vt:lpstr>PowerPoint Presentation</vt:lpstr>
      <vt:lpstr>The One-Sample t Confidence Interval</vt:lpstr>
      <vt:lpstr>The One-Sample t Confidence Interval</vt:lpstr>
      <vt:lpstr>Example 7.11</vt:lpstr>
      <vt:lpstr>Example 7.11</vt:lpstr>
      <vt:lpstr>Example 7.11</vt:lpstr>
      <vt:lpstr>Example 7.11</vt:lpstr>
      <vt:lpstr>Example 7.11</vt:lpstr>
      <vt:lpstr>Example 7.11</vt:lpstr>
      <vt:lpstr>PowerPoint Presentation</vt:lpstr>
      <vt:lpstr>A Prediction Interval for a Single Future Value</vt:lpstr>
      <vt:lpstr>Example 7.12</vt:lpstr>
      <vt:lpstr>Example 12</vt:lpstr>
      <vt:lpstr>A Prediction Interval for a Single Future Value</vt:lpstr>
      <vt:lpstr>A Prediction Interval for a Single Future Value</vt:lpstr>
      <vt:lpstr>A Prediction Interval for a Single Future Value</vt:lpstr>
      <vt:lpstr>A Prediction Interval for a Single Future Value</vt:lpstr>
      <vt:lpstr>A Prediction Interval for a Single Future Value</vt:lpstr>
      <vt:lpstr>A Prediction Interval for a Single Future Value</vt:lpstr>
      <vt:lpstr>A Prediction Interval for a Single Future Value</vt:lpstr>
      <vt:lpstr>PowerPoint Presentation</vt:lpstr>
      <vt:lpstr>Tolerance Intervals</vt:lpstr>
      <vt:lpstr>Tolerance Intervals</vt:lpstr>
      <vt:lpstr>Tolerance Intervals</vt:lpstr>
      <vt:lpstr>Example 7.14</vt:lpstr>
      <vt:lpstr>Example 7.14</vt:lpstr>
      <vt:lpstr>Example 7.14</vt:lpstr>
      <vt:lpstr>PowerPoint Presentation</vt:lpstr>
      <vt:lpstr>Intervals Based on Nonnormal Population Distributions</vt:lpstr>
      <vt:lpstr>Intervals Based on Nonnormal Population Distributions</vt:lpstr>
      <vt:lpstr>Intervals Based on Nonnormal Population Distributions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Previte, Stephen</cp:lastModifiedBy>
  <cp:revision>203</cp:revision>
  <dcterms:created xsi:type="dcterms:W3CDTF">2010-10-18T10:39:55Z</dcterms:created>
  <dcterms:modified xsi:type="dcterms:W3CDTF">2015-08-05T16:35:28Z</dcterms:modified>
</cp:coreProperties>
</file>