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3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37" r:id="rId21"/>
    <p:sldId id="321" r:id="rId22"/>
    <p:sldId id="315" r:id="rId23"/>
    <p:sldId id="316" r:id="rId24"/>
    <p:sldId id="317" r:id="rId25"/>
    <p:sldId id="318" r:id="rId26"/>
    <p:sldId id="319" r:id="rId27"/>
    <p:sldId id="326" r:id="rId28"/>
    <p:sldId id="322" r:id="rId29"/>
    <p:sldId id="323" r:id="rId30"/>
    <p:sldId id="324" r:id="rId31"/>
    <p:sldId id="338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9139" autoAdjust="0"/>
  </p:normalViewPr>
  <p:slideViewPr>
    <p:cSldViewPr>
      <p:cViewPr varScale="1">
        <p:scale>
          <a:sx n="59" d="100"/>
          <a:sy n="59" d="100"/>
        </p:scale>
        <p:origin x="84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472DC9B-08BE-43CC-8CB7-1F0072A3A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0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A5CD1-CD76-4709-830B-5C4B6938062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1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767DC-2A42-422E-919E-190874D8C21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12F4C-CFE4-4EDF-8F99-FB1CB421D2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67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84F49-41AC-4D8A-B58D-272C922A7F7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7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B83A8-98E4-4CE6-8A64-5C325969EA6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0041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1997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43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25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1975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1061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953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768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886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8722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8799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1D52413E-A0C8-49B5-AD34-C8DF68896C09}" type="slidenum">
              <a:rPr lang="en-US" altLang="en-US" b="0"/>
              <a:pPr>
                <a:spcBef>
                  <a:spcPct val="50000"/>
                </a:spcBef>
              </a:pPr>
              <a:t>‹#›</a:t>
            </a:fld>
            <a:endParaRPr lang="en-US" altLang="en-US" b="0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b="0"/>
              <a:t>Copyright © Cengage Learning. All rights reserved.</a:t>
            </a:r>
            <a:r>
              <a:rPr lang="en-US" altLang="en-US" b="0"/>
              <a:t> 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371600" y="1763713"/>
            <a:ext cx="167640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8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76525" y="1936750"/>
            <a:ext cx="5943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chemeClr val="bg1"/>
                </a:solidFill>
              </a:rPr>
              <a:t>The Analysis of 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Since we are not really interested in the lower and upper limits of the various intervals but only in which include 0 and which do not, much of the arithmetic associated</a:t>
            </a:r>
            <a:br>
              <a:rPr lang="en-US" altLang="en-US" dirty="0"/>
            </a:br>
            <a:r>
              <a:rPr lang="en-US" altLang="en-US" dirty="0"/>
              <a:t>with (10.4) can be avoided.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The following method gives details and describes how differences can be identified visually using an underscoring pattern.”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" y="2057400"/>
            <a:ext cx="8082377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/>
            <a:r>
              <a:rPr lang="en-US" altLang="en-US"/>
              <a:t>Suppose, for example, that </a:t>
            </a:r>
            <a:r>
              <a:rPr lang="en-US" altLang="en-US" i="1"/>
              <a:t>I </a:t>
            </a:r>
            <a:r>
              <a:rPr lang="en-US" altLang="en-US"/>
              <a:t>= 5 and that</a:t>
            </a:r>
            <a:br>
              <a:rPr lang="en-US" altLang="en-US"/>
            </a:br>
            <a:endParaRPr lang="en-US" altLang="en-US"/>
          </a:p>
          <a:p>
            <a:pPr marL="347663" indent="-347663"/>
            <a:r>
              <a:rPr lang="en-US" altLang="en-US" i="1"/>
              <a:t>                           x</a:t>
            </a:r>
            <a:r>
              <a:rPr lang="en-US" altLang="en-US" baseline="-25000"/>
              <a:t>2</a:t>
            </a:r>
            <a:r>
              <a:rPr lang="en-US" altLang="en-US"/>
              <a:t> &lt; </a:t>
            </a:r>
            <a:r>
              <a:rPr lang="en-US" altLang="en-US" i="1"/>
              <a:t>x</a:t>
            </a:r>
            <a:r>
              <a:rPr lang="en-US" altLang="en-US" baseline="-25000"/>
              <a:t>5</a:t>
            </a:r>
            <a:r>
              <a:rPr lang="en-US" altLang="en-US"/>
              <a:t> &lt; </a:t>
            </a:r>
            <a:r>
              <a:rPr lang="en-US" altLang="en-US" i="1"/>
              <a:t>x</a:t>
            </a:r>
            <a:r>
              <a:rPr lang="en-US" altLang="en-US" baseline="-25000"/>
              <a:t>4</a:t>
            </a:r>
            <a:r>
              <a:rPr lang="en-US" altLang="en-US"/>
              <a:t> &lt;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&lt; </a:t>
            </a:r>
            <a:r>
              <a:rPr lang="en-US" altLang="en-US" i="1"/>
              <a:t>x</a:t>
            </a:r>
            <a:r>
              <a:rPr lang="en-US" altLang="en-US" baseline="-25000"/>
              <a:t>3 </a:t>
            </a:r>
          </a:p>
          <a:p>
            <a:pPr marL="347663" indent="-347663"/>
            <a:endParaRPr lang="en-US" altLang="en-US" baseline="-25000"/>
          </a:p>
          <a:p>
            <a:pPr marL="347663" indent="-347663"/>
            <a:r>
              <a:rPr lang="en-US" altLang="en-US"/>
              <a:t>Then</a:t>
            </a:r>
            <a:br>
              <a:rPr lang="en-US" altLang="en-US"/>
            </a:br>
            <a:endParaRPr lang="en-US" altLang="en-US" sz="1200"/>
          </a:p>
          <a:p>
            <a:pPr marL="347663" indent="-347663"/>
            <a:r>
              <a:rPr lang="en-US" altLang="en-US" b="1"/>
              <a:t>1.</a:t>
            </a:r>
            <a:r>
              <a:rPr lang="en-US" altLang="en-US"/>
              <a:t> Consider first the smallest mean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. If </a:t>
            </a:r>
            <a:r>
              <a:rPr lang="en-US" altLang="en-US" i="1"/>
              <a:t>x</a:t>
            </a:r>
            <a:r>
              <a:rPr lang="en-US" altLang="en-US" baseline="-25000"/>
              <a:t>5</a:t>
            </a:r>
            <a:r>
              <a:rPr lang="en-US" altLang="en-US"/>
              <a:t> –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</a:t>
            </a:r>
            <a:r>
              <a:rPr lang="en-US" altLang="en-US" i="1"/>
              <a:t>w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proceed to Step 2. However, if </a:t>
            </a:r>
            <a:r>
              <a:rPr lang="en-US" altLang="en-US" i="1"/>
              <a:t>x</a:t>
            </a:r>
            <a:r>
              <a:rPr lang="en-US" altLang="en-US" baseline="-25000"/>
              <a:t>5</a:t>
            </a:r>
            <a:r>
              <a:rPr lang="en-US" altLang="en-US"/>
              <a:t> –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&lt; </a:t>
            </a:r>
            <a:r>
              <a:rPr lang="en-US" altLang="en-US" i="1"/>
              <a:t>w</a:t>
            </a:r>
            <a:r>
              <a:rPr lang="en-US" altLang="en-US"/>
              <a:t>, connect these first two means with a line segment.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Then if possible extend this line segment even further to the right to the largest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that differs from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. by less than </a:t>
            </a:r>
            <a:r>
              <a:rPr lang="en-US" altLang="en-US" i="1"/>
              <a:t>w </a:t>
            </a:r>
            <a:r>
              <a:rPr lang="en-US" altLang="en-US"/>
              <a:t>(so the line may connect two, three, or even more means).</a:t>
            </a: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643688" y="37719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515100" y="5576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3952875" y="5576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5110163" y="41100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5700713" y="41100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6038850" y="37719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2833688" y="2395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3443288" y="2395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4052888" y="2395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662488" y="2395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5272088" y="2395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5334000" y="3767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2.</a:t>
            </a:r>
            <a:r>
              <a:rPr lang="en-US" altLang="en-US"/>
              <a:t> Now move to </a:t>
            </a:r>
            <a:r>
              <a:rPr lang="en-US" altLang="en-US" i="1"/>
              <a:t>x</a:t>
            </a:r>
            <a:r>
              <a:rPr lang="en-US" altLang="en-US" baseline="-25000"/>
              <a:t>5 </a:t>
            </a:r>
            <a:r>
              <a:rPr lang="en-US" altLang="en-US"/>
              <a:t>and again extend a line segment to the</a:t>
            </a:r>
            <a:br>
              <a:rPr lang="en-US" altLang="en-US"/>
            </a:br>
            <a:r>
              <a:rPr lang="en-US" altLang="en-US"/>
              <a:t>    largest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to its right that differs from </a:t>
            </a:r>
            <a:r>
              <a:rPr lang="en-US" altLang="en-US" i="1"/>
              <a:t>x</a:t>
            </a:r>
            <a:r>
              <a:rPr lang="en-US" altLang="en-US" baseline="-25000"/>
              <a:t>5</a:t>
            </a:r>
            <a:r>
              <a:rPr lang="en-US" altLang="en-US"/>
              <a:t>, by less than </a:t>
            </a:r>
            <a:r>
              <a:rPr lang="en-US" altLang="en-US" i="1"/>
              <a:t>w </a:t>
            </a:r>
            <a:r>
              <a:rPr lang="en-US" altLang="en-US"/>
              <a:t>(it</a:t>
            </a:r>
            <a:br>
              <a:rPr lang="en-US" altLang="en-US"/>
            </a:br>
            <a:r>
              <a:rPr lang="en-US" altLang="en-US"/>
              <a:t>    may not be possible to draw this line, or alternatively it</a:t>
            </a:r>
            <a:br>
              <a:rPr lang="en-US" altLang="en-US"/>
            </a:br>
            <a:r>
              <a:rPr lang="en-US" altLang="en-US"/>
              <a:t>    may underscore just two means, or three, or even all </a:t>
            </a:r>
            <a:br>
              <a:rPr lang="en-US" altLang="en-US"/>
            </a:br>
            <a:r>
              <a:rPr lang="en-US" altLang="en-US"/>
              <a:t>    four remaining means).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b="1"/>
              <a:t>3.</a:t>
            </a:r>
            <a:r>
              <a:rPr lang="en-US" altLang="en-US"/>
              <a:t> Continue by moving to </a:t>
            </a:r>
            <a:r>
              <a:rPr lang="en-US" altLang="en-US" i="1"/>
              <a:t>x</a:t>
            </a:r>
            <a:r>
              <a:rPr lang="en-US" altLang="en-US" baseline="-25000"/>
              <a:t>4</a:t>
            </a:r>
            <a:r>
              <a:rPr lang="en-US" altLang="en-US"/>
              <a:t> and repeating, and then finally </a:t>
            </a:r>
            <a:br>
              <a:rPr lang="en-US" altLang="en-US"/>
            </a:br>
            <a:r>
              <a:rPr lang="en-US" altLang="en-US"/>
              <a:t>    move to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786438" y="1966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024313" y="37766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2057400" y="414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1909763" y="1966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2767013" y="15954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summarize, starting from each mean in the ordered list, a line segment is extended as far to the right as possible as long as the difference between the means is smaller </a:t>
            </a:r>
            <a:br>
              <a:rPr lang="en-US" altLang="en-US"/>
            </a:br>
            <a:r>
              <a:rPr lang="en-US" altLang="en-US"/>
              <a:t>than </a:t>
            </a:r>
            <a:r>
              <a:rPr lang="en-US" altLang="en-US" i="1"/>
              <a:t>w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r>
              <a:rPr lang="en-US" altLang="en-US"/>
              <a:t>It is easily verified that a particular interval of the form (10.4) will contain 0 if and only if the corresponding pair of sample means is underscored by the same line segment.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10.5</a:t>
            </a:r>
            <a:endParaRPr lang="en-US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experiment was carried out to compare five different brands of automobile oil filters with respect to their ability to capture foreign material. </a:t>
            </a:r>
          </a:p>
          <a:p>
            <a:endParaRPr lang="en-US" altLang="en-US"/>
          </a:p>
          <a:p>
            <a:r>
              <a:rPr lang="en-US" altLang="en-US"/>
              <a:t>Let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denote the true average amount of material captured by brand </a:t>
            </a:r>
            <a:r>
              <a:rPr lang="en-US" altLang="en-US" i="1"/>
              <a:t>i </a:t>
            </a:r>
            <a:r>
              <a:rPr lang="en-US" altLang="en-US"/>
              <a:t>filters (</a:t>
            </a:r>
            <a:r>
              <a:rPr lang="en-US" altLang="en-US" i="1"/>
              <a:t>i</a:t>
            </a:r>
            <a:r>
              <a:rPr lang="en-US" altLang="en-US"/>
              <a:t> = 1, . . .,5) under controlled conditions. </a:t>
            </a:r>
          </a:p>
          <a:p>
            <a:endParaRPr lang="en-US" altLang="en-US"/>
          </a:p>
          <a:p>
            <a:r>
              <a:rPr lang="en-US" altLang="en-US"/>
              <a:t>A sample of nine filters of each brand was used, resulting in the following sample mean amounts:</a:t>
            </a:r>
          </a:p>
          <a:p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= 14.5,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= 13.8, </a:t>
            </a:r>
            <a:r>
              <a:rPr lang="en-US" altLang="en-US" i="1"/>
              <a:t>x</a:t>
            </a:r>
            <a:r>
              <a:rPr lang="en-US" altLang="en-US" baseline="-25000"/>
              <a:t>3</a:t>
            </a:r>
            <a:r>
              <a:rPr lang="en-US" altLang="en-US"/>
              <a:t> = 13.3, </a:t>
            </a:r>
            <a:r>
              <a:rPr lang="en-US" altLang="en-US" i="1"/>
              <a:t>x</a:t>
            </a:r>
            <a:r>
              <a:rPr lang="en-US" altLang="en-US" baseline="-25000"/>
              <a:t>4</a:t>
            </a:r>
            <a:r>
              <a:rPr lang="en-US" altLang="en-US"/>
              <a:t> = 14.3, and </a:t>
            </a:r>
            <a:r>
              <a:rPr lang="en-US" altLang="en-US" i="1"/>
              <a:t>x</a:t>
            </a:r>
            <a:r>
              <a:rPr lang="en-US" altLang="en-US" baseline="-25000"/>
              <a:t>5</a:t>
            </a:r>
            <a:r>
              <a:rPr lang="en-US" altLang="en-US"/>
              <a:t> = 13.1. 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652463" y="5243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028825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3400425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4757738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6734175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9" grpId="0" animBg="1"/>
      <p:bldP spid="139270" grpId="0" animBg="1"/>
      <p:bldP spid="139271" grpId="0" animBg="1"/>
      <p:bldP spid="1392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10.5</a:t>
            </a:r>
            <a:endParaRPr lang="en-US" alt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Table 10.3 is the ANOVA table summarizing the first part of the analysis.</a:t>
            </a:r>
          </a:p>
          <a:p>
            <a:endParaRPr lang="en-US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568700" y="4449763"/>
            <a:ext cx="920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Table 10.3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819400" y="4191000"/>
            <a:ext cx="268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/>
              <a:t>ANOVA Table for Example 10.5</a:t>
            </a:r>
          </a:p>
        </p:txBody>
      </p:sp>
      <p:pic>
        <p:nvPicPr>
          <p:cNvPr id="140295" name="Picture 7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514600"/>
            <a:ext cx="787082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0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10.5</a:t>
            </a:r>
            <a:endParaRPr lang="en-US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Since </a:t>
            </a:r>
            <a:r>
              <a:rPr lang="en-US" altLang="en-US" i="1" dirty="0" smtClean="0"/>
              <a:t>F</a:t>
            </a:r>
            <a:r>
              <a:rPr lang="en-US" altLang="en-US" baseline="-25000" dirty="0" smtClean="0"/>
              <a:t>.001,4,40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5.71</a:t>
            </a:r>
            <a:r>
              <a:rPr lang="en-US" altLang="en-US" dirty="0"/>
              <a:t>, </a:t>
            </a:r>
            <a:r>
              <a:rPr lang="en-US" altLang="en-US" dirty="0" smtClean="0"/>
              <a:t>the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– value is smaller than .001.  Therefore, </a:t>
            </a:r>
            <a:r>
              <a:rPr lang="en-US" altLang="en-US" i="1" dirty="0" smtClean="0"/>
              <a:t>H</a:t>
            </a:r>
            <a:r>
              <a:rPr lang="en-US" altLang="en-US" i="1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is rejected (decisively) at level .05. We now use Tukey’s procedure to look for significant differences among the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/>
              <a:t>i</a:t>
            </a:r>
            <a:r>
              <a:rPr lang="en-US" altLang="en-US" dirty="0"/>
              <a:t>’s. </a:t>
            </a:r>
          </a:p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From Appendix Table A.10, </a:t>
            </a:r>
            <a:r>
              <a:rPr lang="en-US" altLang="en-US" i="1" dirty="0"/>
              <a:t>Q</a:t>
            </a:r>
            <a:r>
              <a:rPr lang="en-US" altLang="en-US" baseline="-25000" dirty="0"/>
              <a:t>.05,5,40</a:t>
            </a:r>
            <a:r>
              <a:rPr lang="en-US" altLang="en-US" dirty="0"/>
              <a:t> = 4.04 (the second subscript on </a:t>
            </a:r>
            <a:r>
              <a:rPr lang="en-US" altLang="en-US" i="1" dirty="0"/>
              <a:t>Q </a:t>
            </a:r>
            <a:r>
              <a:rPr lang="en-US" altLang="en-US" dirty="0"/>
              <a:t>is </a:t>
            </a:r>
            <a:r>
              <a:rPr lang="en-US" altLang="en-US" i="1" dirty="0"/>
              <a:t>I </a:t>
            </a:r>
            <a:r>
              <a:rPr lang="en-US" altLang="en-US" dirty="0"/>
              <a:t>and not </a:t>
            </a:r>
            <a:r>
              <a:rPr lang="en-US" altLang="en-US" i="1" dirty="0"/>
              <a:t>I </a:t>
            </a:r>
            <a:r>
              <a:rPr lang="en-US" altLang="en-US" dirty="0"/>
              <a:t>– 1 as in </a:t>
            </a:r>
            <a:r>
              <a:rPr lang="en-US" altLang="en-US" i="1" dirty="0"/>
              <a:t>F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so </a:t>
            </a:r>
            <a:r>
              <a:rPr lang="en-US" altLang="en-US" i="1" dirty="0"/>
              <a:t>w </a:t>
            </a:r>
            <a:r>
              <a:rPr lang="en-US" altLang="en-US" dirty="0"/>
              <a:t>=                   </a:t>
            </a:r>
          </a:p>
          <a:p>
            <a:endParaRPr lang="en-US" altLang="en-US" dirty="0"/>
          </a:p>
          <a:p>
            <a:r>
              <a:rPr lang="en-US" altLang="en-US" dirty="0"/>
              <a:t>After arranging the five sample means in increasing order, the two smallest can be connected by a line segment because they differ by less than .4.</a:t>
            </a: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257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0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10.5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However, this segment cannot be extended further to the right since 13.8 – 13.1 = .7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.4 . </a:t>
            </a:r>
          </a:p>
          <a:p>
            <a:endParaRPr lang="en-US" altLang="en-US" sz="1800"/>
          </a:p>
          <a:p>
            <a:r>
              <a:rPr lang="en-US" altLang="en-US"/>
              <a:t>Moving one mean to the right, the pair </a:t>
            </a:r>
            <a:r>
              <a:rPr lang="en-US" altLang="en-US" i="1"/>
              <a:t>x</a:t>
            </a:r>
            <a:r>
              <a:rPr lang="en-US" altLang="en-US" baseline="-25000"/>
              <a:t>3</a:t>
            </a:r>
            <a:r>
              <a:rPr lang="en-US" altLang="en-US"/>
              <a:t> and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cannot be underscored because these means differ by more than .4.</a:t>
            </a:r>
          </a:p>
          <a:p>
            <a:endParaRPr lang="en-US" altLang="en-US" sz="1800"/>
          </a:p>
          <a:p>
            <a:r>
              <a:rPr lang="en-US" altLang="en-US"/>
              <a:t>Again moving to the right, the next mean, 13.8, cannot be connected to any further to the right.</a:t>
            </a:r>
          </a:p>
          <a:p>
            <a:endParaRPr lang="en-US" altLang="en-US" sz="1800"/>
          </a:p>
          <a:p>
            <a:r>
              <a:rPr lang="en-US" altLang="en-US"/>
              <a:t>The last two means can be underscored with the same line segment.</a:t>
            </a:r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5778500" y="2728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6710363" y="2728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5689600"/>
            <a:ext cx="38862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0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1423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10.5</a:t>
            </a:r>
            <a:endParaRPr lang="en-US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Thus brands 1 and 4 are not significantly different from one another, but are significantly higher than the other three brands in their true average contents. </a:t>
            </a:r>
          </a:p>
          <a:p>
            <a:endParaRPr lang="en-US" altLang="en-US"/>
          </a:p>
          <a:p>
            <a:r>
              <a:rPr lang="en-US" altLang="en-US"/>
              <a:t>Brand 2 is significantly better than 3 and 5 but worse than </a:t>
            </a:r>
            <a:br>
              <a:rPr lang="en-US" altLang="en-US"/>
            </a:br>
            <a:r>
              <a:rPr lang="en-US" altLang="en-US"/>
              <a:t>1 and 4, and brands 3 and 5 do not differ significantly.</a:t>
            </a:r>
          </a:p>
          <a:p>
            <a:endParaRPr lang="en-US" altLang="en-US"/>
          </a:p>
          <a:p>
            <a:r>
              <a:rPr lang="en-US" altLang="en-US"/>
              <a:t>If </a:t>
            </a:r>
            <a:r>
              <a:rPr lang="en-US" altLang="en-US" i="1"/>
              <a:t>x</a:t>
            </a:r>
            <a:r>
              <a:rPr lang="en-US" altLang="en-US" baseline="-25000"/>
              <a:t>2 </a:t>
            </a:r>
            <a:r>
              <a:rPr lang="en-US" altLang="en-US"/>
              <a:t>= 14.15 rather than 13.8 with the same computed </a:t>
            </a:r>
            <a:r>
              <a:rPr lang="en-US" altLang="en-US" i="1"/>
              <a:t>w</a:t>
            </a:r>
            <a:r>
              <a:rPr lang="en-US" altLang="en-US"/>
              <a:t>, then the configuration of underscored means would be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823913" y="44338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86400"/>
            <a:ext cx="3498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b="0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b="0"/>
              <a:t>Copyright © Cengage Learning. All rights reserved.</a:t>
            </a:r>
            <a:r>
              <a:rPr lang="en-US" altLang="en-US" b="0"/>
              <a:t> 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09600" y="2971800"/>
            <a:ext cx="151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5400">
                <a:solidFill>
                  <a:srgbClr val="00ADEF"/>
                </a:solidFill>
              </a:rPr>
              <a:t>10.2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143125" y="2895600"/>
            <a:ext cx="586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0">
                <a:solidFill>
                  <a:srgbClr val="00ADEF"/>
                </a:solidFill>
              </a:rPr>
              <a:t>Multiple Comparisons in ANOVA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619125" y="2743200"/>
            <a:ext cx="8001000" cy="1447800"/>
          </a:xfrm>
          <a:prstGeom prst="rect">
            <a:avLst/>
          </a:prstGeom>
          <a:noFill/>
          <a:ln w="57150" cmpd="thickThin">
            <a:solidFill>
              <a:srgbClr val="00AD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 brands 1 and 4 are not significantly different from one another, but are significantly higher </a:t>
                </a:r>
                <a:r>
                  <a:rPr lang="en-US" dirty="0"/>
                  <a:t>than the other three </a:t>
                </a:r>
                <a:r>
                  <a:rPr lang="en-US" dirty="0" smtClean="0"/>
                  <a:t>brands </a:t>
                </a:r>
                <a:r>
                  <a:rPr lang="en-US" dirty="0"/>
                  <a:t>in their true average contents.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Brand </a:t>
                </a:r>
                <a:r>
                  <a:rPr lang="en-US" dirty="0"/>
                  <a:t>2 </a:t>
                </a:r>
                <a:r>
                  <a:rPr lang="en-US" dirty="0" smtClean="0"/>
                  <a:t>is significantly </a:t>
                </a:r>
                <a:r>
                  <a:rPr lang="en-US" dirty="0"/>
                  <a:t>better than 3 and 5 but worse than 1 and 4, </a:t>
                </a:r>
                <a:r>
                  <a:rPr lang="en-US" dirty="0" smtClean="0"/>
                  <a:t>and </a:t>
                </a:r>
                <a:r>
                  <a:rPr lang="en-US" dirty="0"/>
                  <a:t>brands 3 and 5 do </a:t>
                </a:r>
                <a:r>
                  <a:rPr lang="en-US" dirty="0" smtClean="0"/>
                  <a:t>not differ </a:t>
                </a:r>
                <a:r>
                  <a:rPr lang="en-US" dirty="0"/>
                  <a:t>significantly</a:t>
                </a:r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=14.15</m:t>
                    </m:r>
                  </m:oMath>
                </a14:m>
                <a:r>
                  <a:rPr lang="en-US" dirty="0" smtClean="0"/>
                  <a:t> rather </a:t>
                </a:r>
                <a:r>
                  <a:rPr lang="en-US" dirty="0"/>
                  <a:t>than 13.8 with the same computed </a:t>
                </a:r>
                <a:r>
                  <a:rPr lang="en-US" i="1" dirty="0"/>
                  <a:t>w</a:t>
                </a:r>
                <a:r>
                  <a:rPr lang="en-US" dirty="0"/>
                  <a:t>, then the </a:t>
                </a:r>
                <a:r>
                  <a:rPr lang="en-US" dirty="0" smtClean="0"/>
                  <a:t>configuration of </a:t>
                </a:r>
                <a:r>
                  <a:rPr lang="en-US" dirty="0"/>
                  <a:t>underscored means would be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49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>
                <a:solidFill>
                  <a:srgbClr val="00ADEF"/>
                </a:solidFill>
              </a:rPr>
              <a:t>The Interpretation of </a:t>
            </a:r>
            <a:r>
              <a:rPr lang="en-US" altLang="en-US" sz="4000" i="1">
                <a:solidFill>
                  <a:srgbClr val="00ADEF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4000">
                <a:solidFill>
                  <a:srgbClr val="00ADEF"/>
                </a:solidFill>
              </a:rPr>
              <a:t> in </a:t>
            </a:r>
            <a:br>
              <a:rPr lang="en-US" altLang="en-US" sz="4000">
                <a:solidFill>
                  <a:srgbClr val="00ADEF"/>
                </a:solidFill>
              </a:rPr>
            </a:br>
            <a:r>
              <a:rPr lang="en-US" altLang="en-US" sz="4000">
                <a:solidFill>
                  <a:srgbClr val="00ADEF"/>
                </a:solidFill>
              </a:rPr>
              <a:t>Tukey’s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The Interpretation of </a:t>
            </a:r>
            <a:r>
              <a:rPr lang="en-US" altLang="en-US" sz="3400" i="1">
                <a:sym typeface="Symbol" panose="05050102010706020507" pitchFamily="18" charset="2"/>
              </a:rPr>
              <a:t></a:t>
            </a:r>
            <a:r>
              <a:rPr lang="en-US" altLang="en-US" sz="3400"/>
              <a:t> in Tukey’s Method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stated previously that the </a:t>
            </a:r>
            <a:r>
              <a:rPr lang="en-US" altLang="en-US" i="1"/>
              <a:t>simultaneous </a:t>
            </a:r>
            <a:r>
              <a:rPr lang="en-US" altLang="en-US"/>
              <a:t>confidence level is controlled by Tukey’s method. So what does “simultaneous” mean here? </a:t>
            </a:r>
          </a:p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Consider calculating a 95% CI for a population mean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based on a sample from that population and then a 95% CI for a population proportion </a:t>
            </a:r>
            <a:r>
              <a:rPr lang="en-US" altLang="en-US" i="1"/>
              <a:t>p </a:t>
            </a:r>
            <a:r>
              <a:rPr lang="en-US" altLang="en-US"/>
              <a:t>based on another sample selected independently of the first one.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The Interpretation of </a:t>
            </a:r>
            <a:r>
              <a:rPr lang="en-US" altLang="en-US" sz="3400" i="1">
                <a:sym typeface="Symbol" panose="05050102010706020507" pitchFamily="18" charset="2"/>
              </a:rPr>
              <a:t></a:t>
            </a:r>
            <a:r>
              <a:rPr lang="en-US" altLang="en-US" sz="3400"/>
              <a:t> in Tukey’s Method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Prior to obtaining data, the probability that the first interval will include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is .95, and this is also the probability that the second interval will include </a:t>
            </a:r>
            <a:r>
              <a:rPr lang="en-US" altLang="en-US" i="1"/>
              <a:t>p</a:t>
            </a:r>
            <a:r>
              <a:rPr lang="en-US" altLang="en-US"/>
              <a:t>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Because the two samples are selected independently of one another, the probability that </a:t>
            </a:r>
            <a:r>
              <a:rPr lang="en-US" altLang="en-US" i="1"/>
              <a:t>both </a:t>
            </a:r>
            <a:r>
              <a:rPr lang="en-US" altLang="en-US"/>
              <a:t>intervals will include the values of the respective parameters is </a:t>
            </a:r>
            <a:br>
              <a:rPr lang="en-US" altLang="en-US"/>
            </a:br>
            <a:r>
              <a:rPr lang="en-US" altLang="en-US"/>
              <a:t>(.95)(.95) = (.95)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.90.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Thus the </a:t>
            </a:r>
            <a:r>
              <a:rPr lang="en-US" altLang="en-US" i="1"/>
              <a:t>simultaneous </a:t>
            </a:r>
            <a:r>
              <a:rPr lang="en-US" altLang="en-US"/>
              <a:t>or </a:t>
            </a:r>
            <a:r>
              <a:rPr lang="en-US" altLang="en-US" i="1"/>
              <a:t>joint </a:t>
            </a:r>
            <a:r>
              <a:rPr lang="en-US" altLang="en-US"/>
              <a:t>confidence level for the two intervals is roughly 90%—if pairs of intervals are calculated over and over again from independent samples, in the long run roughly 90% of the time the first interval will capture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and the second will include </a:t>
            </a:r>
            <a:r>
              <a:rPr lang="en-US" altLang="en-US" i="1"/>
              <a:t>p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The Interpretation of </a:t>
            </a:r>
            <a:r>
              <a:rPr lang="en-US" altLang="en-US" sz="3400" i="1">
                <a:sym typeface="Symbol" panose="05050102010706020507" pitchFamily="18" charset="2"/>
              </a:rPr>
              <a:t></a:t>
            </a:r>
            <a:r>
              <a:rPr lang="en-US" altLang="en-US" sz="3400"/>
              <a:t> in Tukey’s Method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Similarly, if three CIs are calculated based on independent samples, the simultaneous confidence level will be 100(.95)</a:t>
            </a:r>
            <a:r>
              <a:rPr lang="en-US" altLang="en-US" baseline="30000"/>
              <a:t>3</a:t>
            </a:r>
            <a:r>
              <a:rPr lang="en-US" altLang="en-US"/>
              <a:t>%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86%.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Clearly, as the number of intervals increases, the simultaneous confidence level that all intervals capture their respective parameters will decrease.</a:t>
            </a:r>
          </a:p>
          <a:p>
            <a:endParaRPr lang="en-US" altLang="en-US"/>
          </a:p>
          <a:p>
            <a:r>
              <a:rPr lang="en-US" altLang="en-US"/>
              <a:t>Now suppose that we want to maintain the simultaneous confidence level at 95%. Then for two independent samples, the individual confidence level for each would have to be 100           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97.5%</a:t>
            </a:r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5748338"/>
            <a:ext cx="8509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The Interpretation of </a:t>
            </a:r>
            <a:r>
              <a:rPr lang="en-US" altLang="en-US" sz="3400" i="1">
                <a:sym typeface="Symbol" panose="05050102010706020507" pitchFamily="18" charset="2"/>
              </a:rPr>
              <a:t></a:t>
            </a:r>
            <a:r>
              <a:rPr lang="en-US" altLang="en-US" sz="3400"/>
              <a:t> in Tukey’s Method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larger the number of intervals, the higher the individual confidence level would have to be to maintain the 95% simultaneous level.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The tricky thing about the Tukey intervals is that they are not based on independent samples—MSE appears in every one, and various intervals share the same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’s</a:t>
            </a:r>
            <a:br>
              <a:rPr lang="en-US" altLang="en-US"/>
            </a:br>
            <a:r>
              <a:rPr lang="en-US" altLang="en-US"/>
              <a:t>(e.g., in the case </a:t>
            </a:r>
            <a:r>
              <a:rPr lang="en-US" altLang="en-US" i="1"/>
              <a:t>I</a:t>
            </a:r>
            <a:r>
              <a:rPr lang="en-US" altLang="en-US"/>
              <a:t> = 4, three different intervals all use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.).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This implies that there is no straightforward probability argument for ascertaining the simultaneous confidence level from the individual confidence levels.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095750"/>
            <a:ext cx="165100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743325"/>
            <a:ext cx="165100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The Interpretation of </a:t>
            </a:r>
            <a:r>
              <a:rPr lang="en-US" altLang="en-US" sz="3400" i="1">
                <a:sym typeface="Symbol" panose="05050102010706020507" pitchFamily="18" charset="2"/>
              </a:rPr>
              <a:t></a:t>
            </a:r>
            <a:r>
              <a:rPr lang="en-US" altLang="en-US" sz="3400"/>
              <a:t> in Tukey’s Method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Nevertheless, it can be shown that if </a:t>
            </a:r>
            <a:r>
              <a:rPr lang="en-US" altLang="en-US" i="1" dirty="0"/>
              <a:t>Q</a:t>
            </a:r>
            <a:r>
              <a:rPr lang="en-US" altLang="en-US" baseline="-25000" dirty="0"/>
              <a:t>.05 </a:t>
            </a:r>
            <a:r>
              <a:rPr lang="en-US" altLang="en-US" dirty="0"/>
              <a:t>is used, the simultaneous confidence level is controlled at 95%, whereas using </a:t>
            </a:r>
            <a:r>
              <a:rPr lang="en-US" altLang="en-US" i="1" dirty="0"/>
              <a:t>Q</a:t>
            </a:r>
            <a:r>
              <a:rPr lang="en-US" altLang="en-US" baseline="-25000" dirty="0"/>
              <a:t>.01</a:t>
            </a:r>
            <a:r>
              <a:rPr lang="en-US" altLang="en-US" dirty="0"/>
              <a:t> gives a simultaneous 99% level.</a:t>
            </a:r>
          </a:p>
          <a:p>
            <a:endParaRPr lang="en-US" altLang="en-US" dirty="0"/>
          </a:p>
          <a:p>
            <a:r>
              <a:rPr lang="en-US" altLang="en-US" dirty="0"/>
              <a:t>To obtain a 95% simultaneous level, the individual level for each interval must be considerably larger than 95%. Said in a slightly different way, to obtain a 5% </a:t>
            </a:r>
            <a:r>
              <a:rPr lang="en-US" altLang="en-US" i="1" dirty="0" err="1"/>
              <a:t>experimentwise</a:t>
            </a:r>
            <a:r>
              <a:rPr lang="en-US" altLang="en-US" i="1" dirty="0"/>
              <a:t> </a:t>
            </a:r>
            <a:r>
              <a:rPr lang="en-US" altLang="en-US" dirty="0"/>
              <a:t>or </a:t>
            </a:r>
            <a:r>
              <a:rPr lang="en-US" altLang="en-US" i="1" dirty="0"/>
              <a:t>family </a:t>
            </a:r>
            <a:r>
              <a:rPr lang="en-US" altLang="en-US" dirty="0"/>
              <a:t>error rate, the individual or per-comparison error rate</a:t>
            </a:r>
            <a:br>
              <a:rPr lang="en-US" altLang="en-US" dirty="0"/>
            </a:br>
            <a:r>
              <a:rPr lang="en-US" altLang="en-US" dirty="0"/>
              <a:t>for each interval must be considerably smaller than .05.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Minitab asks the user to specify the family error rate </a:t>
            </a:r>
            <a:br>
              <a:rPr lang="en-US" altLang="en-US" dirty="0"/>
            </a:br>
            <a:r>
              <a:rPr lang="en-US" altLang="en-US" dirty="0"/>
              <a:t>(e.g., 5%) and then includes on output the individual error rate</a:t>
            </a:r>
            <a:r>
              <a:rPr lang="en-US" altLang="en-US" dirty="0" smtClean="0"/>
              <a:t>. (see Exercise 16)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>
                <a:solidFill>
                  <a:srgbClr val="00ADEF"/>
                </a:solidFill>
              </a:rPr>
              <a:t>Confidence Intervals for Other Parametric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4" name="Picture 8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602288"/>
            <a:ext cx="46164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Confidence Intervals for Other Parametric Functions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some situations, a CI is desired for a function of the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more complicated than a difference of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/>
              <a:t>j</a:t>
            </a:r>
            <a:r>
              <a:rPr lang="en-US" altLang="en-US" dirty="0"/>
              <a:t>. Let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 err="1">
                <a:sym typeface="Symbol" panose="05050102010706020507" pitchFamily="18" charset="2"/>
              </a:rPr>
              <a:t>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/>
              <a:t>, where the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are constants.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One such function is                                                which in the context of Example </a:t>
            </a:r>
            <a:r>
              <a:rPr lang="en-US" altLang="en-US" dirty="0" smtClean="0"/>
              <a:t>10.5 </a:t>
            </a:r>
            <a:r>
              <a:rPr lang="en-US" altLang="en-US" dirty="0"/>
              <a:t>measures the difference between the group consisting of the first two brands and that of the last three brands. </a:t>
            </a:r>
          </a:p>
          <a:p>
            <a:endParaRPr lang="en-US" altLang="en-US" dirty="0"/>
          </a:p>
          <a:p>
            <a:r>
              <a:rPr lang="en-US" altLang="en-US" dirty="0"/>
              <a:t>Because the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dirty="0" err="1"/>
              <a:t>’s</a:t>
            </a:r>
            <a:r>
              <a:rPr lang="en-US" altLang="en-US" dirty="0"/>
              <a:t> are normally distributed with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V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</a:t>
            </a:r>
            <a:r>
              <a:rPr lang="en-US" altLang="en-US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normally distributed, unbiased </a:t>
            </a:r>
          </a:p>
          <a:p>
            <a:r>
              <a:rPr lang="en-US" altLang="en-US" dirty="0"/>
              <a:t>for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, and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392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533650" y="52006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^ </a:t>
            </a: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3509963" y="5338763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Confidence Intervals for Other Parametric Functions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Estimating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/>
              <a:t>2</a:t>
            </a:r>
            <a:r>
              <a:rPr lang="en-US" altLang="en-US"/>
              <a:t> by MSE and forming       results in a </a:t>
            </a:r>
            <a:r>
              <a:rPr lang="en-US" altLang="en-US" i="1"/>
              <a:t>t </a:t>
            </a:r>
            <a:r>
              <a:rPr lang="en-US" altLang="en-US"/>
              <a:t>variable (</a:t>
            </a:r>
            <a:r>
              <a:rPr lang="en-US" altLang="en-US" i="1">
                <a:sym typeface="Symbol" panose="05050102010706020507" pitchFamily="18" charset="2"/>
              </a:rPr>
              <a:t> </a:t>
            </a:r>
            <a:r>
              <a:rPr lang="en-US" altLang="en-US"/>
              <a:t>–</a:t>
            </a:r>
            <a:r>
              <a:rPr lang="en-US" altLang="en-US" i="1">
                <a:sym typeface="Symbol" panose="05050102010706020507" pitchFamily="18" charset="2"/>
              </a:rPr>
              <a:t> </a:t>
            </a:r>
            <a:r>
              <a:rPr lang="en-US" altLang="en-US">
                <a:sym typeface="Symbol" panose="05050102010706020507" pitchFamily="18" charset="2"/>
              </a:rPr>
              <a:t>)/      </a:t>
            </a:r>
            <a:r>
              <a:rPr lang="en-US" altLang="en-US"/>
              <a:t>, which can be manipulated to obtain the following 100(1 –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)% confidence interval for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</a:t>
            </a: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14463"/>
            <a:ext cx="4841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781175" y="17621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i="1"/>
              <a:t>^ </a:t>
            </a:r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14513"/>
            <a:ext cx="4841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038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7531100" y="3124200"/>
            <a:ext cx="85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(10.5)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Comparisons in ANOVA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the computed value of the </a:t>
            </a:r>
            <a:r>
              <a:rPr lang="en-US" altLang="en-US" i="1"/>
              <a:t>F </a:t>
            </a:r>
            <a:r>
              <a:rPr lang="en-US" altLang="en-US"/>
              <a:t>statistic in single-factor ANOVA is not significant, the analysis is terminated because no differences among the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’s have been</a:t>
            </a:r>
            <a:br>
              <a:rPr lang="en-US" altLang="en-US"/>
            </a:br>
            <a:r>
              <a:rPr lang="en-US" altLang="en-US"/>
              <a:t>identified.</a:t>
            </a:r>
          </a:p>
          <a:p>
            <a:endParaRPr lang="en-US" altLang="en-US"/>
          </a:p>
          <a:p>
            <a:r>
              <a:rPr lang="en-US" altLang="en-US"/>
              <a:t>But when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rejected, the investigator will usually want to know which of the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’s are different from one another.</a:t>
            </a:r>
          </a:p>
          <a:p>
            <a:endParaRPr lang="en-US" altLang="en-US"/>
          </a:p>
          <a:p>
            <a:r>
              <a:rPr lang="en-US" altLang="en-US"/>
              <a:t>A method for carrying out this further analysis is called a </a:t>
            </a:r>
            <a:r>
              <a:rPr lang="en-US" altLang="en-US" b="1"/>
              <a:t>multiple comparisons procedure.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10.7</a:t>
            </a:r>
            <a:endParaRPr lang="en-US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parametric function for comparing the first two (store) brands of oil filter with </a:t>
            </a:r>
            <a:br>
              <a:rPr lang="en-US" altLang="en-US"/>
            </a:br>
            <a:r>
              <a:rPr lang="en-US" altLang="en-US"/>
              <a:t>the last three (national) brands is , from which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With </a:t>
            </a:r>
          </a:p>
          <a:p>
            <a:r>
              <a:rPr lang="en-US" altLang="en-US"/>
              <a:t>and MSE = .088, a 95% interval is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1828800"/>
            <a:ext cx="43989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14362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4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7467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31" name="Picture 7"/>
          <p:cNvPicPr>
            <a:picLocks noChangeAspect="1" noChangeArrowheads="1"/>
          </p:cNvPicPr>
          <p:nvPr/>
        </p:nvPicPr>
        <p:blipFill>
          <a:blip r:embed="rId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3967163"/>
            <a:ext cx="58324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 smtClean="0"/>
              <a:t>Confidence Intervals for Other Parametric Functions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experiment is carried out to compare each of several “new</a:t>
            </a:r>
            <a:r>
              <a:rPr lang="en-US" dirty="0" smtClean="0"/>
              <a:t>” treatments </a:t>
            </a:r>
            <a:r>
              <a:rPr lang="en-US" dirty="0"/>
              <a:t>to a control treatment. In such </a:t>
            </a:r>
            <a:r>
              <a:rPr lang="en-US" dirty="0" smtClean="0"/>
              <a:t>situations</a:t>
            </a:r>
            <a:r>
              <a:rPr lang="en-US" dirty="0"/>
              <a:t>, a multiple comparisons </a:t>
            </a:r>
            <a:r>
              <a:rPr lang="en-US" dirty="0" smtClean="0"/>
              <a:t>technique called </a:t>
            </a:r>
            <a:r>
              <a:rPr lang="en-US" dirty="0" err="1" smtClean="0"/>
              <a:t>Dunnett’s</a:t>
            </a:r>
            <a:r>
              <a:rPr lang="en-US" dirty="0" smtClean="0"/>
              <a:t> </a:t>
            </a:r>
            <a:r>
              <a:rPr lang="en-US" dirty="0"/>
              <a:t>method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49915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Comparisons in ANOVA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Several of the most frequently used procedures are based on the following central idea.</a:t>
            </a:r>
          </a:p>
          <a:p>
            <a:endParaRPr lang="en-US" altLang="en-US"/>
          </a:p>
          <a:p>
            <a:r>
              <a:rPr lang="en-US" altLang="en-US"/>
              <a:t>First calculate a confidence interval for each pairwise difference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j  </a:t>
            </a:r>
            <a:r>
              <a:rPr lang="en-US" altLang="en-US"/>
              <a:t>with </a:t>
            </a:r>
            <a:r>
              <a:rPr lang="en-US" altLang="en-US" i="1"/>
              <a:t>i </a:t>
            </a:r>
            <a:r>
              <a:rPr lang="en-US" altLang="en-US"/>
              <a:t>&lt;</a:t>
            </a:r>
            <a:r>
              <a:rPr lang="en-US" altLang="en-US" i="1"/>
              <a:t> j</a:t>
            </a:r>
            <a:r>
              <a:rPr lang="en-US" altLang="en-US"/>
              <a:t>. Thus if </a:t>
            </a:r>
            <a:r>
              <a:rPr lang="en-US" altLang="en-US" i="1"/>
              <a:t>I </a:t>
            </a:r>
            <a:r>
              <a:rPr lang="en-US" altLang="en-US"/>
              <a:t>= 4. the six required CIs would be for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 i="1" baseline="-25000"/>
              <a:t> </a:t>
            </a:r>
            <a:r>
              <a:rPr lang="en-US" altLang="en-US"/>
              <a:t>(but not also for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),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 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/>
              <a:t>. </a:t>
            </a:r>
          </a:p>
          <a:p>
            <a:endParaRPr lang="en-US" altLang="en-US"/>
          </a:p>
          <a:p>
            <a:r>
              <a:rPr lang="en-US" altLang="en-US"/>
              <a:t>Then if the interval for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does not include 0, conclude that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</a:t>
            </a:r>
            <a:r>
              <a:rPr lang="en-US" altLang="en-US" i="1"/>
              <a:t>differ significantly </a:t>
            </a:r>
            <a:r>
              <a:rPr lang="en-US" altLang="en-US"/>
              <a:t>from one another; if the interval does include 0, the two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’s are judged not significantly different.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Comparisons in ANOVA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Following the same line of reasoning for each of the other intervals, we end up being able to judge for each pair of </a:t>
            </a:r>
            <a:br>
              <a:rPr lang="en-US" altLang="en-US"/>
            </a:b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’s whether or not they differ significantly from one another. </a:t>
            </a:r>
          </a:p>
          <a:p>
            <a:endParaRPr lang="en-US" altLang="en-US"/>
          </a:p>
          <a:p>
            <a:r>
              <a:rPr lang="en-US" altLang="en-US"/>
              <a:t>The procedures based on this idea differ in how the various Cls are calculated. Here we present a popular method that controls the </a:t>
            </a:r>
            <a:r>
              <a:rPr lang="en-US" altLang="en-US" i="1"/>
              <a:t>simultaneous </a:t>
            </a:r>
            <a:r>
              <a:rPr lang="en-US" altLang="en-US"/>
              <a:t>confidence level for all   </a:t>
            </a:r>
            <a:br>
              <a:rPr lang="en-US" altLang="en-US"/>
            </a:br>
            <a:r>
              <a:rPr lang="en-US" altLang="en-US" i="1"/>
              <a:t>I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– 1)/2 intervals.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>
                <a:solidFill>
                  <a:srgbClr val="00ADEF"/>
                </a:solidFill>
              </a:rPr>
              <a:t>Tukey’s Procedure </a:t>
            </a:r>
            <a:br>
              <a:rPr lang="en-US" altLang="en-US" sz="4000">
                <a:solidFill>
                  <a:srgbClr val="00ADEF"/>
                </a:solidFill>
              </a:rPr>
            </a:br>
            <a:r>
              <a:rPr lang="en-US" altLang="en-US" sz="4000">
                <a:solidFill>
                  <a:srgbClr val="00ADEF"/>
                </a:solidFill>
              </a:rPr>
              <a:t>(the </a:t>
            </a:r>
            <a:r>
              <a:rPr lang="en-US" altLang="en-US" sz="4000" i="1">
                <a:solidFill>
                  <a:srgbClr val="00ADEF"/>
                </a:solidFill>
              </a:rPr>
              <a:t>T</a:t>
            </a:r>
            <a:r>
              <a:rPr lang="en-US" altLang="en-US" sz="4000">
                <a:solidFill>
                  <a:srgbClr val="00ADEF"/>
                </a:solidFill>
              </a:rPr>
              <a:t> Method)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Tukey’s procedure involves the use of another probability distribution called the </a:t>
            </a:r>
            <a:r>
              <a:rPr lang="en-US" altLang="en-US" b="1"/>
              <a:t>Studentized range distribution. </a:t>
            </a:r>
            <a:r>
              <a:rPr lang="en-US" altLang="en-US"/>
              <a:t>The distribution depends on two parameters: a numerator df </a:t>
            </a:r>
            <a:r>
              <a:rPr lang="en-US" altLang="en-US" i="1"/>
              <a:t>m </a:t>
            </a:r>
            <a:r>
              <a:rPr lang="en-US" altLang="en-US"/>
              <a:t>and a denominator df </a:t>
            </a:r>
            <a:r>
              <a:rPr lang="en-US" altLang="en-US" i="1"/>
              <a:t>v</a:t>
            </a:r>
            <a:r>
              <a:rPr lang="en-US" altLang="en-US"/>
              <a:t>.    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Let </a:t>
            </a:r>
            <a:r>
              <a:rPr lang="en-US" altLang="en-US" i="1"/>
              <a:t>Q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,</a:t>
            </a:r>
            <a:r>
              <a:rPr lang="en-US" altLang="en-US" i="1" baseline="-25000"/>
              <a:t>m</a:t>
            </a:r>
            <a:r>
              <a:rPr lang="en-US" altLang="en-US" baseline="-25000"/>
              <a:t>,</a:t>
            </a:r>
            <a:r>
              <a:rPr lang="en-US" altLang="en-US" i="1" baseline="-25000"/>
              <a:t>n</a:t>
            </a:r>
            <a:r>
              <a:rPr lang="en-US" altLang="en-US"/>
              <a:t> denote the upper-tail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 critical value of the Studentized range distribution with </a:t>
            </a:r>
            <a:r>
              <a:rPr lang="en-US" altLang="en-US" i="1"/>
              <a:t>m </a:t>
            </a:r>
            <a:r>
              <a:rPr lang="en-US" altLang="en-US"/>
              <a:t>numerator df and </a:t>
            </a:r>
            <a:r>
              <a:rPr lang="en-US" altLang="en-US" i="1"/>
              <a:t>v</a:t>
            </a:r>
            <a:r>
              <a:rPr lang="en-US" altLang="en-US"/>
              <a:t> denominator df (analogous to </a:t>
            </a:r>
            <a:r>
              <a:rPr lang="en-US" altLang="en-US" i="1"/>
              <a:t>F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,</a:t>
            </a:r>
            <a:r>
              <a:rPr lang="en-US" altLang="en-US" i="1" baseline="-25000">
                <a:sym typeface="Symbol" panose="05050102010706020507" pitchFamily="18" charset="2"/>
              </a:rPr>
              <a:t>v</a:t>
            </a:r>
            <a:r>
              <a:rPr lang="en-US" altLang="en-US" baseline="-50000">
                <a:sym typeface="Symbol" panose="05050102010706020507" pitchFamily="18" charset="2"/>
              </a:rPr>
              <a:t>1</a:t>
            </a:r>
            <a:r>
              <a:rPr lang="en-US" altLang="en-US" baseline="-25000">
                <a:sym typeface="Symbol" panose="05050102010706020507" pitchFamily="18" charset="2"/>
              </a:rPr>
              <a:t>,</a:t>
            </a:r>
            <a:r>
              <a:rPr lang="en-US" altLang="en-US" i="1" baseline="-25000">
                <a:sym typeface="Symbol" panose="05050102010706020507" pitchFamily="18" charset="2"/>
              </a:rPr>
              <a:t>v</a:t>
            </a:r>
            <a:r>
              <a:rPr lang="en-US" altLang="en-US" baseline="-5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Values of </a:t>
            </a:r>
            <a:r>
              <a:rPr lang="en-US" altLang="en-US" i="1"/>
              <a:t>Q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,</a:t>
            </a:r>
            <a:r>
              <a:rPr lang="en-US" altLang="en-US" i="1" baseline="-25000"/>
              <a:t>m</a:t>
            </a:r>
            <a:r>
              <a:rPr lang="en-US" altLang="en-US" baseline="-25000"/>
              <a:t>,</a:t>
            </a:r>
            <a:r>
              <a:rPr lang="en-US" altLang="en-US" i="1" baseline="-25000"/>
              <a:t>n</a:t>
            </a:r>
            <a:r>
              <a:rPr lang="en-US" altLang="en-US"/>
              <a:t> are given in Appendix Table A.10.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Proposition</a:t>
            </a:r>
          </a:p>
          <a:p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38400"/>
            <a:ext cx="8127999" cy="29857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Tukey’s Procedure (the </a:t>
            </a:r>
            <a:r>
              <a:rPr lang="en-US" altLang="en-US" i="1"/>
              <a:t>T</a:t>
            </a:r>
            <a:r>
              <a:rPr lang="en-US" altLang="en-US"/>
              <a:t> Method)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Notice that numerator df for the appropriate </a:t>
            </a:r>
            <a:r>
              <a:rPr lang="en-US" altLang="en-US" i="1"/>
              <a:t>Q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/>
              <a:t> critical value is </a:t>
            </a:r>
            <a:r>
              <a:rPr lang="en-US" altLang="en-US" i="1"/>
              <a:t>I</a:t>
            </a:r>
            <a:r>
              <a:rPr lang="en-US" altLang="en-US"/>
              <a:t>, the number of population or treatment means being compared, and not </a:t>
            </a:r>
            <a:r>
              <a:rPr lang="en-US" altLang="en-US" i="1"/>
              <a:t>I</a:t>
            </a:r>
            <a:r>
              <a:rPr lang="en-US" altLang="en-US"/>
              <a:t> – 1 as in the </a:t>
            </a:r>
            <a:r>
              <a:rPr lang="en-US" altLang="en-US" i="1"/>
              <a:t>F </a:t>
            </a:r>
            <a:r>
              <a:rPr lang="en-US" altLang="en-US"/>
              <a:t>test.</a:t>
            </a:r>
          </a:p>
          <a:p>
            <a:endParaRPr lang="en-US" altLang="en-US"/>
          </a:p>
          <a:p>
            <a:r>
              <a:rPr lang="en-US" altLang="en-US"/>
              <a:t>When the computed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i="1" baseline="-25000"/>
              <a:t>j </a:t>
            </a:r>
            <a:r>
              <a:rPr lang="en-US" altLang="en-US"/>
              <a:t>and MSE are substituted into (10.4), the result is a collection of confidence intervals with </a:t>
            </a:r>
            <a:r>
              <a:rPr lang="en-US" altLang="en-US" i="1"/>
              <a:t>simultaneous </a:t>
            </a:r>
            <a:r>
              <a:rPr lang="en-US" altLang="en-US"/>
              <a:t>confidence level 100(1 –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)% for all pairwise  differences of the form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 –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j </a:t>
            </a:r>
            <a:r>
              <a:rPr lang="en-US" altLang="en-US"/>
              <a:t>with </a:t>
            </a:r>
            <a:r>
              <a:rPr lang="en-US" altLang="en-US" i="1"/>
              <a:t>i </a:t>
            </a:r>
            <a:r>
              <a:rPr lang="en-US" altLang="en-US"/>
              <a:t>&lt;</a:t>
            </a:r>
            <a:r>
              <a:rPr lang="en-US" altLang="en-US" i="1"/>
              <a:t> j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Each interval that does not include 0 yields the conclusion that the corresponding values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differ significantly from one another.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33655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3748088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1120</TotalTime>
  <Words>1188</Words>
  <Application>Microsoft Office PowerPoint</Application>
  <PresentationFormat>On-screen Show (4:3)</PresentationFormat>
  <Paragraphs>132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Symbol</vt:lpstr>
      <vt:lpstr>Wingdings 2</vt:lpstr>
      <vt:lpstr>McKBAlgP8</vt:lpstr>
      <vt:lpstr>PowerPoint Presentation</vt:lpstr>
      <vt:lpstr>PowerPoint Presentation</vt:lpstr>
      <vt:lpstr>Multiple Comparisons in ANOVA</vt:lpstr>
      <vt:lpstr>Multiple Comparisons in ANOVA</vt:lpstr>
      <vt:lpstr>Multiple Comparisons in ANOVA</vt:lpstr>
      <vt:lpstr>PowerPoint Presentation</vt:lpstr>
      <vt:lpstr>Tukey’s Procedure (the T Method)</vt:lpstr>
      <vt:lpstr>Tukey’s Procedure (the T Method)</vt:lpstr>
      <vt:lpstr>Tukey’s Procedure (the T Method)</vt:lpstr>
      <vt:lpstr>Tukey’s Procedure (the T Method)</vt:lpstr>
      <vt:lpstr>Tukey’s Procedure (the T Method)</vt:lpstr>
      <vt:lpstr>Tukey’s Procedure (the T Method)</vt:lpstr>
      <vt:lpstr>Tukey’s Procedure (the T Method)</vt:lpstr>
      <vt:lpstr>Tukey’s Procedure (the T Method)</vt:lpstr>
      <vt:lpstr>Example 10.5</vt:lpstr>
      <vt:lpstr>Example 10.5</vt:lpstr>
      <vt:lpstr>Example 10.5</vt:lpstr>
      <vt:lpstr>Example 10.5</vt:lpstr>
      <vt:lpstr>Example 10.5</vt:lpstr>
      <vt:lpstr>Example 10.5</vt:lpstr>
      <vt:lpstr>PowerPoint Presentation</vt:lpstr>
      <vt:lpstr>The Interpretation of  in Tukey’s Method</vt:lpstr>
      <vt:lpstr>The Interpretation of  in Tukey’s Method</vt:lpstr>
      <vt:lpstr>The Interpretation of  in Tukey’s Method</vt:lpstr>
      <vt:lpstr>The Interpretation of  in Tukey’s Method</vt:lpstr>
      <vt:lpstr>The Interpretation of  in Tukey’s Method</vt:lpstr>
      <vt:lpstr>PowerPoint Presentation</vt:lpstr>
      <vt:lpstr>Confidence Intervals for Other Parametric Functions</vt:lpstr>
      <vt:lpstr>Confidence Intervals for Other Parametric Functions</vt:lpstr>
      <vt:lpstr>Example 10.7</vt:lpstr>
      <vt:lpstr>Confidence Intervals for Other Parametric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Previte, Stephen</cp:lastModifiedBy>
  <cp:revision>225</cp:revision>
  <dcterms:created xsi:type="dcterms:W3CDTF">2010-10-18T10:39:55Z</dcterms:created>
  <dcterms:modified xsi:type="dcterms:W3CDTF">2015-08-11T19:37:23Z</dcterms:modified>
</cp:coreProperties>
</file>