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6"/>
  </p:notesMasterIdLst>
  <p:sldIdLst>
    <p:sldId id="267" r:id="rId2"/>
    <p:sldId id="259" r:id="rId3"/>
    <p:sldId id="295" r:id="rId4"/>
    <p:sldId id="301" r:id="rId5"/>
    <p:sldId id="298" r:id="rId6"/>
    <p:sldId id="302" r:id="rId7"/>
    <p:sldId id="303" r:id="rId8"/>
    <p:sldId id="304" r:id="rId9"/>
    <p:sldId id="305" r:id="rId10"/>
    <p:sldId id="349" r:id="rId11"/>
    <p:sldId id="306" r:id="rId12"/>
    <p:sldId id="299" r:id="rId13"/>
    <p:sldId id="310" r:id="rId14"/>
    <p:sldId id="311" r:id="rId15"/>
    <p:sldId id="312" r:id="rId16"/>
    <p:sldId id="313" r:id="rId17"/>
    <p:sldId id="315" r:id="rId18"/>
    <p:sldId id="314" r:id="rId19"/>
    <p:sldId id="307" r:id="rId20"/>
    <p:sldId id="318" r:id="rId21"/>
    <p:sldId id="319" r:id="rId22"/>
    <p:sldId id="350" r:id="rId23"/>
    <p:sldId id="351" r:id="rId24"/>
    <p:sldId id="352" r:id="rId25"/>
    <p:sldId id="320" r:id="rId26"/>
    <p:sldId id="316" r:id="rId27"/>
    <p:sldId id="323" r:id="rId28"/>
    <p:sldId id="347" r:id="rId29"/>
    <p:sldId id="324" r:id="rId30"/>
    <p:sldId id="321" r:id="rId31"/>
    <p:sldId id="327" r:id="rId32"/>
    <p:sldId id="325" r:id="rId33"/>
    <p:sldId id="328" r:id="rId34"/>
    <p:sldId id="329" r:id="rId35"/>
    <p:sldId id="330" r:id="rId36"/>
    <p:sldId id="331" r:id="rId37"/>
    <p:sldId id="332" r:id="rId38"/>
    <p:sldId id="333" r:id="rId39"/>
    <p:sldId id="353" r:id="rId40"/>
    <p:sldId id="354" r:id="rId41"/>
    <p:sldId id="334" r:id="rId42"/>
    <p:sldId id="326" r:id="rId43"/>
    <p:sldId id="335" r:id="rId44"/>
    <p:sldId id="336" r:id="rId45"/>
    <p:sldId id="337" r:id="rId46"/>
    <p:sldId id="322" r:id="rId47"/>
    <p:sldId id="338" r:id="rId48"/>
    <p:sldId id="339" r:id="rId49"/>
    <p:sldId id="340" r:id="rId50"/>
    <p:sldId id="341" r:id="rId51"/>
    <p:sldId id="342" r:id="rId52"/>
    <p:sldId id="317" r:id="rId53"/>
    <p:sldId id="345" r:id="rId54"/>
    <p:sldId id="348" r:id="rId55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9" autoAdjust="0"/>
    <p:restoredTop sz="99139" autoAdjust="0"/>
  </p:normalViewPr>
  <p:slideViewPr>
    <p:cSldViewPr>
      <p:cViewPr varScale="1">
        <p:scale>
          <a:sx n="63" d="100"/>
          <a:sy n="63" d="100"/>
        </p:scale>
        <p:origin x="78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69EE4-E134-4F3E-AFA2-6CAF81FAD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62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717B3-6C0C-46EF-BD87-B2E2462A9F9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29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AEFAC-BE5B-453B-A118-223CA28D53D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6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6E7C2-A4EC-4805-9FEA-D362941687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17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9CEC2-BEF9-476E-B280-C9B3DCA0D9D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57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1D5F9-25C2-497B-BC4D-401EACA0EAB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38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BA753-1DD1-4541-B600-E708CB9AB9D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5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CCD93-0B35-4298-AD5B-E373F1490D8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67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56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62A28-5BDD-45D4-A12E-862C576A5FE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72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24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4692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4952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3971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1227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0200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0607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3179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327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7605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8227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3159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35C1D5F-A6D2-446D-AE96-E97BB49FC68B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33" name="Picture 53" descr="Pict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/>
              <a:t>Copyright © Cengage Learning. All rights reserved.</a:t>
            </a:r>
            <a:r>
              <a:rPr lang="en-US" altLang="en-US"/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371600" y="1763713"/>
            <a:ext cx="167640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676525" y="1936750"/>
            <a:ext cx="5943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</a:rPr>
              <a:t>The Analysis of Variance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ANOVA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Proof of the Formula for E(</a:t>
                </a:r>
                <a:r>
                  <a:rPr lang="en-US" b="1" dirty="0" err="1" smtClean="0"/>
                  <a:t>MSTr</a:t>
                </a:r>
                <a:r>
                  <a:rPr lang="en-US" b="1" dirty="0" smtClean="0"/>
                  <a:t>)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any</a:t>
                </a:r>
                <a:r>
                  <a:rPr lang="es-ES" dirty="0"/>
                  <a:t> </a:t>
                </a:r>
                <a:r>
                  <a:rPr lang="es-ES" dirty="0" err="1"/>
                  <a:t>rv</a:t>
                </a:r>
                <a:r>
                  <a:rPr lang="es-ES" dirty="0"/>
                  <a:t> </a:t>
                </a:r>
                <a:r>
                  <a:rPr lang="es-ES" i="1" dirty="0"/>
                  <a:t>Y</a:t>
                </a:r>
                <a:r>
                  <a:rPr lang="es-ES" dirty="0"/>
                  <a:t>, </a:t>
                </a:r>
                <a:r>
                  <a:rPr lang="es-ES" i="1" dirty="0" smtClean="0"/>
                  <a:t>E</a:t>
                </a:r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 smtClean="0"/>
                  <a:t>) = </a:t>
                </a:r>
                <a:r>
                  <a:rPr lang="es-ES" i="1" dirty="0"/>
                  <a:t>V</a:t>
                </a:r>
                <a:r>
                  <a:rPr lang="es-ES" dirty="0"/>
                  <a:t>(</a:t>
                </a:r>
                <a:r>
                  <a:rPr lang="es-ES" i="1" dirty="0"/>
                  <a:t>Y</a:t>
                </a:r>
                <a:r>
                  <a:rPr lang="es-ES" dirty="0"/>
                  <a:t>) </a:t>
                </a:r>
                <a:r>
                  <a:rPr lang="es-E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 smtClean="0"/>
                  <a:t>, so</a:t>
                </a:r>
              </a:p>
              <a:p>
                <a:endParaRPr lang="es-ES" b="1" dirty="0"/>
              </a:p>
              <a:p>
                <a:endParaRPr lang="es-ES" b="1" dirty="0" smtClean="0"/>
              </a:p>
              <a:p>
                <a:endParaRPr lang="es-ES" b="1" dirty="0"/>
              </a:p>
              <a:p>
                <a:endParaRPr lang="es-ES" b="1" dirty="0" smtClean="0"/>
              </a:p>
              <a:p>
                <a:endParaRPr lang="es-ES" b="1" dirty="0"/>
              </a:p>
              <a:p>
                <a:endParaRPr lang="es-ES" b="1" dirty="0" smtClean="0"/>
              </a:p>
              <a:p>
                <a:endParaRPr lang="es-ES" b="1" dirty="0"/>
              </a:p>
              <a:p>
                <a:endParaRPr lang="es-ES" b="1" dirty="0" smtClean="0"/>
              </a:p>
              <a:p>
                <a:r>
                  <a:rPr lang="en-US" sz="2200" dirty="0"/>
                  <a:t>The result then follows from the relationship </a:t>
                </a:r>
                <a:r>
                  <a:rPr lang="en-US" sz="2200" dirty="0" err="1"/>
                  <a:t>MSTr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= </a:t>
                </a:r>
                <a:r>
                  <a:rPr lang="en-US" sz="2200" dirty="0" err="1" smtClean="0"/>
                  <a:t>SSTr</a:t>
                </a:r>
                <a:r>
                  <a:rPr lang="en-US" sz="2200" dirty="0" smtClean="0"/>
                  <a:t>/(</a:t>
                </a:r>
                <a:r>
                  <a:rPr lang="en-US" sz="2200" i="1" dirty="0" smtClean="0"/>
                  <a:t>I </a:t>
                </a:r>
                <a:r>
                  <a:rPr lang="en-US" sz="2200" dirty="0" smtClean="0"/>
                  <a:t>-1</a:t>
                </a:r>
                <a:r>
                  <a:rPr lang="en-US" sz="2200" dirty="0"/>
                  <a:t>).</a:t>
                </a:r>
                <a:endParaRPr lang="en-US" sz="2200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59" y="2288279"/>
            <a:ext cx="6302826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34263"/>
            <a:ext cx="5105400" cy="747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3713320"/>
            <a:ext cx="4953000" cy="653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54565"/>
            <a:ext cx="4952999" cy="780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8" y="5073898"/>
            <a:ext cx="4146942" cy="5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0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 i="1">
                <a:solidFill>
                  <a:srgbClr val="00ADEF"/>
                </a:solidFill>
                <a:sym typeface="Symbol" panose="05050102010706020507" pitchFamily="18" charset="2"/>
              </a:rPr>
              <a:t></a:t>
            </a:r>
            <a:r>
              <a:rPr lang="en-US" altLang="en-US"/>
              <a:t> </a:t>
            </a:r>
            <a:r>
              <a:rPr lang="en-US" altLang="en-US" sz="4000" b="1">
                <a:solidFill>
                  <a:srgbClr val="00ADEF"/>
                </a:solidFill>
              </a:rPr>
              <a:t> for the </a:t>
            </a:r>
            <a:r>
              <a:rPr lang="en-US" altLang="en-US" sz="4000" b="1" i="1">
                <a:solidFill>
                  <a:srgbClr val="00ADEF"/>
                </a:solidFill>
              </a:rPr>
              <a:t>F</a:t>
            </a:r>
            <a:r>
              <a:rPr lang="en-US" altLang="en-US" sz="4000" b="1">
                <a:solidFill>
                  <a:srgbClr val="00ADEF"/>
                </a:solidFill>
              </a:rPr>
              <a:t>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for the </a:t>
            </a:r>
            <a:r>
              <a:rPr lang="en-US" altLang="en-US" i="1"/>
              <a:t>F</a:t>
            </a:r>
            <a:r>
              <a:rPr lang="en-US" altLang="en-US"/>
              <a:t> Test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382000" cy="5256212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Consider a set of parameter values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/>
              <a:t>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, . . .,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 for which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is not true.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probability of a type II error,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, is the probability that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is not rejected when that set is the set of true values.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One might think that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would have to be determined separately for each different configuration of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’s.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Fortunately, since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for the </a:t>
            </a:r>
            <a:r>
              <a:rPr lang="en-US" altLang="en-US" i="1"/>
              <a:t>F </a:t>
            </a:r>
            <a:r>
              <a:rPr lang="en-US" altLang="en-US"/>
              <a:t>test depends on the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’s and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/>
              <a:t>2</a:t>
            </a:r>
            <a:r>
              <a:rPr lang="en-US" altLang="en-US"/>
              <a:t> only through          , it can be simultaneously evaluated for many different alternatives. </a:t>
            </a:r>
          </a:p>
        </p:txBody>
      </p:sp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5635625"/>
            <a:ext cx="8128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for the </a:t>
            </a:r>
            <a:r>
              <a:rPr lang="en-US" altLang="en-US" i="1"/>
              <a:t>F</a:t>
            </a:r>
            <a:r>
              <a:rPr lang="en-US" altLang="en-US"/>
              <a:t> Test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371600" algn="l"/>
                <a:tab pos="1547813" algn="l"/>
              </a:tabLst>
            </a:pPr>
            <a:r>
              <a:rPr lang="en-US" altLang="en-US"/>
              <a:t>For example,       = 4 for each of the following sets of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’s for which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is false, so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is identical for all three alternatives: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altLang="en-US"/>
          </a:p>
          <a:p>
            <a:pPr>
              <a:buFontTx/>
              <a:buAutoNum type="arabicPeriod"/>
              <a:tabLst>
                <a:tab pos="1371600" algn="l"/>
                <a:tab pos="1547813" algn="l"/>
              </a:tabLst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 = –1,     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 = –1,     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/>
              <a:t> = 1,      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/>
              <a:t> = 1</a:t>
            </a:r>
          </a:p>
          <a:p>
            <a:pPr>
              <a:buFontTx/>
              <a:buAutoNum type="arabicPeriod"/>
              <a:tabLst>
                <a:tab pos="1371600" algn="l"/>
                <a:tab pos="1547813" algn="l"/>
              </a:tabLst>
            </a:pPr>
            <a:endParaRPr lang="en-US" altLang="en-US"/>
          </a:p>
          <a:p>
            <a:pPr>
              <a:buFontTx/>
              <a:buAutoNum type="arabicPeriod"/>
              <a:tabLst>
                <a:tab pos="1371600" algn="l"/>
                <a:tab pos="1547813" algn="l"/>
              </a:tabLst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 = –      ,  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 =       ,   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/>
              <a:t> = 0,      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/>
              <a:t> = 0</a:t>
            </a:r>
          </a:p>
          <a:p>
            <a:pPr>
              <a:buFontTx/>
              <a:buAutoNum type="arabicPeriod"/>
              <a:tabLst>
                <a:tab pos="1371600" algn="l"/>
                <a:tab pos="1547813" algn="l"/>
              </a:tabLst>
            </a:pPr>
            <a:endParaRPr lang="en-US" altLang="en-US"/>
          </a:p>
          <a:p>
            <a:pPr>
              <a:buFontTx/>
              <a:buAutoNum type="arabicPeriod"/>
              <a:tabLst>
                <a:tab pos="1371600" algn="l"/>
                <a:tab pos="1547813" algn="l"/>
              </a:tabLst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 = –      ,  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/>
              <a:t> =         , 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/>
              <a:t> =         ,  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/>
              <a:t> =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82738"/>
            <a:ext cx="4841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4052888"/>
            <a:ext cx="39370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3937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953000"/>
            <a:ext cx="3651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0"/>
            <a:ext cx="630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53000"/>
            <a:ext cx="630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3" y="4956175"/>
            <a:ext cx="6302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for the </a:t>
            </a:r>
            <a:r>
              <a:rPr lang="en-US" altLang="en-US" i="1"/>
              <a:t>F</a:t>
            </a:r>
            <a:r>
              <a:rPr lang="en-US" altLang="en-US"/>
              <a:t> Test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371600" algn="l"/>
                <a:tab pos="1547813" algn="l"/>
              </a:tabLst>
            </a:pPr>
            <a:r>
              <a:rPr lang="en-US" altLang="en-US"/>
              <a:t>The quantity             is called the </a:t>
            </a:r>
            <a:r>
              <a:rPr lang="en-US" altLang="en-US" b="1"/>
              <a:t>noncentrality parameter </a:t>
            </a:r>
            <a:r>
              <a:rPr lang="en-US" altLang="en-US"/>
              <a:t>for one-way ANOVA (because when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is false the test statistic has a </a:t>
            </a:r>
            <a:r>
              <a:rPr lang="en-US" altLang="en-US" i="1"/>
              <a:t>noncentral F </a:t>
            </a:r>
            <a:r>
              <a:rPr lang="en-US" altLang="en-US"/>
              <a:t>distribution with this as one of its parameters), and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is a decreasing function of the value of this parameter. 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1371600" algn="l"/>
                <a:tab pos="1547813" algn="l"/>
              </a:tabLst>
            </a:pPr>
            <a:r>
              <a:rPr lang="en-US" altLang="en-US"/>
              <a:t>Thus, for fixed values of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 baseline="30000"/>
              <a:t> </a:t>
            </a:r>
            <a:r>
              <a:rPr lang="en-US" altLang="en-US"/>
              <a:t>and </a:t>
            </a:r>
            <a:r>
              <a:rPr lang="en-US" altLang="en-US" i="1"/>
              <a:t>J</a:t>
            </a:r>
            <a:r>
              <a:rPr lang="en-US" altLang="en-US"/>
              <a:t>, the null hypothesis is more likely to be rejected for alternatives far from </a:t>
            </a:r>
            <a:br>
              <a:rPr lang="en-US" altLang="en-US"/>
            </a:b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(large       ) than for alternatives close to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.</a:t>
            </a:r>
          </a:p>
        </p:txBody>
      </p:sp>
      <p:pic>
        <p:nvPicPr>
          <p:cNvPr id="141323" name="Picture 11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1536700"/>
            <a:ext cx="9874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325" name="Picture 13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584700"/>
            <a:ext cx="5207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for the </a:t>
            </a:r>
            <a:r>
              <a:rPr lang="en-US" altLang="en-US" i="1"/>
              <a:t>F</a:t>
            </a:r>
            <a:r>
              <a:rPr lang="en-US" altLang="en-US"/>
              <a:t> Test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534400" cy="5256212"/>
          </a:xfrm>
          <a:noFill/>
        </p:spPr>
        <p:txBody>
          <a:bodyPr/>
          <a:lstStyle/>
          <a:p>
            <a:pPr>
              <a:tabLst>
                <a:tab pos="1371600" algn="l"/>
                <a:tab pos="1547813" algn="l"/>
              </a:tabLst>
            </a:pPr>
            <a:r>
              <a:rPr lang="en-US" altLang="en-US"/>
              <a:t>For a fixed value of     </a:t>
            </a:r>
            <a:r>
              <a:rPr lang="en-US" altLang="en-US" i="1"/>
              <a:t>  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decreases as the sample size </a:t>
            </a:r>
            <a:r>
              <a:rPr lang="en-US" altLang="en-US" i="1"/>
              <a:t>J </a:t>
            </a:r>
            <a:r>
              <a:rPr lang="en-US" altLang="en-US"/>
              <a:t>on each treatment increases, and it increases as the variance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/>
              <a:t> increases (since greater underlying variability makes it more difficult to detect any given departure from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).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1371600" algn="l"/>
                <a:tab pos="1547813" algn="l"/>
              </a:tabLst>
            </a:pPr>
            <a:r>
              <a:rPr lang="en-US" altLang="en-US"/>
              <a:t>Because hand computation of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and sample size</a:t>
            </a:r>
            <a:br>
              <a:rPr lang="en-US" altLang="en-US"/>
            </a:br>
            <a:r>
              <a:rPr lang="en-US" altLang="en-US"/>
              <a:t>determination for the </a:t>
            </a:r>
            <a:r>
              <a:rPr lang="en-US" altLang="en-US" i="1"/>
              <a:t>F </a:t>
            </a:r>
            <a:r>
              <a:rPr lang="en-US" altLang="en-US"/>
              <a:t>test are quite difficult (as in the case of </a:t>
            </a:r>
            <a:r>
              <a:rPr lang="en-US" altLang="en-US" i="1"/>
              <a:t>t </a:t>
            </a:r>
            <a:r>
              <a:rPr lang="en-US" altLang="en-US"/>
              <a:t>tests), statisticians have constructed sets of curves from which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can be obtained. 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altLang="en-US"/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565275"/>
            <a:ext cx="466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for the </a:t>
            </a:r>
            <a:r>
              <a:rPr lang="en-US" altLang="en-US" i="1"/>
              <a:t>F</a:t>
            </a:r>
            <a:r>
              <a:rPr lang="en-US" altLang="en-US"/>
              <a:t> Test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371600" algn="l"/>
                <a:tab pos="1547813" algn="l"/>
              </a:tabLst>
            </a:pPr>
            <a:r>
              <a:rPr lang="en-US" altLang="en-US"/>
              <a:t>Sets of curves for numerator df </a:t>
            </a:r>
            <a:r>
              <a:rPr lang="en-US" altLang="en-US" i="1"/>
              <a:t>v</a:t>
            </a:r>
            <a:r>
              <a:rPr lang="en-US" altLang="en-US" baseline="-25000"/>
              <a:t>1</a:t>
            </a:r>
            <a:r>
              <a:rPr lang="en-US" altLang="en-US"/>
              <a:t> = 3 and </a:t>
            </a:r>
            <a:r>
              <a:rPr lang="en-US" altLang="en-US" i="1"/>
              <a:t>v</a:t>
            </a:r>
            <a:r>
              <a:rPr lang="en-US" altLang="en-US" baseline="-25000"/>
              <a:t>1</a:t>
            </a:r>
            <a:r>
              <a:rPr lang="en-US" altLang="en-US"/>
              <a:t> = 4 are displayed in Figure 10.5 and Figure 10.6, respectively. 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altLang="en-US"/>
          </a:p>
        </p:txBody>
      </p:sp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51125"/>
            <a:ext cx="52006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657600" y="64309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88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 b="1"/>
              <a:t>Figure 10.5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2286000" y="6172200"/>
            <a:ext cx="359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Power curves for the ANOVA </a:t>
            </a:r>
            <a:r>
              <a:rPr lang="en-US" altLang="en-US" sz="1400" i="1"/>
              <a:t>F </a:t>
            </a:r>
            <a:r>
              <a:rPr lang="en-US" altLang="en-US" sz="1400"/>
              <a:t>test (</a:t>
            </a:r>
            <a:r>
              <a:rPr lang="en-US" altLang="en-US" sz="1400" i="1"/>
              <a:t>v</a:t>
            </a:r>
            <a:r>
              <a:rPr lang="en-US" altLang="en-US" sz="1400" baseline="-25000"/>
              <a:t>1</a:t>
            </a:r>
            <a:r>
              <a:rPr lang="en-US" altLang="en-US" sz="1400"/>
              <a:t> = 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for the </a:t>
            </a:r>
            <a:r>
              <a:rPr lang="en-US" altLang="en-US" i="1"/>
              <a:t>F</a:t>
            </a:r>
            <a:r>
              <a:rPr lang="en-US" altLang="en-US"/>
              <a:t> Test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810000" y="62023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88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 b="1"/>
              <a:t>Figure 10.6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2654300" y="5943600"/>
            <a:ext cx="359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Power curves for the ANOVA </a:t>
            </a:r>
            <a:r>
              <a:rPr lang="en-US" altLang="en-US" sz="1400" i="1"/>
              <a:t>F </a:t>
            </a:r>
            <a:r>
              <a:rPr lang="en-US" altLang="en-US" sz="1400"/>
              <a:t>test (</a:t>
            </a:r>
            <a:r>
              <a:rPr lang="en-US" altLang="en-US" sz="1400" i="1"/>
              <a:t>v</a:t>
            </a:r>
            <a:r>
              <a:rPr lang="en-US" altLang="en-US" sz="1400" baseline="-25000"/>
              <a:t>1</a:t>
            </a:r>
            <a:r>
              <a:rPr lang="en-US" altLang="en-US" sz="1400"/>
              <a:t> = 4)</a:t>
            </a:r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51180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for the </a:t>
            </a:r>
            <a:r>
              <a:rPr lang="en-US" altLang="en-US" i="1" dirty="0"/>
              <a:t>F</a:t>
            </a:r>
            <a:r>
              <a:rPr lang="en-US" altLang="en-US" dirty="0"/>
              <a:t> Test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371600" algn="l"/>
                <a:tab pos="1547813" algn="l"/>
              </a:tabLst>
            </a:pPr>
            <a:r>
              <a:rPr lang="en-US" altLang="en-US"/>
              <a:t>After the values of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/>
              <a:t> and the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i="1" baseline="-25000"/>
              <a:t>i</a:t>
            </a:r>
            <a:r>
              <a:rPr lang="en-US" altLang="en-US"/>
              <a:t>’s for which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is desired are specified, these are used to compute the value of </a:t>
            </a:r>
            <a:r>
              <a:rPr lang="en-US" altLang="en-US" i="1">
                <a:sym typeface="Symbol" panose="05050102010706020507" pitchFamily="18" charset="2"/>
              </a:rPr>
              <a:t></a:t>
            </a:r>
            <a:r>
              <a:rPr lang="en-US" altLang="en-US"/>
              <a:t>, where   </a:t>
            </a:r>
            <a:r>
              <a:rPr lang="en-US" altLang="en-US" i="1">
                <a:sym typeface="Symbol" panose="05050102010706020507" pitchFamily="18" charset="2"/>
              </a:rPr>
              <a:t></a:t>
            </a:r>
            <a:r>
              <a:rPr lang="en-US" altLang="en-US" sz="400" i="1">
                <a:sym typeface="Symbol" panose="05050102010706020507" pitchFamily="18" charset="2"/>
              </a:rPr>
              <a:t> 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/>
              <a:t>2</a:t>
            </a:r>
            <a:r>
              <a:rPr lang="en-US" altLang="en-US"/>
              <a:t> =</a:t>
            </a:r>
            <a:r>
              <a:rPr lang="en-US" altLang="en-US" baseline="30000"/>
              <a:t>                        </a:t>
            </a:r>
            <a:r>
              <a:rPr lang="en-US" altLang="en-US"/>
              <a:t>. 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1371600" algn="l"/>
                <a:tab pos="1547813" algn="l"/>
              </a:tabLst>
            </a:pPr>
            <a:r>
              <a:rPr lang="en-US" altLang="en-US"/>
              <a:t>We then enter the appropriate set of curves at the value of </a:t>
            </a:r>
            <a:r>
              <a:rPr lang="en-US" altLang="en-US" i="1">
                <a:sym typeface="Symbol" panose="05050102010706020507" pitchFamily="18" charset="2"/>
              </a:rPr>
              <a:t></a:t>
            </a:r>
            <a:r>
              <a:rPr lang="en-US" altLang="en-US"/>
              <a:t> on the horizontal axis, move up to the curve associated with error df </a:t>
            </a:r>
            <a:r>
              <a:rPr lang="en-US" altLang="en-US" i="1"/>
              <a:t>v</a:t>
            </a:r>
            <a:r>
              <a:rPr lang="en-US" altLang="en-US" baseline="-25000"/>
              <a:t>2</a:t>
            </a:r>
            <a:r>
              <a:rPr lang="en-US" altLang="en-US"/>
              <a:t>, and move over to the value of power on the vertical axis. Finally,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= 1 – power.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1371600" algn="l"/>
                <a:tab pos="1547813" algn="l"/>
              </a:tabLst>
            </a:pPr>
            <a:endParaRPr lang="en-US" altLang="en-US"/>
          </a:p>
        </p:txBody>
      </p:sp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243138"/>
            <a:ext cx="132397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10.8</a:t>
            </a:r>
            <a:endParaRPr lang="en-US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effects of four different heat treatments on yield point (tons/in</a:t>
            </a:r>
            <a:r>
              <a:rPr lang="en-US" altLang="en-US" baseline="30000"/>
              <a:t>2</a:t>
            </a:r>
            <a:r>
              <a:rPr lang="en-US" altLang="en-US"/>
              <a:t>) of steel ingots are to be investigated.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A total of eight ingots will be cast using each treatment. Suppose the true standard deviation of yield point for any of the four treatments is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/>
              <a:t> = 1.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How likely is it that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will not be rejected at level .05 if three of the treatments have the same expected yield point and the other treatment has an expected yield point that is 1 ton/in</a:t>
            </a:r>
            <a:r>
              <a:rPr lang="en-US" altLang="en-US" baseline="30000"/>
              <a:t>2</a:t>
            </a:r>
            <a:r>
              <a:rPr lang="en-US" altLang="en-US"/>
              <a:t> greater than the common value of the other three (i.e., the fourth yield is on average 1 standard deviation above those for the first three treatments)?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/>
              <a:t>Copyright © Cengage Learning. All rights reserved.</a:t>
            </a:r>
            <a:r>
              <a:rPr lang="en-US" altLang="en-US"/>
              <a:t> 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09600" y="2971800"/>
            <a:ext cx="151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5400" b="1">
                <a:solidFill>
                  <a:srgbClr val="00ADEF"/>
                </a:solidFill>
              </a:rPr>
              <a:t>10.3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143125" y="2838450"/>
            <a:ext cx="5867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>
                <a:solidFill>
                  <a:srgbClr val="00ADEF"/>
                </a:solidFill>
              </a:rPr>
              <a:t>More on Single-Factor ANOVA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19125" y="2743200"/>
            <a:ext cx="8001000" cy="1447800"/>
          </a:xfrm>
          <a:prstGeom prst="rect">
            <a:avLst/>
          </a:prstGeom>
          <a:noFill/>
          <a:ln w="57150" cmpd="thickThin">
            <a:solidFill>
              <a:srgbClr val="00ADE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10.8</a:t>
            </a:r>
            <a:endParaRPr lang="en-US" alt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Suppose that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 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2</a:t>
            </a:r>
            <a:r>
              <a:rPr lang="en-US" altLang="en-US"/>
              <a:t> 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3  </a:t>
            </a:r>
            <a:r>
              <a:rPr lang="en-US" altLang="en-US"/>
              <a:t>and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4</a:t>
            </a:r>
            <a:r>
              <a:rPr lang="en-US" altLang="en-US"/>
              <a:t> 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 + 1, </a:t>
            </a:r>
            <a:br>
              <a:rPr lang="en-US" altLang="en-US"/>
            </a:b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= (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/>
              <a:t>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i</a:t>
            </a:r>
            <a:r>
              <a:rPr lang="en-US" altLang="en-US"/>
              <a:t>)/4 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 +   . </a:t>
            </a:r>
            <a:br>
              <a:rPr lang="en-US" altLang="en-US"/>
            </a:br>
            <a:endParaRPr lang="en-US" altLang="en-US" sz="12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Then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6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So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and </a:t>
            </a:r>
            <a:r>
              <a:rPr lang="en-US" altLang="en-US" i="1">
                <a:sym typeface="Symbol" panose="05050102010706020507" pitchFamily="18" charset="2"/>
              </a:rPr>
              <a:t></a:t>
            </a:r>
            <a:r>
              <a:rPr lang="en-US" altLang="en-US">
                <a:sym typeface="Symbol" panose="05050102010706020507" pitchFamily="18" charset="2"/>
              </a:rPr>
              <a:t> = 1.22</a:t>
            </a:r>
            <a:r>
              <a:rPr lang="en-US" altLang="en-US"/>
              <a:t>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800"/>
              <a:t> 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Degrees of freedom for the </a:t>
            </a:r>
            <a:r>
              <a:rPr lang="en-US" altLang="en-US" i="1"/>
              <a:t>F </a:t>
            </a:r>
            <a:r>
              <a:rPr lang="en-US" altLang="en-US"/>
              <a:t>test are </a:t>
            </a:r>
            <a:r>
              <a:rPr lang="en-US" altLang="en-US" i="1"/>
              <a:t>v</a:t>
            </a:r>
            <a:r>
              <a:rPr lang="en-US" altLang="en-US" baseline="-25000"/>
              <a:t>1</a:t>
            </a:r>
            <a:r>
              <a:rPr lang="en-US" altLang="en-US"/>
              <a:t> =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 baseline="-25000"/>
              <a:t> </a:t>
            </a:r>
            <a:r>
              <a:rPr lang="en-US" altLang="en-US"/>
              <a:t>– 1= 3  and </a:t>
            </a:r>
            <a:br>
              <a:rPr lang="en-US" altLang="en-US"/>
            </a:br>
            <a:r>
              <a:rPr lang="en-US" altLang="en-US" i="1"/>
              <a:t>v</a:t>
            </a:r>
            <a:r>
              <a:rPr lang="en-US" altLang="en-US" baseline="-25000"/>
              <a:t>2</a:t>
            </a:r>
            <a:r>
              <a:rPr lang="en-US" altLang="en-US"/>
              <a:t> = </a:t>
            </a:r>
            <a:r>
              <a:rPr lang="en-US" altLang="en-US" i="1"/>
              <a:t>I</a:t>
            </a:r>
            <a:r>
              <a:rPr lang="en-US" altLang="en-US"/>
              <a:t>(</a:t>
            </a:r>
            <a:r>
              <a:rPr lang="en-US" altLang="en-US" i="1"/>
              <a:t>J</a:t>
            </a:r>
            <a:r>
              <a:rPr lang="en-US" altLang="en-US"/>
              <a:t> – 1) = 28, so interpolating visually between </a:t>
            </a:r>
            <a:r>
              <a:rPr lang="en-US" altLang="en-US" i="1"/>
              <a:t>v</a:t>
            </a:r>
            <a:r>
              <a:rPr lang="en-US" altLang="en-US" baseline="-25000"/>
              <a:t>2</a:t>
            </a:r>
            <a:r>
              <a:rPr lang="en-US" altLang="en-US"/>
              <a:t> = 20 and </a:t>
            </a:r>
            <a:r>
              <a:rPr lang="en-US" altLang="en-US" i="1"/>
              <a:t>v</a:t>
            </a:r>
            <a:r>
              <a:rPr lang="en-US" altLang="en-US" baseline="-25000"/>
              <a:t>2</a:t>
            </a:r>
            <a:r>
              <a:rPr lang="en-US" altLang="en-US"/>
              <a:t> = 30 gives power </a:t>
            </a:r>
            <a:r>
              <a:rPr lang="en-US" altLang="en-US" b="1">
                <a:sym typeface="Symbol" panose="05050102010706020507" pitchFamily="18" charset="2"/>
              </a:rPr>
              <a:t></a:t>
            </a:r>
            <a:r>
              <a:rPr lang="en-US" altLang="en-US"/>
              <a:t> .47 and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</a:t>
            </a:r>
            <a:r>
              <a:rPr lang="en-US" altLang="en-US">
                <a:sym typeface="Symbol" panose="05050102010706020507" pitchFamily="18" charset="2"/>
              </a:rPr>
              <a:t> .53</a:t>
            </a:r>
            <a:r>
              <a:rPr lang="en-US" altLang="en-US"/>
              <a:t>. 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893888"/>
            <a:ext cx="1190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6"/>
          <a:stretch>
            <a:fillRect/>
          </a:stretch>
        </p:blipFill>
        <p:spPr bwMode="auto">
          <a:xfrm>
            <a:off x="1181100" y="3911600"/>
            <a:ext cx="54483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1484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5" b="-21739"/>
          <a:stretch>
            <a:fillRect/>
          </a:stretch>
        </p:blipFill>
        <p:spPr bwMode="auto">
          <a:xfrm>
            <a:off x="6413500" y="2889250"/>
            <a:ext cx="8524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4"/>
          <a:stretch>
            <a:fillRect/>
          </a:stretch>
        </p:blipFill>
        <p:spPr bwMode="auto">
          <a:xfrm>
            <a:off x="6662738" y="3949700"/>
            <a:ext cx="576262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55" b="10559"/>
          <a:stretch>
            <a:fillRect/>
          </a:stretch>
        </p:blipFill>
        <p:spPr bwMode="auto">
          <a:xfrm>
            <a:off x="1066800" y="2895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9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-14906" r="36382" b="-19255"/>
          <a:stretch>
            <a:fillRect/>
          </a:stretch>
        </p:blipFill>
        <p:spPr bwMode="auto">
          <a:xfrm>
            <a:off x="3700463" y="2806700"/>
            <a:ext cx="114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9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8" r="15608" b="-19255"/>
          <a:stretch>
            <a:fillRect/>
          </a:stretch>
        </p:blipFill>
        <p:spPr bwMode="auto">
          <a:xfrm>
            <a:off x="4962525" y="2890838"/>
            <a:ext cx="121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10.8</a:t>
            </a:r>
            <a:endParaRPr lang="en-US" alt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This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is rather large, so we might decide to increase the  value of </a:t>
            </a:r>
            <a:r>
              <a:rPr lang="en-US" altLang="en-US" i="1"/>
              <a:t>J</a:t>
            </a:r>
            <a:r>
              <a:rPr lang="en-US" altLang="en-US"/>
              <a:t>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How many ingots of each type would be required to yield   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 b="1"/>
              <a:t> </a:t>
            </a:r>
            <a:r>
              <a:rPr lang="en-US" altLang="en-US" b="1">
                <a:sym typeface="Symbol" panose="05050102010706020507" pitchFamily="18" charset="2"/>
              </a:rPr>
              <a:t></a:t>
            </a:r>
            <a:r>
              <a:rPr lang="en-US" altLang="en-US"/>
              <a:t> .05 for the alternative under consideration? </a:t>
            </a:r>
            <a:br>
              <a:rPr lang="en-US" altLang="en-US"/>
            </a:b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By trying different values of </a:t>
            </a:r>
            <a:r>
              <a:rPr lang="en-US" altLang="en-US" i="1"/>
              <a:t>J</a:t>
            </a:r>
            <a:r>
              <a:rPr lang="en-US" altLang="en-US"/>
              <a:t>, it can be verified that </a:t>
            </a:r>
            <a:br>
              <a:rPr lang="en-US" altLang="en-US"/>
            </a:br>
            <a:r>
              <a:rPr lang="en-US" altLang="en-US" i="1"/>
              <a:t>J</a:t>
            </a:r>
            <a:r>
              <a:rPr lang="en-US" altLang="en-US"/>
              <a:t> = 24 will meet the requirement, but any smaller </a:t>
            </a:r>
            <a:r>
              <a:rPr lang="en-US" altLang="en-US" i="1"/>
              <a:t>J </a:t>
            </a:r>
            <a:r>
              <a:rPr lang="en-US" altLang="en-US"/>
              <a:t>will not.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sym typeface="Symbol" panose="05050102010706020507" pitchFamily="18" charset="2"/>
              </a:rPr>
              <a:t></a:t>
            </a:r>
            <a:r>
              <a:rPr lang="en-US" altLang="en-US" dirty="0" smtClean="0"/>
              <a:t> for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an alternative to the use of power curves, the SAS statistical software package has </a:t>
                </a:r>
                <a:r>
                  <a:rPr lang="en-US" dirty="0"/>
                  <a:t>a function that calculates </a:t>
                </a:r>
                <a:r>
                  <a:rPr lang="en-US" dirty="0" smtClean="0"/>
                  <a:t>the </a:t>
                </a:r>
                <a:r>
                  <a:rPr lang="en-US" dirty="0"/>
                  <a:t>cumulative area under a </a:t>
                </a:r>
                <a:r>
                  <a:rPr lang="en-US" dirty="0" err="1"/>
                  <a:t>noncentral</a:t>
                </a:r>
                <a:r>
                  <a:rPr lang="en-US" dirty="0"/>
                  <a:t> </a:t>
                </a:r>
                <a:r>
                  <a:rPr lang="en-US" i="1" dirty="0"/>
                  <a:t>F </a:t>
                </a:r>
                <a:r>
                  <a:rPr lang="en-US" dirty="0" smtClean="0"/>
                  <a:t>curve (</a:t>
                </a:r>
                <a:r>
                  <a:rPr lang="en-US" dirty="0"/>
                  <a:t>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, numerator </a:t>
                </a:r>
                <a:r>
                  <a:rPr lang="en-US" dirty="0" err="1"/>
                  <a:t>df</a:t>
                </a:r>
                <a:r>
                  <a:rPr lang="en-US" dirty="0"/>
                  <a:t>, denominator </a:t>
                </a:r>
                <a:r>
                  <a:rPr lang="en-US" dirty="0" err="1"/>
                  <a:t>df</a:t>
                </a:r>
                <a:r>
                  <a:rPr lang="en-US" dirty="0"/>
                  <a:t>,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), </a:t>
                </a:r>
                <a:r>
                  <a:rPr lang="en-US" dirty="0"/>
                  <a:t>and this area is </a:t>
                </a:r>
                <a:r>
                  <a:rPr lang="en-US" i="1" dirty="0" smtClean="0"/>
                  <a:t>β</a:t>
                </a:r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Minitab does this </a:t>
                </a:r>
                <a:r>
                  <a:rPr lang="en-US" dirty="0"/>
                  <a:t>and also something rather different. The </a:t>
                </a:r>
                <a:r>
                  <a:rPr lang="en-US" dirty="0" smtClean="0"/>
                  <a:t>user </a:t>
                </a:r>
                <a:r>
                  <a:rPr lang="en-US" dirty="0"/>
                  <a:t>is asked to specify the </a:t>
                </a:r>
                <a:r>
                  <a:rPr lang="en-US" dirty="0" smtClean="0"/>
                  <a:t>maximum difference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</a:t>
                </a:r>
                <a:r>
                  <a:rPr lang="en-US" dirty="0"/>
                  <a:t>rather than the individual means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example, we </a:t>
                </a:r>
                <a:r>
                  <a:rPr lang="en-US" dirty="0" smtClean="0"/>
                  <a:t>might wish </a:t>
                </a:r>
                <a:r>
                  <a:rPr lang="en-US" dirty="0"/>
                  <a:t>to calculate the power of the </a:t>
                </a:r>
                <a:r>
                  <a:rPr lang="en-US" dirty="0" smtClean="0"/>
                  <a:t>test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=106.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324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sym typeface="Symbol" panose="05050102010706020507" pitchFamily="18" charset="2"/>
              </a:rPr>
              <a:t></a:t>
            </a:r>
            <a:r>
              <a:rPr lang="en-US" altLang="en-US" dirty="0" smtClean="0"/>
              <a:t> for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However, the power depends </a:t>
                </a:r>
                <a:r>
                  <a:rPr lang="en-US" dirty="0"/>
                  <a:t>not only on this maximum </a:t>
                </a:r>
                <a:r>
                  <a:rPr lang="en-US" dirty="0" smtClean="0"/>
                  <a:t>difference </a:t>
                </a:r>
                <a:r>
                  <a:rPr lang="en-US" dirty="0"/>
                  <a:t>but on the values of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 this situation Minitab </a:t>
                </a:r>
                <a:r>
                  <a:rPr lang="en-US" dirty="0"/>
                  <a:t>calculates the smallest possible value of power </a:t>
                </a:r>
                <a:r>
                  <a:rPr lang="en-US" dirty="0" smtClean="0"/>
                  <a:t>subject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100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106, which occurs when the </a:t>
                </a:r>
                <a:r>
                  <a:rPr lang="en-US" dirty="0" smtClean="0"/>
                  <a:t>two </a:t>
                </a:r>
                <a:r>
                  <a:rPr lang="en-US" dirty="0"/>
                  <a:t>other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/>
                  <a:t>are both halfway between </a:t>
                </a:r>
                <a:r>
                  <a:rPr lang="en-US" dirty="0" smtClean="0"/>
                  <a:t>100 and </a:t>
                </a:r>
                <a:r>
                  <a:rPr lang="en-US" dirty="0"/>
                  <a:t>106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this power is .85, then we can say that the power is at least .85 and </a:t>
                </a:r>
                <a:r>
                  <a:rPr lang="en-US" i="1" dirty="0" smtClean="0"/>
                  <a:t>β </a:t>
                </a:r>
                <a:r>
                  <a:rPr lang="en-US" dirty="0" smtClean="0"/>
                  <a:t>is at </a:t>
                </a:r>
                <a:r>
                  <a:rPr lang="en-US" dirty="0"/>
                  <a:t>most .15 when the two most extreme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’s are </a:t>
                </a:r>
                <a:r>
                  <a:rPr lang="en-US" dirty="0"/>
                  <a:t>separated by 6 (the common </a:t>
                </a:r>
                <a:r>
                  <a:rPr lang="en-US" dirty="0" smtClean="0"/>
                  <a:t>sample size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i="1" dirty="0" smtClean="0"/>
                  <a:t> m</a:t>
                </a:r>
                <a:r>
                  <a:rPr lang="en-US" dirty="0" smtClean="0"/>
                  <a:t>ust </a:t>
                </a:r>
                <a:r>
                  <a:rPr lang="en-US" dirty="0"/>
                  <a:t>also be specified).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247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sym typeface="Symbol" panose="05050102010706020507" pitchFamily="18" charset="2"/>
              </a:rPr>
              <a:t></a:t>
            </a:r>
            <a:r>
              <a:rPr lang="en-US" altLang="en-US" dirty="0" smtClean="0"/>
              <a:t> for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will also determine the </a:t>
            </a:r>
            <a:r>
              <a:rPr lang="en-US" dirty="0" smtClean="0"/>
              <a:t>necessary common sample </a:t>
            </a:r>
            <a:r>
              <a:rPr lang="en-US" dirty="0"/>
              <a:t>size if maximum difference and minimum power are </a:t>
            </a:r>
            <a:r>
              <a:rPr lang="en-US" dirty="0" smtClean="0"/>
              <a:t>specified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93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Relationship of the </a:t>
            </a:r>
            <a:r>
              <a:rPr lang="en-US" altLang="en-US" sz="4000" b="1" i="1">
                <a:solidFill>
                  <a:srgbClr val="00ADEF"/>
                </a:solidFill>
              </a:rPr>
              <a:t>F</a:t>
            </a:r>
            <a:r>
              <a:rPr lang="en-US" altLang="en-US" sz="4000" b="1">
                <a:solidFill>
                  <a:srgbClr val="00ADEF"/>
                </a:solidFill>
              </a:rPr>
              <a:t> Test           to the </a:t>
            </a:r>
            <a:r>
              <a:rPr lang="en-US" altLang="en-US" sz="4000" b="1" i="1">
                <a:solidFill>
                  <a:srgbClr val="00ADEF"/>
                </a:solidFill>
              </a:rPr>
              <a:t>t</a:t>
            </a:r>
            <a:r>
              <a:rPr lang="en-US" altLang="en-US" sz="4000" b="1">
                <a:solidFill>
                  <a:srgbClr val="00ADEF"/>
                </a:solidFill>
              </a:rPr>
              <a:t>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700"/>
              <a:t>Relationship of the </a:t>
            </a:r>
            <a:r>
              <a:rPr lang="en-US" altLang="en-US" sz="3700" i="1"/>
              <a:t>F </a:t>
            </a:r>
            <a:r>
              <a:rPr lang="en-US" altLang="en-US" sz="3700"/>
              <a:t>Test to the </a:t>
            </a:r>
            <a:r>
              <a:rPr lang="en-US" altLang="en-US" sz="3700" i="1"/>
              <a:t>t </a:t>
            </a:r>
            <a:r>
              <a:rPr lang="en-US" altLang="en-US" sz="3700"/>
              <a:t>Test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When the number of treatments or populations is </a:t>
            </a:r>
            <a:r>
              <a:rPr lang="en-US" altLang="en-US" i="1" dirty="0"/>
              <a:t>I</a:t>
            </a:r>
            <a:r>
              <a:rPr lang="en-US" altLang="en-US" dirty="0"/>
              <a:t> = 2, all formulas and results connected with the </a:t>
            </a:r>
            <a:r>
              <a:rPr lang="en-US" altLang="en-US" i="1" dirty="0"/>
              <a:t>F </a:t>
            </a:r>
            <a:r>
              <a:rPr lang="en-US" altLang="en-US" dirty="0"/>
              <a:t>test still make sense, so ANOVA can be used to test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: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baseline="-25000" dirty="0"/>
              <a:t>1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baseline="-25000" dirty="0"/>
              <a:t>2</a:t>
            </a:r>
            <a:r>
              <a:rPr lang="en-US" altLang="en-US" dirty="0"/>
              <a:t> versus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a</a:t>
            </a:r>
            <a:r>
              <a:rPr lang="en-US" altLang="en-US" dirty="0"/>
              <a:t>: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baseline="-25000" dirty="0"/>
              <a:t>2</a:t>
            </a:r>
            <a:r>
              <a:rPr lang="en-US" altLang="en-US" dirty="0"/>
              <a:t>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In this case, a two-tailed, two-sample </a:t>
            </a:r>
            <a:r>
              <a:rPr lang="en-US" altLang="en-US" i="1" dirty="0"/>
              <a:t>t </a:t>
            </a:r>
            <a:r>
              <a:rPr lang="en-US" altLang="en-US" dirty="0"/>
              <a:t>test can also be used.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In </a:t>
            </a:r>
            <a:r>
              <a:rPr lang="en-US" altLang="en-US" dirty="0" smtClean="0"/>
              <a:t>Section 9.3, </a:t>
            </a:r>
            <a:r>
              <a:rPr lang="en-US" altLang="en-US" dirty="0"/>
              <a:t>we mentioned the pooled </a:t>
            </a:r>
            <a:r>
              <a:rPr lang="en-US" altLang="en-US" i="1" dirty="0"/>
              <a:t>t </a:t>
            </a:r>
            <a:r>
              <a:rPr lang="en-US" altLang="en-US" dirty="0"/>
              <a:t>test, which requires equal variances, as an alternative to the           two-sample </a:t>
            </a:r>
            <a:r>
              <a:rPr lang="en-US" altLang="en-US" i="1" dirty="0"/>
              <a:t>t </a:t>
            </a:r>
            <a:r>
              <a:rPr lang="en-US" altLang="en-US" dirty="0"/>
              <a:t>procedure.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700"/>
              <a:t>Relationship of the </a:t>
            </a:r>
            <a:r>
              <a:rPr lang="en-US" altLang="en-US" sz="3700" i="1"/>
              <a:t>F </a:t>
            </a:r>
            <a:r>
              <a:rPr lang="en-US" altLang="en-US" sz="3700"/>
              <a:t>Test to the </a:t>
            </a:r>
            <a:r>
              <a:rPr lang="en-US" altLang="en-US" sz="3700" i="1"/>
              <a:t>t </a:t>
            </a:r>
            <a:r>
              <a:rPr lang="en-US" altLang="en-US" sz="3700"/>
              <a:t>Test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It can be shown that the single-factor ANOVA </a:t>
            </a:r>
            <a:r>
              <a:rPr lang="en-US" altLang="en-US" i="1"/>
              <a:t>F </a:t>
            </a:r>
            <a:r>
              <a:rPr lang="en-US" altLang="en-US"/>
              <a:t>test and the two-tailed pooled </a:t>
            </a:r>
            <a:r>
              <a:rPr lang="en-US" altLang="en-US" i="1"/>
              <a:t>t </a:t>
            </a:r>
            <a:r>
              <a:rPr lang="en-US" altLang="en-US"/>
              <a:t>test are equivalent; for any given data set, the </a:t>
            </a:r>
            <a:r>
              <a:rPr lang="en-US" altLang="en-US" i="1"/>
              <a:t>P</a:t>
            </a:r>
            <a:r>
              <a:rPr lang="en-US" altLang="en-US"/>
              <a:t>-values for the two tests will be identical, so the same conclusion will be reached by either test.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two-sample </a:t>
            </a:r>
            <a:r>
              <a:rPr lang="en-US" altLang="en-US" i="1"/>
              <a:t>t </a:t>
            </a:r>
            <a:r>
              <a:rPr lang="en-US" altLang="en-US"/>
              <a:t>test is more flexible than the </a:t>
            </a:r>
            <a:r>
              <a:rPr lang="en-US" altLang="en-US" i="1"/>
              <a:t>F </a:t>
            </a:r>
            <a:r>
              <a:rPr lang="en-US" altLang="en-US"/>
              <a:t>test when  </a:t>
            </a:r>
            <a:r>
              <a:rPr lang="en-US" altLang="en-US" i="1"/>
              <a:t>I</a:t>
            </a:r>
            <a:r>
              <a:rPr lang="en-US" altLang="en-US"/>
              <a:t> = 2 for two reasons. </a:t>
            </a:r>
            <a:br>
              <a:rPr lang="en-US" altLang="en-US"/>
            </a:b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First, it is valid without the assumption that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baseline="-25000"/>
              <a:t>1</a:t>
            </a:r>
            <a:r>
              <a:rPr lang="en-US" altLang="en-US"/>
              <a:t> =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baseline="-25000"/>
              <a:t>2</a:t>
            </a:r>
            <a:r>
              <a:rPr lang="en-US" altLang="en-US"/>
              <a:t>; second, it can be used to test </a:t>
            </a:r>
            <a:r>
              <a:rPr lang="en-US" altLang="en-US" i="1"/>
              <a:t>H</a:t>
            </a:r>
            <a:r>
              <a:rPr lang="en-US" altLang="en-US" i="1" baseline="-25000"/>
              <a:t>a</a:t>
            </a:r>
            <a:r>
              <a:rPr lang="en-US" altLang="en-US"/>
              <a:t>: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 &gt;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2</a:t>
            </a:r>
            <a:r>
              <a:rPr lang="en-US" altLang="en-US"/>
              <a:t> (an upper-tailed </a:t>
            </a:r>
            <a:r>
              <a:rPr lang="en-US" altLang="en-US" i="1"/>
              <a:t>t </a:t>
            </a:r>
            <a:r>
              <a:rPr lang="en-US" altLang="en-US"/>
              <a:t>test) or </a:t>
            </a:r>
            <a:r>
              <a:rPr lang="en-US" altLang="en-US" i="1"/>
              <a:t>H</a:t>
            </a:r>
            <a:r>
              <a:rPr lang="en-US" altLang="en-US" i="1" baseline="-25000"/>
              <a:t>a</a:t>
            </a:r>
            <a:r>
              <a:rPr lang="en-US" altLang="en-US"/>
              <a:t>: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 &lt;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2</a:t>
            </a:r>
            <a:r>
              <a:rPr lang="en-US" altLang="en-US"/>
              <a:t> as well as </a:t>
            </a:r>
            <a:r>
              <a:rPr lang="en-US" altLang="en-US" i="1"/>
              <a:t>H</a:t>
            </a:r>
            <a:r>
              <a:rPr lang="en-US" altLang="en-US" i="1" baseline="-25000"/>
              <a:t>a</a:t>
            </a:r>
            <a:r>
              <a:rPr lang="en-US" altLang="en-US"/>
              <a:t>: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</a:t>
            </a:r>
            <a:r>
              <a:rPr lang="en-US" altLang="en-US"/>
              <a:t>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2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700"/>
              <a:t>Relationship of the </a:t>
            </a:r>
            <a:r>
              <a:rPr lang="en-US" altLang="en-US" sz="3700" i="1"/>
              <a:t>F </a:t>
            </a:r>
            <a:r>
              <a:rPr lang="en-US" altLang="en-US" sz="3700"/>
              <a:t>Test to the </a:t>
            </a:r>
            <a:r>
              <a:rPr lang="en-US" altLang="en-US" sz="3700" i="1"/>
              <a:t>t </a:t>
            </a:r>
            <a:r>
              <a:rPr lang="en-US" altLang="en-US" sz="3700"/>
              <a:t>Test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In the case of </a:t>
            </a:r>
            <a:r>
              <a:rPr lang="en-US" altLang="en-US" i="1"/>
              <a:t>I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3, there is unfortunately no general test procedure known to have good properties without assuming equal variances.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Unequal Sample Sizes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More on Single-Factor ANOVA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382000" cy="5256212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We now briefly consider some additional issues relating to single-factor ANOVA.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These include an alternative description of the model parameters,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for the </a:t>
            </a:r>
            <a:r>
              <a:rPr lang="en-US" altLang="en-US" i="1"/>
              <a:t>F </a:t>
            </a:r>
            <a:r>
              <a:rPr lang="en-US" altLang="en-US"/>
              <a:t>test, the relationship of the test to procedures previously considered, data transformation, a random effects model, and formulas for the case of unequal sample sizes.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Unequal Sample Sizes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When </a:t>
            </a:r>
            <a:r>
              <a:rPr lang="en-US" altLang="en-US" dirty="0"/>
              <a:t>the sample sizes from each population or treatment are not equal, let  </a:t>
            </a:r>
            <a:r>
              <a:rPr lang="en-US" altLang="en-US" i="1" dirty="0"/>
              <a:t>j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 err="1"/>
              <a:t>j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baseline="-25000" dirty="0"/>
              <a:t> </a:t>
            </a:r>
            <a:r>
              <a:rPr lang="en-US" altLang="en-US" dirty="0"/>
              <a:t>denote the </a:t>
            </a:r>
            <a:r>
              <a:rPr lang="en-US" altLang="en-US" i="1" dirty="0"/>
              <a:t>I </a:t>
            </a:r>
            <a:r>
              <a:rPr lang="en-US" altLang="en-US" dirty="0"/>
              <a:t>sample sizes, and let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/>
              <a:t> </a:t>
            </a:r>
            <a:r>
              <a:rPr lang="en-US" altLang="en-US" dirty="0"/>
              <a:t>denote the total number of observations.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dirty="0"/>
              <a:t>accompanying box gives ANOVA formulas and the test procedure.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Unequal Sample Sizes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696200" cy="480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10.9</a:t>
            </a:r>
            <a:endParaRPr lang="en-US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article “On the Development of a New Approach for the Determination of Yield Strength in Mg-based Alloys” (</a:t>
            </a:r>
            <a:r>
              <a:rPr lang="en-US" altLang="en-US" i="1"/>
              <a:t>Light Metal Age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/>
              <a:t>Oct. 1998: 51–53) presented the following data</a:t>
            </a:r>
            <a:br>
              <a:rPr lang="en-US" altLang="en-US"/>
            </a:br>
            <a:r>
              <a:rPr lang="en-US" altLang="en-US"/>
              <a:t>on elastic modulus (GPa) obtained by a new ultrasonic method for specimens of a certain alloy produced using three different casting processes.</a:t>
            </a:r>
          </a:p>
        </p:txBody>
      </p:sp>
      <p:pic>
        <p:nvPicPr>
          <p:cNvPr id="1577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762000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10.9</a:t>
            </a:r>
            <a:endParaRPr lang="en-US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Let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2</a:t>
            </a:r>
            <a:r>
              <a:rPr lang="en-US" altLang="en-US"/>
              <a:t>, and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3</a:t>
            </a:r>
            <a:r>
              <a:rPr lang="en-US" altLang="en-US"/>
              <a:t> denote the true average elastic moduli for the three different processes under the given circumstances. </a:t>
            </a:r>
            <a:br>
              <a:rPr lang="en-US" altLang="en-US"/>
            </a:b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relevant hypotheses are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: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1</a:t>
            </a:r>
            <a:r>
              <a:rPr lang="en-US" altLang="en-US"/>
              <a:t> 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2</a:t>
            </a:r>
            <a:r>
              <a:rPr lang="en-US" altLang="en-US"/>
              <a:t> 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baseline="-25000"/>
              <a:t>3</a:t>
            </a:r>
            <a:r>
              <a:rPr lang="en-US" altLang="en-US"/>
              <a:t> versus </a:t>
            </a:r>
            <a:r>
              <a:rPr lang="en-US" altLang="en-US" i="1"/>
              <a:t>H</a:t>
            </a:r>
            <a:r>
              <a:rPr lang="en-US" altLang="en-US" baseline="-25000"/>
              <a:t>a</a:t>
            </a:r>
            <a:r>
              <a:rPr lang="en-US" altLang="en-US"/>
              <a:t>: at least two of the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/>
              <a:t>’s are different.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test statistic is, of course, </a:t>
            </a:r>
            <a:r>
              <a:rPr lang="en-US" altLang="en-US" i="1"/>
              <a:t>F</a:t>
            </a:r>
            <a:r>
              <a:rPr lang="en-US" altLang="en-US"/>
              <a:t> = MSTr/MSE, based on       </a:t>
            </a:r>
            <a:r>
              <a:rPr lang="en-US" altLang="en-US" i="1"/>
              <a:t>I</a:t>
            </a:r>
            <a:r>
              <a:rPr lang="en-US" altLang="en-US"/>
              <a:t> – 1 = 2 numerator df and </a:t>
            </a:r>
            <a:r>
              <a:rPr lang="en-US" altLang="en-US" i="1"/>
              <a:t>n </a:t>
            </a:r>
            <a:r>
              <a:rPr lang="en-US" altLang="en-US"/>
              <a:t>– </a:t>
            </a:r>
            <a:r>
              <a:rPr lang="en-US" altLang="en-US" i="1"/>
              <a:t>I </a:t>
            </a:r>
            <a:r>
              <a:rPr lang="en-US" altLang="en-US"/>
              <a:t>= 22 – 3 = 19 denominator df. Relevant quantities include</a:t>
            </a:r>
          </a:p>
        </p:txBody>
      </p:sp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57800"/>
            <a:ext cx="54483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10.9</a:t>
            </a:r>
            <a:endParaRPr lang="en-US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               SST = 43,998.73 – 43,984.80 = 13.93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               SSE = 13.93 – 7.93 = 6.00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remaining computations are displayed in the accompanying ANOVA table.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Since </a:t>
            </a:r>
            <a:r>
              <a:rPr lang="en-US" altLang="en-US" i="1"/>
              <a:t>F</a:t>
            </a:r>
            <a:r>
              <a:rPr lang="en-US" altLang="en-US" baseline="-25000"/>
              <a:t>.001,2,19</a:t>
            </a:r>
            <a:r>
              <a:rPr lang="en-US" altLang="en-US"/>
              <a:t> = 10.16 &lt; 12.56 = </a:t>
            </a:r>
            <a:r>
              <a:rPr lang="en-US" altLang="en-US" i="1"/>
              <a:t>f</a:t>
            </a:r>
            <a:r>
              <a:rPr lang="en-US" altLang="en-US"/>
              <a:t>, the </a:t>
            </a:r>
            <a:r>
              <a:rPr lang="en-US" altLang="en-US" i="1"/>
              <a:t>P</a:t>
            </a:r>
            <a:r>
              <a:rPr lang="en-US" altLang="en-US"/>
              <a:t>-value is smaller than .001. </a:t>
            </a:r>
          </a:p>
        </p:txBody>
      </p:sp>
      <p:pic>
        <p:nvPicPr>
          <p:cNvPr id="1617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2241550"/>
            <a:ext cx="64452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10.9</a:t>
            </a:r>
            <a:endParaRPr lang="en-US" alt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Thus the null hypothesis should be rejected at any reasonable significance level; there is compelling evidence for concluding that a true average elastic modulus somehow depends on which casting process is used.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200400"/>
            <a:ext cx="75438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Unequal Sample Sizes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There is more controversy among statisticians regarding which multiple comparisons procedure to use when sample sizes are unequal than there is in the case of equal sample sizes.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procedure that we present here is recommended in the excellent book </a:t>
            </a:r>
            <a:r>
              <a:rPr lang="en-US" altLang="en-US" i="1" dirty="0"/>
              <a:t>Beyond ANOVA</a:t>
            </a:r>
            <a:r>
              <a:rPr lang="en-US" altLang="en-US" dirty="0"/>
              <a:t>: </a:t>
            </a:r>
            <a:r>
              <a:rPr lang="en-US" altLang="en-US" i="1" dirty="0" smtClean="0"/>
              <a:t>Basics </a:t>
            </a:r>
            <a:r>
              <a:rPr lang="en-US" altLang="en-US" i="1" dirty="0"/>
              <a:t>of Applied Statistics </a:t>
            </a:r>
            <a:r>
              <a:rPr lang="en-US" altLang="en-US" dirty="0"/>
              <a:t>(see the chapter bibliography) for use when the </a:t>
            </a:r>
            <a:r>
              <a:rPr lang="en-US" altLang="en-US" i="1" dirty="0"/>
              <a:t>I </a:t>
            </a:r>
            <a:r>
              <a:rPr lang="en-US" altLang="en-US" dirty="0"/>
              <a:t>sample sizes </a:t>
            </a:r>
            <a:r>
              <a:rPr lang="en-US" altLang="en-US" i="1" dirty="0"/>
              <a:t>J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J</a:t>
            </a:r>
            <a:r>
              <a:rPr lang="en-US" altLang="en-US" i="1" baseline="-25000" dirty="0"/>
              <a:t>I</a:t>
            </a:r>
            <a:r>
              <a:rPr lang="en-US" altLang="en-US" dirty="0"/>
              <a:t>, are reasonably close to one another </a:t>
            </a:r>
            <a:r>
              <a:rPr lang="en-US" altLang="en-US" dirty="0" smtClean="0"/>
              <a:t>(“</a:t>
            </a:r>
            <a:r>
              <a:rPr lang="en-US" altLang="en-US" dirty="0"/>
              <a:t>mild imbalance”). </a:t>
            </a: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It </a:t>
            </a:r>
            <a:r>
              <a:rPr lang="en-US" altLang="en-US" dirty="0"/>
              <a:t>modifies Tukey’s method by using averages of pairs </a:t>
            </a:r>
            <a:br>
              <a:rPr lang="en-US" altLang="en-US" dirty="0"/>
            </a:br>
            <a:r>
              <a:rPr lang="en-US" altLang="en-US" dirty="0"/>
              <a:t>of 1/</a:t>
            </a:r>
            <a:r>
              <a:rPr lang="en-US" altLang="en-US" i="1" dirty="0"/>
              <a:t>J</a:t>
            </a:r>
            <a:r>
              <a:rPr lang="en-US" altLang="en-US" i="1" baseline="-25000" dirty="0"/>
              <a:t>i</a:t>
            </a:r>
            <a:r>
              <a:rPr lang="en-US" altLang="en-US" dirty="0"/>
              <a:t>’s in place of 1/</a:t>
            </a:r>
            <a:r>
              <a:rPr lang="en-US" altLang="en-US" i="1" dirty="0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Unequal Sample Sizes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62807"/>
            <a:ext cx="8229601" cy="37521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Unequal Sample Sizes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simultaneous confidence level 100(1 –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)% is only approximate rather than exact as it is with equal sample sizes.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Underscoring can still be used, but now the </a:t>
            </a:r>
            <a:r>
              <a:rPr lang="en-US" altLang="en-US" i="1"/>
              <a:t>w</a:t>
            </a:r>
            <a:r>
              <a:rPr lang="en-US" altLang="en-US" i="1" baseline="-25000"/>
              <a:t>ij</a:t>
            </a:r>
            <a:r>
              <a:rPr lang="en-US" altLang="en-US" i="1"/>
              <a:t> </a:t>
            </a:r>
            <a:r>
              <a:rPr lang="en-US" altLang="en-US"/>
              <a:t>factor used to decide whether</a:t>
            </a:r>
            <a:r>
              <a:rPr lang="en-US" altLang="en-US" i="1"/>
              <a:t> x</a:t>
            </a:r>
            <a:r>
              <a:rPr lang="en-US" altLang="en-US" i="1" baseline="-25000"/>
              <a:t>i</a:t>
            </a:r>
            <a:r>
              <a:rPr lang="en-US" altLang="en-US" baseline="-25000"/>
              <a:t> </a:t>
            </a:r>
            <a:r>
              <a:rPr lang="en-US" altLang="en-US"/>
              <a:t>and </a:t>
            </a:r>
            <a:r>
              <a:rPr lang="en-US" altLang="en-US" i="1"/>
              <a:t>x</a:t>
            </a:r>
            <a:r>
              <a:rPr lang="en-US" altLang="en-US" i="1" baseline="-25000"/>
              <a:t>j</a:t>
            </a:r>
            <a:r>
              <a:rPr lang="en-US" altLang="en-US"/>
              <a:t> can be connected will depend on </a:t>
            </a:r>
            <a:r>
              <a:rPr lang="en-US" altLang="en-US" i="1"/>
              <a:t>J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J</a:t>
            </a:r>
            <a:r>
              <a:rPr lang="en-US" altLang="en-US" i="1" baseline="-25000"/>
              <a:t>j</a:t>
            </a:r>
            <a:r>
              <a:rPr lang="en-US" altLang="en-US"/>
              <a:t>.</a:t>
            </a:r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3062288" y="3565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3900488" y="35639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10.10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sample sizes for the elastic modulus data were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=6, </m:t>
                    </m:r>
                    <m:r>
                      <m:rPr>
                        <m:sty m:val="p"/>
                      </m:rPr>
                      <a:rPr lang="en-US" b="0" i="0" smtClean="0"/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−1=19, </m:t>
                    </m:r>
                    <m:r>
                      <m:rPr>
                        <m:sty m:val="p"/>
                      </m:rPr>
                      <a:rPr lang="en-US" b="0" i="0" smtClean="0"/>
                      <m:t>MSE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=.316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A </a:t>
                </a:r>
                <a:r>
                  <a:rPr lang="en-US" dirty="0" smtClean="0"/>
                  <a:t> simultaneous </a:t>
                </a:r>
                <a:r>
                  <a:rPr lang="en-US" dirty="0"/>
                  <a:t>confidence level of </a:t>
                </a:r>
                <a:r>
                  <a:rPr lang="en-US" dirty="0" smtClean="0"/>
                  <a:t>approximately 95</a:t>
                </a:r>
                <a:r>
                  <a:rPr lang="en-US" dirty="0"/>
                  <a:t>% </a:t>
                </a:r>
                <a:r>
                  <a:rPr lang="en-US" dirty="0" smtClean="0"/>
                  <a:t>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.05,3,19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=3.59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from </a:t>
                </a:r>
                <a:r>
                  <a:rPr lang="en-US" dirty="0" smtClean="0"/>
                  <a:t>which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=44.71−44.06=.65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12, 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are </a:t>
                </a:r>
                <a:r>
                  <a:rPr lang="en-US" dirty="0"/>
                  <a:t>judged not </a:t>
                </a:r>
                <a:r>
                  <a:rPr lang="en-US" dirty="0" smtClean="0"/>
                  <a:t>significantly different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0"/>
            <a:ext cx="6068431" cy="7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The ANOVA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10.10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accompanying underscoring scheme shows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appear </a:t>
                </a:r>
                <a:r>
                  <a:rPr lang="en-US" dirty="0"/>
                  <a:t>to differ significantly, as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.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24200"/>
            <a:ext cx="4095896" cy="8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47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Data Transformation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Data Transformation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use of ANOVA methods can be invalidated by substantial differences in the variances                         (which until now have been assumed equal with common value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/>
              <a:t>2</a:t>
            </a:r>
            <a:r>
              <a:rPr lang="en-US" altLang="en-US"/>
              <a:t>).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It sometimes happens that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 i="1" baseline="-25000"/>
              <a:t>ij</a:t>
            </a:r>
            <a:r>
              <a:rPr lang="en-US" altLang="en-US"/>
              <a:t>) =     =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/>
              <a:t>, a known function of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(so that when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is false, the variances are not equal).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For example, if </a:t>
            </a:r>
            <a:r>
              <a:rPr lang="en-US" altLang="en-US" i="1"/>
              <a:t>X</a:t>
            </a:r>
            <a:r>
              <a:rPr lang="en-US" altLang="en-US" i="1" baseline="-25000"/>
              <a:t>ij </a:t>
            </a:r>
            <a:r>
              <a:rPr lang="en-US" altLang="en-US"/>
              <a:t>has a Poisson distribution with parameter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(approximately normal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 i="1" baseline="-25000"/>
              <a:t>I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10), if then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and     = 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 i="1" baseline="-25000"/>
              <a:t>i</a:t>
            </a:r>
            <a:r>
              <a:rPr lang="en-US" altLang="en-US"/>
              <a:t>, so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 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 is the known function. </a:t>
            </a:r>
          </a:p>
        </p:txBody>
      </p:sp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05000"/>
            <a:ext cx="13716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88" y="5219700"/>
            <a:ext cx="3571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357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Data Transformation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In such cases, one can often transform the </a:t>
            </a:r>
            <a:r>
              <a:rPr lang="en-US" altLang="en-US" i="1"/>
              <a:t>X</a:t>
            </a:r>
            <a:r>
              <a:rPr lang="en-US" altLang="en-US" i="1" baseline="-25000"/>
              <a:t>ij</a:t>
            </a:r>
            <a:r>
              <a:rPr lang="en-US" altLang="en-US"/>
              <a:t>’s to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 i="1" baseline="-25000"/>
              <a:t>ij</a:t>
            </a:r>
            <a:r>
              <a:rPr lang="en-US" altLang="en-US"/>
              <a:t>) so that they will have approximately equal variances (while leaving the transformed variables approximately normal), and then the </a:t>
            </a:r>
            <a:r>
              <a:rPr lang="en-US" altLang="en-US" i="1"/>
              <a:t>F </a:t>
            </a:r>
            <a:r>
              <a:rPr lang="en-US" altLang="en-US"/>
              <a:t>test can be used on the transformed observations.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key idea in choosing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sz="2000" b="1">
                <a:sym typeface="Wingdings 2" panose="05020102010507070707" pitchFamily="18" charset="2"/>
              </a:rPr>
              <a:t></a:t>
            </a:r>
            <a:r>
              <a:rPr lang="en-US" altLang="en-US"/>
              <a:t>) is that often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2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                                                                                    .               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We now wish to find the function </a:t>
            </a:r>
            <a:r>
              <a:rPr lang="en-US" altLang="en-US" i="1">
                <a:sym typeface="Wingdings 2" panose="05020102010507070707" pitchFamily="18" charset="2"/>
              </a:rPr>
              <a:t>h</a:t>
            </a:r>
            <a:r>
              <a:rPr lang="en-US" altLang="en-US">
                <a:sym typeface="Wingdings 2" panose="05020102010507070707" pitchFamily="18" charset="2"/>
              </a:rPr>
              <a:t>(</a:t>
            </a:r>
            <a:r>
              <a:rPr lang="en-US" altLang="en-US" sz="2000">
                <a:sym typeface="Wingdings 2" panose="05020102010507070707" pitchFamily="18" charset="2"/>
              </a:rPr>
              <a:t></a:t>
            </a:r>
            <a:r>
              <a:rPr lang="en-US" altLang="en-US">
                <a:sym typeface="Wingdings 2" panose="05020102010507070707" pitchFamily="18" charset="2"/>
              </a:rPr>
              <a:t>)</a:t>
            </a:r>
            <a:r>
              <a:rPr lang="en-US" altLang="en-US"/>
              <a:t> for which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2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								               .</a:t>
            </a:r>
          </a:p>
        </p:txBody>
      </p:sp>
      <p:grpSp>
        <p:nvGrpSpPr>
          <p:cNvPr id="168969" name="Group 9"/>
          <p:cNvGrpSpPr>
            <a:grpSpLocks/>
          </p:cNvGrpSpPr>
          <p:nvPr/>
        </p:nvGrpSpPr>
        <p:grpSpPr bwMode="auto">
          <a:xfrm>
            <a:off x="1866900" y="4305300"/>
            <a:ext cx="5741988" cy="444500"/>
            <a:chOff x="1728" y="2064"/>
            <a:chExt cx="3617" cy="280"/>
          </a:xfrm>
        </p:grpSpPr>
        <p:pic>
          <p:nvPicPr>
            <p:cNvPr id="16896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064"/>
              <a:ext cx="92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96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2067"/>
              <a:ext cx="26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89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5656263"/>
            <a:ext cx="5384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Data Transformation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458200" cy="5256212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/>
              <a:t>Proposition</a:t>
            </a:r>
            <a:endParaRPr lang="en-US" altLang="en-US" b="1" i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In the Poisson case,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x</a:t>
            </a:r>
            <a:r>
              <a:rPr lang="en-US" altLang="en-US" dirty="0"/>
              <a:t>, so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should be proportional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to                          .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Thus Poisson data should be transformed to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) =       before the analysis.</a:t>
            </a:r>
          </a:p>
        </p:txBody>
      </p:sp>
      <p:pic>
        <p:nvPicPr>
          <p:cNvPr id="1699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8340"/>
            <a:ext cx="2184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9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761" y="5334000"/>
            <a:ext cx="57626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995" name="AutoShape 11"/>
          <p:cNvSpPr>
            <a:spLocks noChangeAspect="1" noChangeArrowheads="1" noTextEdit="1"/>
          </p:cNvSpPr>
          <p:nvPr/>
        </p:nvSpPr>
        <p:spPr bwMode="auto">
          <a:xfrm>
            <a:off x="2209800" y="3429000"/>
            <a:ext cx="27606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6" y="2061506"/>
            <a:ext cx="6824987" cy="15198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A Random Effects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Random Effects Model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single-factor problems considered so far have all been assumed to be examples of a </a:t>
            </a:r>
            <a:r>
              <a:rPr lang="en-US" altLang="en-US" b="1"/>
              <a:t>fixed effects </a:t>
            </a:r>
            <a:r>
              <a:rPr lang="en-US" altLang="en-US"/>
              <a:t>ANOVA model.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By this we mean that the chosen levels of the factor under study are the only ones considered relevant by the experimenter. The single-factor fixed effects model is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/>
              <a:t>          X</a:t>
            </a:r>
            <a:r>
              <a:rPr lang="en-US" altLang="en-US" i="1" baseline="-25000"/>
              <a:t>ij</a:t>
            </a:r>
            <a:r>
              <a:rPr lang="en-US" altLang="en-US" i="1"/>
              <a:t> </a:t>
            </a:r>
            <a:r>
              <a:rPr lang="en-US" altLang="en-US"/>
              <a:t>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+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+ </a:t>
            </a:r>
            <a:r>
              <a:rPr lang="en-US" altLang="en-US" b="1" i="1">
                <a:sym typeface="Symbol" panose="05050102010706020507" pitchFamily="18" charset="2"/>
              </a:rPr>
              <a:t></a:t>
            </a:r>
            <a:r>
              <a:rPr lang="en-US" altLang="en-US" i="1" baseline="-25000"/>
              <a:t>ij</a:t>
            </a:r>
            <a:r>
              <a:rPr lang="en-US" altLang="en-US" i="1"/>
              <a:t>     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/>
              <a:t>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= 0</a:t>
            </a:r>
            <a:endParaRPr lang="en-US" altLang="en-US">
              <a:solidFill>
                <a:srgbClr val="00ADEF"/>
              </a:solidFill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F"/>
              </a:solidFill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where the </a:t>
            </a:r>
            <a:r>
              <a:rPr lang="en-US" altLang="en-US" b="1" i="1">
                <a:sym typeface="Symbol" panose="05050102010706020507" pitchFamily="18" charset="2"/>
              </a:rPr>
              <a:t></a:t>
            </a:r>
            <a:r>
              <a:rPr lang="en-US" altLang="en-US" i="1" baseline="-25000"/>
              <a:t>ij</a:t>
            </a:r>
            <a:r>
              <a:rPr lang="en-US" altLang="en-US"/>
              <a:t>’s</a:t>
            </a:r>
            <a:r>
              <a:rPr lang="en-US" altLang="en-US" i="1"/>
              <a:t> </a:t>
            </a:r>
            <a:r>
              <a:rPr lang="en-US" altLang="en-US"/>
              <a:t>are random and both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and the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 i="1" baseline="-25000"/>
              <a:t>i</a:t>
            </a:r>
            <a:r>
              <a:rPr lang="en-US" altLang="en-US"/>
              <a:t>’s are fixed parameters. 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7391400" y="42672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(10.6)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Random Effects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In some single-factor problems, the particular levels studied by the experimenter are chosen, either by design or through sampling, from a large population of levels.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For example, to study the effects on task performance time of using different operators on a particular machine, a sample of five operators might be chosen from a large pool of operators.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Similarly, the effect of soil pH on the yield of maize plants might be studied by using soils with four specific pH values chosen from among the many possible pH levels.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Random Effects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When the levels used are selected at random from a larger population of possible levels, the factor is said to be random rather than fixed, and the fixed effects model (10.6) is no longer appropriate.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Random Effects Model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An analogous </a:t>
            </a:r>
            <a:r>
              <a:rPr lang="en-US" altLang="en-US" b="1" dirty="0"/>
              <a:t>random effects </a:t>
            </a:r>
            <a:r>
              <a:rPr lang="en-US" altLang="en-US" dirty="0"/>
              <a:t>model is obtained by replacing the fixed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i="1" baseline="-25000" dirty="0"/>
              <a:t>i</a:t>
            </a:r>
            <a:r>
              <a:rPr lang="en-US" altLang="en-US" dirty="0"/>
              <a:t>’s in (10.6) by random variables.</a:t>
            </a:r>
            <a:endParaRPr lang="en-US" altLang="en-US" sz="800" i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                                       </a:t>
            </a:r>
            <a:br>
              <a:rPr lang="en-US" altLang="en-US" dirty="0"/>
            </a:br>
            <a:r>
              <a:rPr lang="en-US" altLang="en-US" dirty="0"/>
              <a:t>						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400" dirty="0">
              <a:solidFill>
                <a:srgbClr val="00ADEF"/>
              </a:solidFill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0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12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condition </a:t>
            </a:r>
            <a:r>
              <a:rPr lang="en-US" altLang="en-US" i="1" dirty="0"/>
              <a:t>E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) = 0 in (10.7) is similar to the condition  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= 0 in (10.6); it states that the expected or average effect of the </a:t>
            </a:r>
            <a:r>
              <a:rPr lang="en-US" altLang="en-US" i="1" dirty="0" err="1"/>
              <a:t>i</a:t>
            </a:r>
            <a:r>
              <a:rPr lang="en-US" altLang="en-US" dirty="0" err="1"/>
              <a:t>th</a:t>
            </a:r>
            <a:r>
              <a:rPr lang="en-US" altLang="en-US" dirty="0"/>
              <a:t> level measured as a departure from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is zero.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6" y="2524745"/>
            <a:ext cx="7388254" cy="2123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ANOVA Model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assumptions of single-factor ANOVA can be described succinctly by means of the “model equation”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baseline="-250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baseline="-250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baseline="-250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where </a:t>
            </a:r>
            <a:r>
              <a:rPr lang="en-US" altLang="en-US" b="1" i="1">
                <a:sym typeface="Symbol" panose="05050102010706020507" pitchFamily="18" charset="2"/>
              </a:rPr>
              <a:t></a:t>
            </a:r>
            <a:r>
              <a:rPr lang="en-US" altLang="en-US" i="1" baseline="-25000"/>
              <a:t>ij</a:t>
            </a:r>
            <a:r>
              <a:rPr lang="en-US" altLang="en-US"/>
              <a:t> represents a random deviation from the population or true treatment mean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/>
              <a:t>i</a:t>
            </a:r>
            <a:r>
              <a:rPr lang="en-US" altLang="en-US"/>
              <a:t>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</a:t>
            </a:r>
            <a:r>
              <a:rPr lang="en-US" altLang="en-US" b="1" i="1">
                <a:sym typeface="Symbol" panose="05050102010706020507" pitchFamily="18" charset="2"/>
              </a:rPr>
              <a:t></a:t>
            </a:r>
            <a:r>
              <a:rPr lang="en-US" altLang="en-US" i="1" baseline="-25000"/>
              <a:t>ij</a:t>
            </a:r>
            <a:r>
              <a:rPr lang="en-US" altLang="en-US"/>
              <a:t>’s</a:t>
            </a:r>
            <a:r>
              <a:rPr lang="en-US" altLang="en-US" i="1"/>
              <a:t> </a:t>
            </a:r>
            <a:r>
              <a:rPr lang="en-US" altLang="en-US"/>
              <a:t> are assumed to be independent, normally distributed rv’s (implying that the </a:t>
            </a:r>
            <a:r>
              <a:rPr lang="en-US" altLang="en-US" i="1"/>
              <a:t>X</a:t>
            </a:r>
            <a:r>
              <a:rPr lang="en-US" altLang="en-US" i="1" baseline="-25000"/>
              <a:t>y</a:t>
            </a:r>
            <a:r>
              <a:rPr lang="en-US" altLang="en-US"/>
              <a:t>’s</a:t>
            </a:r>
            <a:r>
              <a:rPr lang="en-US" altLang="en-US" i="1"/>
              <a:t> </a:t>
            </a:r>
            <a:r>
              <a:rPr lang="en-US" altLang="en-US"/>
              <a:t>are also) with        </a:t>
            </a:r>
            <a:r>
              <a:rPr lang="en-US" altLang="en-US" i="1"/>
              <a:t>E</a:t>
            </a:r>
            <a:r>
              <a:rPr lang="en-US" altLang="en-US"/>
              <a:t>(</a:t>
            </a:r>
            <a:r>
              <a:rPr lang="en-US" altLang="en-US" b="1" i="1">
                <a:sym typeface="Symbol" panose="05050102010706020507" pitchFamily="18" charset="2"/>
              </a:rPr>
              <a:t></a:t>
            </a:r>
            <a:r>
              <a:rPr lang="en-US" altLang="en-US" i="1" baseline="-25000"/>
              <a:t>y</a:t>
            </a:r>
            <a:r>
              <a:rPr lang="en-US" altLang="en-US"/>
              <a:t>) = 0 [so that </a:t>
            </a:r>
            <a:r>
              <a:rPr lang="en-US" altLang="en-US" i="1"/>
              <a:t>E</a:t>
            </a:r>
            <a:r>
              <a:rPr lang="en-US" altLang="en-US"/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 i="1" baseline="-25000"/>
              <a:t>y</a:t>
            </a:r>
            <a:r>
              <a:rPr lang="en-US" altLang="en-US"/>
              <a:t>) =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] and [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b="1" i="1">
                <a:sym typeface="Symbol" panose="05050102010706020507" pitchFamily="18" charset="2"/>
              </a:rPr>
              <a:t></a:t>
            </a:r>
            <a:r>
              <a:rPr lang="en-US" altLang="en-US" i="1" baseline="-25000"/>
              <a:t>ij</a:t>
            </a:r>
            <a:r>
              <a:rPr lang="en-US" altLang="en-US"/>
              <a:t>) =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 baseline="30000"/>
              <a:t> </a:t>
            </a:r>
            <a:r>
              <a:rPr lang="en-US" altLang="en-US"/>
              <a:t>from which </a:t>
            </a:r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 i="1" baseline="-25000"/>
              <a:t>ij</a:t>
            </a:r>
            <a:r>
              <a:rPr lang="en-US" altLang="en-US"/>
              <a:t>) =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 baseline="30000"/>
              <a:t> </a:t>
            </a:r>
            <a:r>
              <a:rPr lang="en-US" altLang="en-US"/>
              <a:t>for every </a:t>
            </a:r>
            <a:r>
              <a:rPr lang="en-US" altLang="en-US" i="1"/>
              <a:t>i </a:t>
            </a:r>
            <a:r>
              <a:rPr lang="en-US" altLang="en-US"/>
              <a:t>and </a:t>
            </a:r>
            <a:r>
              <a:rPr lang="en-US" altLang="en-US" i="1"/>
              <a:t>j</a:t>
            </a:r>
            <a:r>
              <a:rPr lang="en-US" altLang="en-US"/>
              <a:t>]. 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21748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Random 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 smtClean="0"/>
                  <a:t>For the random effects model (10.7), the hypothesis of no effects due to different levels is </a:t>
                </a:r>
                <a:r>
                  <a:rPr lang="en-US" altLang="en-US" i="1" dirty="0"/>
                  <a:t>H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:      = 0, which says that different levels of the factor contribute nothing to variability of the response. 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  <a:p>
                <a:r>
                  <a:rPr lang="en-US" altLang="en-US" i="1" dirty="0"/>
                  <a:t>Although the hypotheses in the single-factor fixed and random effects models are different, they are tested in exactly the same </a:t>
                </a:r>
                <a:r>
                  <a:rPr lang="en-US" altLang="en-US" i="1" dirty="0" smtClean="0"/>
                  <a:t>way:</a:t>
                </a:r>
              </a:p>
              <a:p>
                <a:endParaRPr lang="en-US" altLang="en-US" i="1" dirty="0"/>
              </a:p>
              <a:p>
                <a:r>
                  <a:rPr lang="en-US" altLang="en-US" i="1" dirty="0" smtClean="0"/>
                  <a:t> </a:t>
                </a:r>
                <a:r>
                  <a:rPr lang="en-US" i="1" dirty="0"/>
                  <a:t>P</a:t>
                </a:r>
                <a:r>
                  <a:rPr lang="en-US" dirty="0"/>
                  <a:t>-value </a:t>
                </a:r>
                <a:r>
                  <a:rPr lang="en-US" dirty="0" smtClean="0"/>
                  <a:t>= </a:t>
                </a:r>
                <a:r>
                  <a:rPr lang="en-US" dirty="0"/>
                  <a:t>area under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curve </a:t>
                </a:r>
                <a:r>
                  <a:rPr lang="en-US" dirty="0"/>
                  <a:t>to the right of </a:t>
                </a:r>
                <a:r>
                  <a:rPr lang="en-US" i="1" dirty="0"/>
                  <a:t>f </a:t>
                </a:r>
                <a:r>
                  <a:rPr lang="en-US" dirty="0" smtClean="0"/>
                  <a:t>= </a:t>
                </a:r>
                <a:r>
                  <a:rPr lang="en-US" dirty="0" err="1"/>
                  <a:t>MSTr</a:t>
                </a:r>
                <a:r>
                  <a:rPr lang="en-US" dirty="0"/>
                  <a:t>/MSE,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the sample sizes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i="1" dirty="0"/>
              </a:p>
            </p:txBody>
          </p:sp>
        </mc:Choice>
        <mc:Fallback>
          <p:sp>
            <p:nvSpPr>
              <p:cNvPr id="176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1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1857375"/>
            <a:ext cx="4667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Random Effects Model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This can be justified intuitively by noting that E(MSE) =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 smtClean="0"/>
              <a:t>and</a:t>
            </a: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                                                                                </a:t>
            </a:r>
            <a:endParaRPr lang="en-US" altLang="en-US" dirty="0">
              <a:solidFill>
                <a:srgbClr val="00ADEF"/>
              </a:solidFill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solidFill>
                <a:srgbClr val="00ADEF"/>
              </a:solidFill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factor in parentheses on the right side of (10.8) is nonnegative, so again </a:t>
            </a:r>
            <a:r>
              <a:rPr lang="en-US" altLang="en-US" i="1" dirty="0"/>
              <a:t>E</a:t>
            </a:r>
            <a:r>
              <a:rPr lang="en-US" altLang="en-US" dirty="0"/>
              <a:t>(</a:t>
            </a:r>
            <a:r>
              <a:rPr lang="en-US" altLang="en-US" dirty="0" err="1"/>
              <a:t>MSTr</a:t>
            </a:r>
            <a:r>
              <a:rPr lang="en-US" altLang="en-US" dirty="0"/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sz="800" i="1" dirty="0">
                <a:sym typeface="Symbol" panose="05050102010706020507" pitchFamily="18" charset="2"/>
              </a:rPr>
              <a:t> </a:t>
            </a:r>
            <a:r>
              <a:rPr lang="en-US" altLang="en-US" baseline="30000" dirty="0"/>
              <a:t>2</a:t>
            </a:r>
            <a:r>
              <a:rPr lang="en-US" altLang="en-US" dirty="0"/>
              <a:t> if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 is true and </a:t>
            </a:r>
            <a:r>
              <a:rPr lang="en-US" altLang="en-US" i="1" dirty="0"/>
              <a:t>E</a:t>
            </a:r>
            <a:r>
              <a:rPr lang="en-US" altLang="en-US" dirty="0"/>
              <a:t>(</a:t>
            </a:r>
            <a:r>
              <a:rPr lang="en-US" altLang="en-US" dirty="0" err="1"/>
              <a:t>MSTr</a:t>
            </a:r>
            <a:r>
              <a:rPr lang="en-US" altLang="en-US" dirty="0"/>
              <a:t>) &gt;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sz="800" i="1" dirty="0">
                <a:sym typeface="Symbol" panose="05050102010706020507" pitchFamily="18" charset="2"/>
              </a:rPr>
              <a:t> </a:t>
            </a:r>
            <a:r>
              <a:rPr lang="en-US" altLang="en-US" baseline="30000" dirty="0"/>
              <a:t>2</a:t>
            </a:r>
            <a:r>
              <a:rPr lang="en-US" altLang="en-US" dirty="0"/>
              <a:t> if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 is false.</a:t>
            </a:r>
            <a:endParaRPr lang="en-US" altLang="en-US" i="1" dirty="0"/>
          </a:p>
        </p:txBody>
      </p:sp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4341813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7448550" y="2997200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(</a:t>
            </a:r>
            <a:r>
              <a:rPr lang="en-US" altLang="en-US" b="1" dirty="0" smtClean="0"/>
              <a:t>10.8)</a:t>
            </a:r>
            <a:endParaRPr lang="en-US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10.11</a:t>
            </a:r>
            <a:endParaRPr lang="en-US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study of nondestructive forces and stresses in materials furnishes important information for efficient engineering design.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article “Zero-Force Travel-Time Parameters for Ultrasonic Head-Waves in Railroad Rail” (</a:t>
            </a:r>
            <a:r>
              <a:rPr lang="en-US" altLang="en-US" i="1"/>
              <a:t>Materials Evaluation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/>
              <a:t>1985: 854–858) reports on a study of travel time for a certain type of wave that results from longitudinal stress of rails used for railroad track.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Three measurements were made on each of six rails randomly selected from a population of rails.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10.11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investigators used random effects ANOVA to decide whether some variation in travel time could be attributed to “between-rail variability.”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80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data is given in the accompanying table (each value, in nanoseconds, resulted from subtracting 36.1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’s from the original observation) along with the derived ANOVA table.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1802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4105275"/>
            <a:ext cx="696595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10.11</a:t>
            </a:r>
            <a:endParaRPr lang="en-US" alt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value </a:t>
            </a:r>
            <a:r>
              <a:rPr lang="en-US" altLang="en-US" i="1"/>
              <a:t>f </a:t>
            </a:r>
            <a:r>
              <a:rPr lang="en-US" altLang="en-US"/>
              <a:t>is highly significant, so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:      = 0 is rejected in favor of the conclusion that differences between rails is a source of travel-time variability.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1511300"/>
            <a:ext cx="4667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ANOVA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An alternative description of single-factor ANOVA will give added insight and suggest appropriate generalizations to models involving more than one factor. Define a parameter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</a:t>
                </a:r>
                <a:r>
                  <a:rPr lang="en-US" altLang="en-US" dirty="0"/>
                  <a:t> by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sz="1800" dirty="0"/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and the parameters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dirty="0"/>
                  <a:t>, . . .,</a:t>
                </a:r>
                <a:r>
                  <a:rPr lang="en-US" altLang="en-US" i="1" dirty="0"/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i="1" baseline="-25000" dirty="0"/>
                  <a:t>I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by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sz="1200" dirty="0"/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 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=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</a:t>
                </a:r>
                <a:r>
                  <a:rPr lang="en-US" altLang="en-US" i="1" baseline="-25000" dirty="0"/>
                  <a:t>I</a:t>
                </a:r>
                <a:r>
                  <a:rPr lang="en-US" altLang="en-US" i="1" dirty="0"/>
                  <a:t> –</a:t>
                </a:r>
                <a:r>
                  <a:rPr lang="en-US" altLang="en-US" dirty="0"/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</a:t>
                </a:r>
                <a:r>
                  <a:rPr lang="en-US" altLang="en-US" dirty="0"/>
                  <a:t> (</a:t>
                </a:r>
                <a:r>
                  <a:rPr lang="en-US" altLang="en-US" i="1" dirty="0" err="1"/>
                  <a:t>i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= 1, . . ., </a:t>
                </a:r>
                <a:r>
                  <a:rPr lang="en-US" altLang="en-US" i="1" dirty="0"/>
                  <a:t>I</a:t>
                </a:r>
                <a:r>
                  <a:rPr lang="en-US" altLang="en-US" dirty="0"/>
                  <a:t>)</a:t>
                </a:r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sz="800" dirty="0"/>
              </a:p>
              <a:p>
                <a:pPr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Then the treatment mean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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can be written as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</a:t>
                </a:r>
                <a:r>
                  <a:rPr lang="en-US" altLang="en-US" dirty="0"/>
                  <a:t> +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dirty="0"/>
                  <a:t>, where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represents the true average overall response in the experiment, and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is the effect, measured as a departure from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</a:t>
                </a:r>
                <a:r>
                  <a:rPr lang="en-US" altLang="en-US" dirty="0"/>
                  <a:t>, due to the </a:t>
                </a:r>
                <a:r>
                  <a:rPr lang="en-US" altLang="en-US" i="1" dirty="0" err="1"/>
                  <a:t>i</a:t>
                </a:r>
                <a:r>
                  <a:rPr lang="en-US" altLang="en-US" dirty="0" err="1"/>
                  <a:t>th</a:t>
                </a:r>
                <a:r>
                  <a:rPr lang="en-US" altLang="en-US" dirty="0"/>
                  <a:t> treatment. </a:t>
                </a:r>
              </a:p>
            </p:txBody>
          </p:sp>
        </mc:Choice>
        <mc:Fallback>
          <p:sp>
            <p:nvSpPr>
              <p:cNvPr id="13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11" t="-81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142557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ANOVA Model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Whereas we initially had </a:t>
            </a:r>
            <a:r>
              <a:rPr lang="en-US" altLang="en-US" i="1" dirty="0"/>
              <a:t>I </a:t>
            </a:r>
            <a:r>
              <a:rPr lang="en-US" altLang="en-US" dirty="0"/>
              <a:t>parameters, we now have .          </a:t>
            </a:r>
            <a:r>
              <a:rPr lang="en-US" altLang="en-US" i="1" dirty="0"/>
              <a:t>I</a:t>
            </a:r>
            <a:r>
              <a:rPr lang="en-US" altLang="en-US" dirty="0"/>
              <a:t> + 1(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. . .,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/>
              <a:t>). However, because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/>
              <a:t> = 0 (the average departure from the overall mean response is zero), only </a:t>
            </a:r>
            <a:r>
              <a:rPr lang="en-US" altLang="en-US" i="1" dirty="0"/>
              <a:t>I </a:t>
            </a:r>
            <a:r>
              <a:rPr lang="en-US" altLang="en-US" dirty="0"/>
              <a:t>of these new parameters are independently determined, so there are as many independent parameters as there were before. In terms of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dirty="0"/>
              <a:t> </a:t>
            </a:r>
            <a:r>
              <a:rPr lang="en-US" altLang="en-US" dirty="0"/>
              <a:t>and the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i="1" baseline="-25000" dirty="0"/>
              <a:t>i</a:t>
            </a:r>
            <a:r>
              <a:rPr lang="en-US" altLang="en-US" dirty="0"/>
              <a:t>’s, the model becomes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/>
              <a:t>       </a:t>
            </a: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In Chapter 11, we </a:t>
            </a:r>
            <a:r>
              <a:rPr lang="en-US" altLang="en-US" dirty="0"/>
              <a:t>will develop analogous models for multifactor ANOVA. </a:t>
            </a:r>
          </a:p>
        </p:txBody>
      </p:sp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73550"/>
            <a:ext cx="6654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ANOVA Model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claim that the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baseline="-25000" dirty="0"/>
              <a:t>i</a:t>
            </a:r>
            <a:r>
              <a:rPr lang="en-US" altLang="en-US" dirty="0"/>
              <a:t>’s are identical is equivalent to the equality of the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i="1" baseline="-25000" dirty="0"/>
              <a:t>i</a:t>
            </a:r>
            <a:r>
              <a:rPr lang="en-US" altLang="en-US" dirty="0"/>
              <a:t>’s, and because </a:t>
            </a:r>
            <a:r>
              <a:rPr lang="en-US" altLang="en-US" dirty="0">
                <a:sym typeface="Symbol" panose="05050102010706020507" pitchFamily="18" charset="2"/>
              </a:rPr>
              <a:t>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= 0, the null hypothesis becomes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/>
              <a:t>                         H</a:t>
            </a:r>
            <a:r>
              <a:rPr lang="en-US" altLang="en-US" baseline="-25000" dirty="0"/>
              <a:t>0</a:t>
            </a:r>
            <a:r>
              <a:rPr lang="en-US" altLang="en-US" dirty="0"/>
              <a:t>: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/>
              <a:t>1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/>
              <a:t>2</a:t>
            </a:r>
            <a:r>
              <a:rPr lang="en-US" altLang="en-US" dirty="0"/>
              <a:t> = … =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= 0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Recall that </a:t>
            </a:r>
            <a:r>
              <a:rPr lang="en-US" altLang="en-US" dirty="0" err="1"/>
              <a:t>MSTr</a:t>
            </a:r>
            <a:r>
              <a:rPr lang="en-US" altLang="en-US" dirty="0"/>
              <a:t> is an unbiased estimator of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sz="800" i="1" dirty="0">
                <a:sym typeface="Symbol" panose="05050102010706020507" pitchFamily="18" charset="2"/>
              </a:rPr>
              <a:t> </a:t>
            </a:r>
            <a:r>
              <a:rPr lang="en-US" altLang="en-US" baseline="30000" dirty="0"/>
              <a:t>2</a:t>
            </a:r>
            <a:r>
              <a:rPr lang="en-US" altLang="en-US" dirty="0"/>
              <a:t> when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 is true but otherwise tends to overestimate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sz="800" i="1" dirty="0">
                <a:sym typeface="Symbol" panose="05050102010706020507" pitchFamily="18" charset="2"/>
              </a:rPr>
              <a:t> </a:t>
            </a:r>
            <a:r>
              <a:rPr lang="en-US" altLang="en-US" baseline="30000" dirty="0"/>
              <a:t>2</a:t>
            </a:r>
            <a:r>
              <a:rPr lang="en-US" altLang="en-US" dirty="0"/>
              <a:t>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Here is a more precise result: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410200"/>
            <a:ext cx="330041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ANOVA Model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382000" cy="5256212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When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 is true,       so </a:t>
            </a:r>
            <a:r>
              <a:rPr lang="en-US" altLang="en-US" i="1" dirty="0"/>
              <a:t>E</a:t>
            </a:r>
            <a:r>
              <a:rPr lang="en-US" altLang="en-US" dirty="0"/>
              <a:t>(</a:t>
            </a:r>
            <a:r>
              <a:rPr lang="en-US" altLang="en-US" dirty="0" err="1"/>
              <a:t>MSTr</a:t>
            </a:r>
            <a:r>
              <a:rPr lang="en-US" altLang="en-US" dirty="0"/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baseline="30000" dirty="0"/>
              <a:t>2</a:t>
            </a:r>
            <a:r>
              <a:rPr lang="en-US" altLang="en-US" dirty="0"/>
              <a:t> (MSE is unbiased whether or not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 is true).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If        is used as a measure of the extent to which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 is false, then a larger value of        will result in a greater tendency for </a:t>
            </a:r>
            <a:r>
              <a:rPr lang="en-US" altLang="en-US" dirty="0" err="1"/>
              <a:t>MSTr</a:t>
            </a:r>
            <a:r>
              <a:rPr lang="en-US" altLang="en-US" dirty="0"/>
              <a:t> to overestimate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sz="600" i="1" dirty="0">
                <a:sym typeface="Symbol" panose="05050102010706020507" pitchFamily="18" charset="2"/>
              </a:rPr>
              <a:t> </a:t>
            </a:r>
            <a:r>
              <a:rPr lang="en-US" altLang="en-US" baseline="30000" dirty="0"/>
              <a:t>2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r>
              <a:rPr lang="en-US" dirty="0"/>
              <a:t>In </a:t>
            </a:r>
            <a:r>
              <a:rPr lang="en-US" dirty="0" smtClean="0"/>
              <a:t>the next </a:t>
            </a:r>
            <a:r>
              <a:rPr lang="en-US" dirty="0"/>
              <a:t>chapter, formulas for expected mean squares for </a:t>
            </a:r>
            <a:r>
              <a:rPr lang="en-US" dirty="0" smtClean="0"/>
              <a:t>multifactor </a:t>
            </a:r>
            <a:r>
              <a:rPr lang="en-US" dirty="0"/>
              <a:t>models will </a:t>
            </a:r>
            <a:r>
              <a:rPr lang="en-US" dirty="0" smtClean="0"/>
              <a:t>be used </a:t>
            </a:r>
            <a:r>
              <a:rPr lang="en-US" dirty="0"/>
              <a:t>to suggest how to form </a:t>
            </a:r>
            <a:r>
              <a:rPr lang="en-US" i="1" dirty="0"/>
              <a:t>F </a:t>
            </a:r>
            <a:r>
              <a:rPr lang="en-US" i="1" dirty="0" smtClean="0"/>
              <a:t>r</a:t>
            </a:r>
            <a:r>
              <a:rPr lang="en-US" dirty="0" smtClean="0"/>
              <a:t>atios </a:t>
            </a:r>
            <a:r>
              <a:rPr lang="en-US" dirty="0"/>
              <a:t>to test various hypotheses.</a:t>
            </a: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1538288"/>
            <a:ext cx="5207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79700"/>
            <a:ext cx="5207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52" name="Picture 8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035300"/>
            <a:ext cx="5207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1534</TotalTime>
  <Words>2586</Words>
  <Application>Microsoft Office PowerPoint</Application>
  <PresentationFormat>On-screen Show (4:3)</PresentationFormat>
  <Paragraphs>284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Symbol</vt:lpstr>
      <vt:lpstr>Wingdings 2</vt:lpstr>
      <vt:lpstr>McKBAlgP8</vt:lpstr>
      <vt:lpstr>PowerPoint Presentation</vt:lpstr>
      <vt:lpstr>PowerPoint Presentation</vt:lpstr>
      <vt:lpstr>More on Single-Factor ANOVA</vt:lpstr>
      <vt:lpstr>PowerPoint Presentation</vt:lpstr>
      <vt:lpstr>The ANOVA Model</vt:lpstr>
      <vt:lpstr>The ANOVA Model</vt:lpstr>
      <vt:lpstr>The ANOVA Model</vt:lpstr>
      <vt:lpstr>The ANOVA Model</vt:lpstr>
      <vt:lpstr>The ANOVA Model</vt:lpstr>
      <vt:lpstr>The ANOVA Model</vt:lpstr>
      <vt:lpstr>PowerPoint Presentation</vt:lpstr>
      <vt:lpstr> for the F Test</vt:lpstr>
      <vt:lpstr> for the F Test</vt:lpstr>
      <vt:lpstr> for the F Test</vt:lpstr>
      <vt:lpstr> for the F Test</vt:lpstr>
      <vt:lpstr> for the F Test</vt:lpstr>
      <vt:lpstr> for the F Test</vt:lpstr>
      <vt:lpstr> for the F Test</vt:lpstr>
      <vt:lpstr>Example 10.8</vt:lpstr>
      <vt:lpstr>Example 10.8</vt:lpstr>
      <vt:lpstr>Example 10.8</vt:lpstr>
      <vt:lpstr> for the F Test</vt:lpstr>
      <vt:lpstr> for the F Test</vt:lpstr>
      <vt:lpstr> for the F Test</vt:lpstr>
      <vt:lpstr>PowerPoint Presentation</vt:lpstr>
      <vt:lpstr>Relationship of the F Test to the t Test</vt:lpstr>
      <vt:lpstr>Relationship of the F Test to the t Test</vt:lpstr>
      <vt:lpstr>Relationship of the F Test to the t Test</vt:lpstr>
      <vt:lpstr>PowerPoint Presentation</vt:lpstr>
      <vt:lpstr>Unequal Sample Sizes</vt:lpstr>
      <vt:lpstr>Unequal Sample Sizes</vt:lpstr>
      <vt:lpstr>Example 10.9</vt:lpstr>
      <vt:lpstr>Example 10.9</vt:lpstr>
      <vt:lpstr>Example 10.9</vt:lpstr>
      <vt:lpstr>Example 10.9</vt:lpstr>
      <vt:lpstr>Unequal Sample Sizes</vt:lpstr>
      <vt:lpstr>Unequal Sample Sizes</vt:lpstr>
      <vt:lpstr>Unequal Sample Sizes</vt:lpstr>
      <vt:lpstr>Example 10.10</vt:lpstr>
      <vt:lpstr>Example 10.10</vt:lpstr>
      <vt:lpstr>PowerPoint Presentation</vt:lpstr>
      <vt:lpstr>Data Transformation</vt:lpstr>
      <vt:lpstr>Data Transformation</vt:lpstr>
      <vt:lpstr>Data Transformation</vt:lpstr>
      <vt:lpstr>PowerPoint Presentation</vt:lpstr>
      <vt:lpstr>A Random Effects Model</vt:lpstr>
      <vt:lpstr>A Random Effects Model</vt:lpstr>
      <vt:lpstr>A Random Effects Model</vt:lpstr>
      <vt:lpstr>A Random Effects Model</vt:lpstr>
      <vt:lpstr>A Random Effects Model</vt:lpstr>
      <vt:lpstr>A Random Effects Model</vt:lpstr>
      <vt:lpstr>Example 10.11</vt:lpstr>
      <vt:lpstr>Example 10.11</vt:lpstr>
      <vt:lpstr>Example 10.11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Previte, Stephen</cp:lastModifiedBy>
  <cp:revision>148</cp:revision>
  <dcterms:created xsi:type="dcterms:W3CDTF">2010-10-18T10:39:55Z</dcterms:created>
  <dcterms:modified xsi:type="dcterms:W3CDTF">2015-08-11T20:58:52Z</dcterms:modified>
</cp:coreProperties>
</file>