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B1A4A52-8452-494B-A7F5-118E53B3BC19}"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DAE3B-AC0B-4F74-BFA0-ECDAEC249320}"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3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A4A52-8452-494B-A7F5-118E53B3BC19}"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42861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A4A52-8452-494B-A7F5-118E53B3BC19}"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DAE3B-AC0B-4F74-BFA0-ECDAEC249320}"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A4A52-8452-494B-A7F5-118E53B3BC19}"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256549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A4A52-8452-494B-A7F5-118E53B3BC19}"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DAE3B-AC0B-4F74-BFA0-ECDAEC249320}"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6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A4A52-8452-494B-A7F5-118E53B3BC19}"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281439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A4A52-8452-494B-A7F5-118E53B3BC19}"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34126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A4A52-8452-494B-A7F5-118E53B3BC19}"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1637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A4A52-8452-494B-A7F5-118E53B3BC19}"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427730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1A4A52-8452-494B-A7F5-118E53B3BC19}"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DAE3B-AC0B-4F74-BFA0-ECDAEC249320}" type="slidenum">
              <a:rPr lang="en-US" smtClean="0"/>
              <a:t>‹#›</a:t>
            </a:fld>
            <a:endParaRPr lang="en-US"/>
          </a:p>
        </p:txBody>
      </p:sp>
    </p:spTree>
    <p:extLst>
      <p:ext uri="{BB962C8B-B14F-4D97-AF65-F5344CB8AC3E}">
        <p14:creationId xmlns:p14="http://schemas.microsoft.com/office/powerpoint/2010/main" val="418859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1A4A52-8452-494B-A7F5-118E53B3BC19}"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DAE3B-AC0B-4F74-BFA0-ECDAEC249320}"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56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1A4A52-8452-494B-A7F5-118E53B3BC19}" type="datetimeFigureOut">
              <a:rPr lang="en-US" smtClean="0"/>
              <a:t>2/10/2021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8DAE3B-AC0B-4F74-BFA0-ECDAEC249320}"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72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Boot_icon.sv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BB3C-9E17-4956-A698-58C735059C98}"/>
              </a:ext>
            </a:extLst>
          </p:cNvPr>
          <p:cNvSpPr>
            <a:spLocks noGrp="1"/>
          </p:cNvSpPr>
          <p:nvPr>
            <p:ph type="ctrTitle"/>
          </p:nvPr>
        </p:nvSpPr>
        <p:spPr/>
        <p:txBody>
          <a:bodyPr/>
          <a:lstStyle/>
          <a:p>
            <a:r>
              <a:rPr lang="en-US" dirty="0"/>
              <a:t>Notes on Bootstrapping</a:t>
            </a:r>
          </a:p>
        </p:txBody>
      </p:sp>
      <p:sp>
        <p:nvSpPr>
          <p:cNvPr id="3" name="Subtitle 2">
            <a:extLst>
              <a:ext uri="{FF2B5EF4-FFF2-40B4-BE49-F238E27FC236}">
                <a16:creationId xmlns:a16="http://schemas.microsoft.com/office/drawing/2014/main" id="{F1A95FE9-F248-4F98-B8D8-5B2D4A00DB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830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DB10-0681-476B-B7DE-76426E2DB53B}"/>
              </a:ext>
            </a:extLst>
          </p:cNvPr>
          <p:cNvSpPr>
            <a:spLocks noGrp="1"/>
          </p:cNvSpPr>
          <p:nvPr>
            <p:ph type="title"/>
          </p:nvPr>
        </p:nvSpPr>
        <p:spPr/>
        <p:txBody>
          <a:bodyPr/>
          <a:lstStyle/>
          <a:p>
            <a:r>
              <a:rPr lang="en-US" dirty="0"/>
              <a:t>Let’s look at the distribution of the means</a:t>
            </a:r>
          </a:p>
        </p:txBody>
      </p:sp>
      <p:sp>
        <p:nvSpPr>
          <p:cNvPr id="3" name="Content Placeholder 2">
            <a:extLst>
              <a:ext uri="{FF2B5EF4-FFF2-40B4-BE49-F238E27FC236}">
                <a16:creationId xmlns:a16="http://schemas.microsoft.com/office/drawing/2014/main" id="{9484B6EC-C60D-463E-A9FD-B6988A8AAF7E}"/>
              </a:ext>
            </a:extLst>
          </p:cNvPr>
          <p:cNvSpPr>
            <a:spLocks noGrp="1"/>
          </p:cNvSpPr>
          <p:nvPr>
            <p:ph idx="1"/>
          </p:nvPr>
        </p:nvSpPr>
        <p:spPr/>
        <p:txBody>
          <a:bodyPr/>
          <a:lstStyle/>
          <a:p>
            <a:r>
              <a:rPr lang="en-US" dirty="0"/>
              <a:t>hist(Means)</a:t>
            </a:r>
          </a:p>
          <a:p>
            <a:endParaRPr lang="en-US" dirty="0"/>
          </a:p>
        </p:txBody>
      </p:sp>
      <p:pic>
        <p:nvPicPr>
          <p:cNvPr id="4" name="Picture 3">
            <a:extLst>
              <a:ext uri="{FF2B5EF4-FFF2-40B4-BE49-F238E27FC236}">
                <a16:creationId xmlns:a16="http://schemas.microsoft.com/office/drawing/2014/main" id="{1B5B3C71-5836-4BEB-90E9-ABBCF90DDC86}"/>
              </a:ext>
            </a:extLst>
          </p:cNvPr>
          <p:cNvPicPr>
            <a:picLocks noChangeAspect="1"/>
          </p:cNvPicPr>
          <p:nvPr/>
        </p:nvPicPr>
        <p:blipFill>
          <a:blip r:embed="rId2"/>
          <a:stretch>
            <a:fillRect/>
          </a:stretch>
        </p:blipFill>
        <p:spPr>
          <a:xfrm>
            <a:off x="3274243" y="1598677"/>
            <a:ext cx="4876800" cy="4867275"/>
          </a:xfrm>
          <a:prstGeom prst="rect">
            <a:avLst/>
          </a:prstGeom>
        </p:spPr>
      </p:pic>
    </p:spTree>
    <p:extLst>
      <p:ext uri="{BB962C8B-B14F-4D97-AF65-F5344CB8AC3E}">
        <p14:creationId xmlns:p14="http://schemas.microsoft.com/office/powerpoint/2010/main" val="126432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3C1E-2667-44E9-861C-E6EE2EF90BD2}"/>
              </a:ext>
            </a:extLst>
          </p:cNvPr>
          <p:cNvSpPr>
            <a:spLocks noGrp="1"/>
          </p:cNvSpPr>
          <p:nvPr>
            <p:ph type="title"/>
          </p:nvPr>
        </p:nvSpPr>
        <p:spPr/>
        <p:txBody>
          <a:bodyPr/>
          <a:lstStyle/>
          <a:p>
            <a:r>
              <a:rPr lang="en-US" dirty="0"/>
              <a:t>Probability Plot of the means</a:t>
            </a:r>
          </a:p>
        </p:txBody>
      </p:sp>
      <p:sp>
        <p:nvSpPr>
          <p:cNvPr id="3" name="Content Placeholder 2">
            <a:extLst>
              <a:ext uri="{FF2B5EF4-FFF2-40B4-BE49-F238E27FC236}">
                <a16:creationId xmlns:a16="http://schemas.microsoft.com/office/drawing/2014/main" id="{5E60B38D-EAC7-4DB7-AF1A-9F8289ADDBE0}"/>
              </a:ext>
            </a:extLst>
          </p:cNvPr>
          <p:cNvSpPr>
            <a:spLocks noGrp="1"/>
          </p:cNvSpPr>
          <p:nvPr>
            <p:ph idx="1"/>
          </p:nvPr>
        </p:nvSpPr>
        <p:spPr/>
        <p:txBody>
          <a:bodyPr>
            <a:normAutofit fontScale="47500" lnSpcReduction="20000"/>
          </a:bodyPr>
          <a:lstStyle/>
          <a:p>
            <a:r>
              <a:rPr lang="en-US" dirty="0"/>
              <a:t>#probability plot</a:t>
            </a:r>
          </a:p>
          <a:p>
            <a:r>
              <a:rPr lang="en-US" dirty="0"/>
              <a:t>Means&lt;-sort(Means)</a:t>
            </a:r>
          </a:p>
          <a:p>
            <a:r>
              <a:rPr lang="en-US" dirty="0"/>
              <a:t>N&lt;-length(Means)</a:t>
            </a:r>
          </a:p>
          <a:p>
            <a:r>
              <a:rPr lang="en-US" dirty="0"/>
              <a:t>PP&lt;-0</a:t>
            </a:r>
          </a:p>
          <a:p>
            <a:r>
              <a:rPr lang="en-US" dirty="0"/>
              <a:t>for (</a:t>
            </a:r>
            <a:r>
              <a:rPr lang="en-US" dirty="0" err="1"/>
              <a:t>i</a:t>
            </a:r>
            <a:r>
              <a:rPr lang="en-US" dirty="0"/>
              <a:t> in 1:N){</a:t>
            </a:r>
          </a:p>
          <a:p>
            <a:r>
              <a:rPr lang="en-US" dirty="0"/>
              <a:t>PP[</a:t>
            </a:r>
            <a:r>
              <a:rPr lang="en-US" dirty="0" err="1"/>
              <a:t>i</a:t>
            </a:r>
            <a:r>
              <a:rPr lang="en-US" dirty="0"/>
              <a:t>]&lt;-(100*(i-.5)/N)/100</a:t>
            </a:r>
          </a:p>
          <a:p>
            <a:r>
              <a:rPr lang="en-US" dirty="0"/>
              <a:t>}</a:t>
            </a:r>
          </a:p>
          <a:p>
            <a:r>
              <a:rPr lang="en-US" dirty="0"/>
              <a:t>ZZ&lt;-0</a:t>
            </a:r>
          </a:p>
          <a:p>
            <a:r>
              <a:rPr lang="en-US" dirty="0"/>
              <a:t>for (</a:t>
            </a:r>
            <a:r>
              <a:rPr lang="en-US" dirty="0" err="1"/>
              <a:t>i</a:t>
            </a:r>
            <a:r>
              <a:rPr lang="en-US" dirty="0"/>
              <a:t> in 1:N){</a:t>
            </a:r>
          </a:p>
          <a:p>
            <a:r>
              <a:rPr lang="en-US" dirty="0"/>
              <a:t>ZZ[</a:t>
            </a:r>
            <a:r>
              <a:rPr lang="en-US" dirty="0" err="1"/>
              <a:t>i</a:t>
            </a:r>
            <a:r>
              <a:rPr lang="en-US" dirty="0"/>
              <a:t>]&lt;-</a:t>
            </a:r>
            <a:r>
              <a:rPr lang="en-US" dirty="0" err="1"/>
              <a:t>qnorm</a:t>
            </a:r>
            <a:r>
              <a:rPr lang="en-US" dirty="0"/>
              <a:t>(PP[</a:t>
            </a:r>
            <a:r>
              <a:rPr lang="en-US" dirty="0" err="1"/>
              <a:t>i</a:t>
            </a:r>
            <a:r>
              <a:rPr lang="en-US" dirty="0"/>
              <a:t>])</a:t>
            </a:r>
          </a:p>
          <a:p>
            <a:r>
              <a:rPr lang="en-US" dirty="0"/>
              <a:t>}</a:t>
            </a:r>
          </a:p>
          <a:p>
            <a:r>
              <a:rPr lang="en-US" dirty="0"/>
              <a:t>plot(</a:t>
            </a:r>
            <a:r>
              <a:rPr lang="en-US" dirty="0" err="1"/>
              <a:t>ZZ,Means</a:t>
            </a:r>
            <a:r>
              <a:rPr lang="en-US" dirty="0"/>
              <a:t>)</a:t>
            </a:r>
          </a:p>
          <a:p>
            <a:r>
              <a:rPr lang="en-US" dirty="0"/>
              <a:t>#The line of comparison</a:t>
            </a:r>
          </a:p>
          <a:p>
            <a:r>
              <a:rPr lang="en-US" dirty="0" err="1"/>
              <a:t>qqline</a:t>
            </a:r>
            <a:r>
              <a:rPr lang="en-US" dirty="0"/>
              <a:t>(Means)</a:t>
            </a:r>
          </a:p>
          <a:p>
            <a:endParaRPr lang="en-US" dirty="0"/>
          </a:p>
        </p:txBody>
      </p:sp>
    </p:spTree>
    <p:extLst>
      <p:ext uri="{BB962C8B-B14F-4D97-AF65-F5344CB8AC3E}">
        <p14:creationId xmlns:p14="http://schemas.microsoft.com/office/powerpoint/2010/main" val="404902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5237-F92A-4998-B7E4-5C821E696854}"/>
              </a:ext>
            </a:extLst>
          </p:cNvPr>
          <p:cNvSpPr>
            <a:spLocks noGrp="1"/>
          </p:cNvSpPr>
          <p:nvPr>
            <p:ph type="title"/>
          </p:nvPr>
        </p:nvSpPr>
        <p:spPr/>
        <p:txBody>
          <a:bodyPr/>
          <a:lstStyle/>
          <a:p>
            <a:r>
              <a:rPr lang="en-US" dirty="0"/>
              <a:t>The distribution of the means is normal</a:t>
            </a:r>
          </a:p>
        </p:txBody>
      </p:sp>
      <p:pic>
        <p:nvPicPr>
          <p:cNvPr id="4" name="Content Placeholder 3">
            <a:extLst>
              <a:ext uri="{FF2B5EF4-FFF2-40B4-BE49-F238E27FC236}">
                <a16:creationId xmlns:a16="http://schemas.microsoft.com/office/drawing/2014/main" id="{4B7245C6-1AE6-4F20-B3B9-7570835D3D7E}"/>
              </a:ext>
            </a:extLst>
          </p:cNvPr>
          <p:cNvPicPr>
            <a:picLocks noGrp="1" noChangeAspect="1"/>
          </p:cNvPicPr>
          <p:nvPr>
            <p:ph idx="1"/>
          </p:nvPr>
        </p:nvPicPr>
        <p:blipFill>
          <a:blip r:embed="rId2"/>
          <a:stretch>
            <a:fillRect/>
          </a:stretch>
        </p:blipFill>
        <p:spPr>
          <a:xfrm>
            <a:off x="2397951" y="2286000"/>
            <a:ext cx="4030597" cy="4022725"/>
          </a:xfrm>
          <a:prstGeom prst="rect">
            <a:avLst/>
          </a:prstGeom>
        </p:spPr>
      </p:pic>
    </p:spTree>
    <p:extLst>
      <p:ext uri="{BB962C8B-B14F-4D97-AF65-F5344CB8AC3E}">
        <p14:creationId xmlns:p14="http://schemas.microsoft.com/office/powerpoint/2010/main" val="416200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08FC-F5BB-4D17-9FFE-FEE99E9F4A8E}"/>
              </a:ext>
            </a:extLst>
          </p:cNvPr>
          <p:cNvSpPr>
            <a:spLocks noGrp="1"/>
          </p:cNvSpPr>
          <p:nvPr>
            <p:ph type="title"/>
          </p:nvPr>
        </p:nvSpPr>
        <p:spPr/>
        <p:txBody>
          <a:bodyPr/>
          <a:lstStyle/>
          <a:p>
            <a:r>
              <a:rPr lang="en-US" dirty="0"/>
              <a:t>The CI of the population mean</a:t>
            </a:r>
          </a:p>
        </p:txBody>
      </p:sp>
      <p:sp>
        <p:nvSpPr>
          <p:cNvPr id="3" name="Content Placeholder 2">
            <a:extLst>
              <a:ext uri="{FF2B5EF4-FFF2-40B4-BE49-F238E27FC236}">
                <a16:creationId xmlns:a16="http://schemas.microsoft.com/office/drawing/2014/main" id="{148D041A-A37F-41A6-A5A2-018541995A17}"/>
              </a:ext>
            </a:extLst>
          </p:cNvPr>
          <p:cNvSpPr>
            <a:spLocks noGrp="1"/>
          </p:cNvSpPr>
          <p:nvPr>
            <p:ph idx="1"/>
          </p:nvPr>
        </p:nvSpPr>
        <p:spPr/>
        <p:txBody>
          <a:bodyPr/>
          <a:lstStyle/>
          <a:p>
            <a:r>
              <a:rPr lang="en-US" dirty="0"/>
              <a:t>mean(Means)</a:t>
            </a:r>
          </a:p>
          <a:p>
            <a:r>
              <a:rPr lang="en-US" dirty="0" err="1"/>
              <a:t>sd</a:t>
            </a:r>
            <a:r>
              <a:rPr lang="en-US" dirty="0"/>
              <a:t>(Means)</a:t>
            </a:r>
          </a:p>
          <a:p>
            <a:r>
              <a:rPr lang="en-US" dirty="0"/>
              <a:t>18.466+(1.96)*(1.05)</a:t>
            </a:r>
          </a:p>
          <a:p>
            <a:r>
              <a:rPr lang="en-US" dirty="0"/>
              <a:t>18.466-(1.96)*(1.05)</a:t>
            </a:r>
          </a:p>
          <a:p>
            <a:endParaRPr lang="en-US" dirty="0"/>
          </a:p>
          <a:p>
            <a:r>
              <a:rPr lang="en-US" dirty="0" err="1"/>
              <a:t>qnorm</a:t>
            </a:r>
            <a:r>
              <a:rPr lang="en-US" dirty="0"/>
              <a:t>(.025)</a:t>
            </a:r>
          </a:p>
          <a:p>
            <a:r>
              <a:rPr lang="en-US" dirty="0" err="1"/>
              <a:t>qnorm</a:t>
            </a:r>
            <a:r>
              <a:rPr lang="en-US" dirty="0"/>
              <a:t>(.975)</a:t>
            </a:r>
          </a:p>
          <a:p>
            <a:endParaRPr lang="en-US" dirty="0"/>
          </a:p>
        </p:txBody>
      </p:sp>
    </p:spTree>
    <p:extLst>
      <p:ext uri="{BB962C8B-B14F-4D97-AF65-F5344CB8AC3E}">
        <p14:creationId xmlns:p14="http://schemas.microsoft.com/office/powerpoint/2010/main" val="401571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7739-C052-4050-8B11-FA0F104D11F3}"/>
              </a:ext>
            </a:extLst>
          </p:cNvPr>
          <p:cNvSpPr>
            <a:spLocks noGrp="1"/>
          </p:cNvSpPr>
          <p:nvPr>
            <p:ph type="title"/>
          </p:nvPr>
        </p:nvSpPr>
        <p:spPr/>
        <p:txBody>
          <a:bodyPr/>
          <a:lstStyle/>
          <a:p>
            <a:r>
              <a:rPr lang="en-US" dirty="0"/>
              <a:t>Two Samples</a:t>
            </a:r>
          </a:p>
        </p:txBody>
      </p:sp>
      <p:sp>
        <p:nvSpPr>
          <p:cNvPr id="3" name="Content Placeholder 2">
            <a:extLst>
              <a:ext uri="{FF2B5EF4-FFF2-40B4-BE49-F238E27FC236}">
                <a16:creationId xmlns:a16="http://schemas.microsoft.com/office/drawing/2014/main" id="{F0BE1D19-71A9-406D-AB44-C9B906A6A47E}"/>
              </a:ext>
            </a:extLst>
          </p:cNvPr>
          <p:cNvSpPr>
            <a:spLocks noGrp="1"/>
          </p:cNvSpPr>
          <p:nvPr>
            <p:ph idx="1"/>
          </p:nvPr>
        </p:nvSpPr>
        <p:spPr>
          <a:xfrm>
            <a:off x="768096" y="1687398"/>
            <a:ext cx="7290055" cy="4621962"/>
          </a:xfrm>
        </p:spPr>
        <p:txBody>
          <a:bodyPr>
            <a:normAutofit fontScale="92500" lnSpcReduction="10000"/>
          </a:bodyPr>
          <a:lstStyle/>
          <a:p>
            <a:r>
              <a:rPr lang="en-US" dirty="0"/>
              <a:t>Let’s repeat this process for two samples.</a:t>
            </a:r>
          </a:p>
          <a:p>
            <a:r>
              <a:rPr lang="en-US" dirty="0"/>
              <a:t>Consider the data from a study of children talking to themselves. The children were observed in many 10s intervals (about 100) and the researches computed the percentage of the intervals in which private speech occurred. Because private speech tends to occur when there is a challenging task, the students were observed when they were doing arithmetic. The private speech is classified as on task if it is about arithmetic, off task if it is about something else, and mumbling if the subject is not clear.</a:t>
            </a:r>
          </a:p>
          <a:p>
            <a:r>
              <a:rPr lang="en-US" dirty="0"/>
              <a:t>Each child was observed in the first, second, and third grades, but we will consider here just the first grade off-task private speech. For the 18 boys and 15 girls here are the percentages:</a:t>
            </a:r>
          </a:p>
          <a:p>
            <a:r>
              <a:rPr lang="en-US" dirty="0"/>
              <a:t>B: 4.6, 5.5, 6.5, 0.0, 0.0, 3.0, 2.8, 6.4, 1.0, 0.9, 0.0, 28.1, 8.7, 1.6, 5.1, 17.0, 4.7, 28.1</a:t>
            </a:r>
          </a:p>
          <a:p>
            <a:r>
              <a:rPr lang="en-US"/>
              <a:t>G: 0.0, 1.3, 2.2, 0.0, 1.3, 0.0, 0.0, 0.0, 0.0, 3.9, 0.0, 10.1, 5.2,3.2, 0.0</a:t>
            </a:r>
            <a:endParaRPr lang="en-US" dirty="0"/>
          </a:p>
        </p:txBody>
      </p:sp>
    </p:spTree>
    <p:extLst>
      <p:ext uri="{BB962C8B-B14F-4D97-AF65-F5344CB8AC3E}">
        <p14:creationId xmlns:p14="http://schemas.microsoft.com/office/powerpoint/2010/main" val="312533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F619-34FF-44B4-9FD6-0BB654AC2D03}"/>
              </a:ext>
            </a:extLst>
          </p:cNvPr>
          <p:cNvSpPr>
            <a:spLocks noGrp="1"/>
          </p:cNvSpPr>
          <p:nvPr>
            <p:ph type="title"/>
          </p:nvPr>
        </p:nvSpPr>
        <p:spPr/>
        <p:txBody>
          <a:bodyPr/>
          <a:lstStyle/>
          <a:p>
            <a:r>
              <a:rPr lang="en-US" dirty="0"/>
              <a:t>Why do we bootstrap?</a:t>
            </a:r>
          </a:p>
        </p:txBody>
      </p:sp>
      <p:sp>
        <p:nvSpPr>
          <p:cNvPr id="3" name="Content Placeholder 2">
            <a:extLst>
              <a:ext uri="{FF2B5EF4-FFF2-40B4-BE49-F238E27FC236}">
                <a16:creationId xmlns:a16="http://schemas.microsoft.com/office/drawing/2014/main" id="{88CB144A-6A74-4B91-A9DA-304F46D1CE72}"/>
              </a:ext>
            </a:extLst>
          </p:cNvPr>
          <p:cNvSpPr>
            <a:spLocks noGrp="1"/>
          </p:cNvSpPr>
          <p:nvPr>
            <p:ph idx="1"/>
          </p:nvPr>
        </p:nvSpPr>
        <p:spPr/>
        <p:txBody>
          <a:bodyPr/>
          <a:lstStyle/>
          <a:p>
            <a:r>
              <a:rPr lang="en-US" dirty="0"/>
              <a:t>What happens when we have a small skewed data set? The methods we have learned so far do not apply. We would either have to use a non parametric method or we can boot strap!</a:t>
            </a:r>
          </a:p>
          <a:p>
            <a:endParaRPr lang="en-US" dirty="0"/>
          </a:p>
          <a:p>
            <a:endParaRPr lang="en-US" dirty="0"/>
          </a:p>
        </p:txBody>
      </p:sp>
      <p:pic>
        <p:nvPicPr>
          <p:cNvPr id="5" name="Picture 4">
            <a:extLst>
              <a:ext uri="{FF2B5EF4-FFF2-40B4-BE49-F238E27FC236}">
                <a16:creationId xmlns:a16="http://schemas.microsoft.com/office/drawing/2014/main" id="{28798FB7-E0D7-4522-971E-F1742164A7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45237" y="3199693"/>
            <a:ext cx="3403078" cy="3109667"/>
          </a:xfrm>
          <a:prstGeom prst="rect">
            <a:avLst/>
          </a:prstGeom>
        </p:spPr>
      </p:pic>
      <p:sp>
        <p:nvSpPr>
          <p:cNvPr id="6" name="TextBox 5">
            <a:extLst>
              <a:ext uri="{FF2B5EF4-FFF2-40B4-BE49-F238E27FC236}">
                <a16:creationId xmlns:a16="http://schemas.microsoft.com/office/drawing/2014/main" id="{71C27A9A-F14D-4141-8F51-64F002C22B1F}"/>
              </a:ext>
            </a:extLst>
          </p:cNvPr>
          <p:cNvSpPr txBox="1"/>
          <p:nvPr/>
        </p:nvSpPr>
        <p:spPr>
          <a:xfrm>
            <a:off x="2545237" y="6309361"/>
            <a:ext cx="3403078" cy="230832"/>
          </a:xfrm>
          <a:prstGeom prst="rect">
            <a:avLst/>
          </a:prstGeom>
          <a:noFill/>
        </p:spPr>
        <p:txBody>
          <a:bodyPr wrap="square" rtlCol="0">
            <a:spAutoFit/>
          </a:bodyPr>
          <a:lstStyle/>
          <a:p>
            <a:r>
              <a:rPr lang="en-US" sz="900">
                <a:hlinkClick r:id="rId3" tooltip="http://commons.wikimedia.org/wiki/File:Boot_icon.sv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36291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5560-7510-4669-B872-E357BC366373}"/>
              </a:ext>
            </a:extLst>
          </p:cNvPr>
          <p:cNvSpPr>
            <a:spLocks noGrp="1"/>
          </p:cNvSpPr>
          <p:nvPr>
            <p:ph type="title"/>
          </p:nvPr>
        </p:nvSpPr>
        <p:spPr/>
        <p:txBody>
          <a:bodyPr/>
          <a:lstStyle/>
          <a:p>
            <a:r>
              <a:rPr lang="en-US" dirty="0"/>
              <a:t>What is Bootstrapping?</a:t>
            </a:r>
          </a:p>
        </p:txBody>
      </p:sp>
      <p:sp>
        <p:nvSpPr>
          <p:cNvPr id="3" name="Content Placeholder 2">
            <a:extLst>
              <a:ext uri="{FF2B5EF4-FFF2-40B4-BE49-F238E27FC236}">
                <a16:creationId xmlns:a16="http://schemas.microsoft.com/office/drawing/2014/main" id="{80BF67C4-C479-412C-8B6A-77492D699B9B}"/>
              </a:ext>
            </a:extLst>
          </p:cNvPr>
          <p:cNvSpPr>
            <a:spLocks noGrp="1"/>
          </p:cNvSpPr>
          <p:nvPr>
            <p:ph idx="1"/>
          </p:nvPr>
        </p:nvSpPr>
        <p:spPr/>
        <p:txBody>
          <a:bodyPr/>
          <a:lstStyle/>
          <a:p>
            <a:r>
              <a:rPr lang="en-US" dirty="0"/>
              <a:t>The bootstrap was developed by Bradley </a:t>
            </a:r>
            <a:r>
              <a:rPr lang="en-US" dirty="0" err="1"/>
              <a:t>Efron</a:t>
            </a:r>
            <a:r>
              <a:rPr lang="en-US" dirty="0"/>
              <a:t> in the late 1970s as a way to calculate estimations in situations where statistical theory does not produce a formula for a confidence interval. </a:t>
            </a:r>
          </a:p>
          <a:p>
            <a:r>
              <a:rPr lang="en-US" dirty="0"/>
              <a:t>The method substitutes heavy computation for theory.</a:t>
            </a:r>
          </a:p>
          <a:p>
            <a:r>
              <a:rPr lang="en-US" dirty="0"/>
              <a:t>We take many, let’s say 1000 samples of size n and find the mean of each sample. Then we use the distribution of these 1000 means to get a confidence interval of the population mean.</a:t>
            </a:r>
          </a:p>
          <a:p>
            <a:r>
              <a:rPr lang="en-US" dirty="0"/>
              <a:t>Let’s try this with one population.</a:t>
            </a:r>
          </a:p>
        </p:txBody>
      </p:sp>
    </p:spTree>
    <p:extLst>
      <p:ext uri="{BB962C8B-B14F-4D97-AF65-F5344CB8AC3E}">
        <p14:creationId xmlns:p14="http://schemas.microsoft.com/office/powerpoint/2010/main" val="30406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18C-863A-4847-96F5-547BDB9D9A9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836B642-6DA3-486D-B605-99A3F1E8A09D}"/>
              </a:ext>
            </a:extLst>
          </p:cNvPr>
          <p:cNvSpPr>
            <a:spLocks noGrp="1"/>
          </p:cNvSpPr>
          <p:nvPr>
            <p:ph idx="1"/>
          </p:nvPr>
        </p:nvSpPr>
        <p:spPr/>
        <p:txBody>
          <a:bodyPr/>
          <a:lstStyle/>
          <a:p>
            <a:r>
              <a:rPr lang="en-US" dirty="0"/>
              <a:t>In a student project, Erich Brandt studied tips at a restaurant. Here is a random sample of 30 observed tip percentages:</a:t>
            </a:r>
          </a:p>
          <a:p>
            <a:r>
              <a:rPr lang="en-US" dirty="0"/>
              <a:t>22.7, 16.3, 13.6, 16.8, 29.9, 15.9, 14, 15, 14.1, 18.1, 22.8, 27.6,</a:t>
            </a:r>
          </a:p>
          <a:p>
            <a:r>
              <a:rPr lang="en-US" dirty="0"/>
              <a:t>	16.4, 16.1, 19.0, 13.5, 18.9, 20.2, 19.7, 18.2, 15.4, 15.7, 19, 11.5, 18.4, 16, 16.9, 12, 40.1, 19.2</a:t>
            </a:r>
          </a:p>
          <a:p>
            <a:r>
              <a:rPr lang="en-US" dirty="0"/>
              <a:t>We would like to get a confidence interval for the population mean tip percentage at this restaurant. Let’s check our assumptions!</a:t>
            </a:r>
          </a:p>
        </p:txBody>
      </p:sp>
    </p:spTree>
    <p:extLst>
      <p:ext uri="{BB962C8B-B14F-4D97-AF65-F5344CB8AC3E}">
        <p14:creationId xmlns:p14="http://schemas.microsoft.com/office/powerpoint/2010/main" val="6054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FB1F-4974-495C-87DF-7BC13610F615}"/>
              </a:ext>
            </a:extLst>
          </p:cNvPr>
          <p:cNvSpPr>
            <a:spLocks noGrp="1"/>
          </p:cNvSpPr>
          <p:nvPr>
            <p:ph type="title"/>
          </p:nvPr>
        </p:nvSpPr>
        <p:spPr/>
        <p:txBody>
          <a:bodyPr/>
          <a:lstStyle/>
          <a:p>
            <a:r>
              <a:rPr lang="en-US" dirty="0"/>
              <a:t>Normal Probability Plot</a:t>
            </a:r>
          </a:p>
        </p:txBody>
      </p:sp>
      <p:sp>
        <p:nvSpPr>
          <p:cNvPr id="3" name="Content Placeholder 2">
            <a:extLst>
              <a:ext uri="{FF2B5EF4-FFF2-40B4-BE49-F238E27FC236}">
                <a16:creationId xmlns:a16="http://schemas.microsoft.com/office/drawing/2014/main" id="{478CC036-C555-407E-8D69-D0AE840D819F}"/>
              </a:ext>
            </a:extLst>
          </p:cNvPr>
          <p:cNvSpPr>
            <a:spLocks noGrp="1"/>
          </p:cNvSpPr>
          <p:nvPr>
            <p:ph idx="1"/>
          </p:nvPr>
        </p:nvSpPr>
        <p:spPr>
          <a:xfrm>
            <a:off x="768096" y="1753386"/>
            <a:ext cx="7290055" cy="4555974"/>
          </a:xfrm>
        </p:spPr>
        <p:txBody>
          <a:bodyPr>
            <a:normAutofit fontScale="55000" lnSpcReduction="20000"/>
          </a:bodyPr>
          <a:lstStyle/>
          <a:p>
            <a:r>
              <a:rPr lang="en-US" dirty="0"/>
              <a:t>#</a:t>
            </a:r>
            <a:r>
              <a:rPr lang="en-US" dirty="0" err="1"/>
              <a:t>qq</a:t>
            </a:r>
            <a:r>
              <a:rPr lang="en-US" dirty="0"/>
              <a:t> plot</a:t>
            </a:r>
          </a:p>
          <a:p>
            <a:r>
              <a:rPr lang="en-US" dirty="0"/>
              <a:t>tips&lt;-sort(tips)</a:t>
            </a:r>
          </a:p>
          <a:p>
            <a:r>
              <a:rPr lang="en-US" dirty="0"/>
              <a:t>n&lt;-length(tips)</a:t>
            </a:r>
          </a:p>
          <a:p>
            <a:r>
              <a:rPr lang="en-US" dirty="0"/>
              <a:t>#percentiles</a:t>
            </a:r>
          </a:p>
          <a:p>
            <a:r>
              <a:rPr lang="en-US" dirty="0"/>
              <a:t>P&lt;-0</a:t>
            </a:r>
          </a:p>
          <a:p>
            <a:r>
              <a:rPr lang="en-US" dirty="0"/>
              <a:t>for (</a:t>
            </a:r>
            <a:r>
              <a:rPr lang="en-US" dirty="0" err="1"/>
              <a:t>i</a:t>
            </a:r>
            <a:r>
              <a:rPr lang="en-US" dirty="0"/>
              <a:t> in 1:n){</a:t>
            </a:r>
          </a:p>
          <a:p>
            <a:r>
              <a:rPr lang="en-US" dirty="0"/>
              <a:t>P[</a:t>
            </a:r>
            <a:r>
              <a:rPr lang="en-US" dirty="0" err="1"/>
              <a:t>i</a:t>
            </a:r>
            <a:r>
              <a:rPr lang="en-US" dirty="0"/>
              <a:t>]&lt;-(100*(i-.5)/n)/100</a:t>
            </a:r>
          </a:p>
          <a:p>
            <a:r>
              <a:rPr lang="en-US" dirty="0"/>
              <a:t>}</a:t>
            </a:r>
          </a:p>
          <a:p>
            <a:r>
              <a:rPr lang="en-US" dirty="0"/>
              <a:t>Z&lt;-0</a:t>
            </a:r>
          </a:p>
          <a:p>
            <a:r>
              <a:rPr lang="en-US" dirty="0"/>
              <a:t>for (</a:t>
            </a:r>
            <a:r>
              <a:rPr lang="en-US" dirty="0" err="1"/>
              <a:t>i</a:t>
            </a:r>
            <a:r>
              <a:rPr lang="en-US" dirty="0"/>
              <a:t> in 1:n){</a:t>
            </a:r>
          </a:p>
          <a:p>
            <a:r>
              <a:rPr lang="en-US" dirty="0"/>
              <a:t>Z[</a:t>
            </a:r>
            <a:r>
              <a:rPr lang="en-US" dirty="0" err="1"/>
              <a:t>i</a:t>
            </a:r>
            <a:r>
              <a:rPr lang="en-US" dirty="0"/>
              <a:t>]&lt;-</a:t>
            </a:r>
            <a:r>
              <a:rPr lang="en-US" dirty="0" err="1"/>
              <a:t>qnorm</a:t>
            </a:r>
            <a:r>
              <a:rPr lang="en-US" dirty="0"/>
              <a:t>(P[</a:t>
            </a:r>
            <a:r>
              <a:rPr lang="en-US" dirty="0" err="1"/>
              <a:t>i</a:t>
            </a:r>
            <a:r>
              <a:rPr lang="en-US" dirty="0"/>
              <a:t>])</a:t>
            </a:r>
          </a:p>
          <a:p>
            <a:r>
              <a:rPr lang="en-US" dirty="0"/>
              <a:t>}</a:t>
            </a:r>
          </a:p>
          <a:p>
            <a:r>
              <a:rPr lang="en-US" dirty="0"/>
              <a:t>plot(</a:t>
            </a:r>
            <a:r>
              <a:rPr lang="en-US" dirty="0" err="1"/>
              <a:t>Z,tips</a:t>
            </a:r>
            <a:r>
              <a:rPr lang="en-US" dirty="0"/>
              <a:t>)</a:t>
            </a:r>
          </a:p>
          <a:p>
            <a:r>
              <a:rPr lang="en-US" dirty="0"/>
              <a:t>#The line of comparison</a:t>
            </a:r>
          </a:p>
          <a:p>
            <a:r>
              <a:rPr lang="en-US" dirty="0" err="1"/>
              <a:t>qqline</a:t>
            </a:r>
            <a:r>
              <a:rPr lang="en-US" dirty="0"/>
              <a:t>(tips)</a:t>
            </a:r>
          </a:p>
        </p:txBody>
      </p:sp>
    </p:spTree>
    <p:extLst>
      <p:ext uri="{BB962C8B-B14F-4D97-AF65-F5344CB8AC3E}">
        <p14:creationId xmlns:p14="http://schemas.microsoft.com/office/powerpoint/2010/main" val="342608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E548-842A-4B5A-B117-C49D91626EA2}"/>
              </a:ext>
            </a:extLst>
          </p:cNvPr>
          <p:cNvSpPr>
            <a:spLocks noGrp="1"/>
          </p:cNvSpPr>
          <p:nvPr>
            <p:ph type="title"/>
          </p:nvPr>
        </p:nvSpPr>
        <p:spPr/>
        <p:txBody>
          <a:bodyPr/>
          <a:lstStyle/>
          <a:p>
            <a:r>
              <a:rPr lang="en-US" dirty="0"/>
              <a:t>Normal Probability Plot</a:t>
            </a:r>
          </a:p>
        </p:txBody>
      </p:sp>
      <p:pic>
        <p:nvPicPr>
          <p:cNvPr id="4" name="Content Placeholder 3">
            <a:extLst>
              <a:ext uri="{FF2B5EF4-FFF2-40B4-BE49-F238E27FC236}">
                <a16:creationId xmlns:a16="http://schemas.microsoft.com/office/drawing/2014/main" id="{9A2E0342-20F1-40C2-AE3A-50BFC521D253}"/>
              </a:ext>
            </a:extLst>
          </p:cNvPr>
          <p:cNvPicPr>
            <a:picLocks noGrp="1" noChangeAspect="1"/>
          </p:cNvPicPr>
          <p:nvPr>
            <p:ph idx="1"/>
          </p:nvPr>
        </p:nvPicPr>
        <p:blipFill>
          <a:blip r:embed="rId2"/>
          <a:stretch>
            <a:fillRect/>
          </a:stretch>
        </p:blipFill>
        <p:spPr>
          <a:xfrm>
            <a:off x="1219600" y="1729819"/>
            <a:ext cx="4030597" cy="4022725"/>
          </a:xfrm>
          <a:prstGeom prst="rect">
            <a:avLst/>
          </a:prstGeom>
        </p:spPr>
      </p:pic>
      <p:sp>
        <p:nvSpPr>
          <p:cNvPr id="5" name="TextBox 4">
            <a:extLst>
              <a:ext uri="{FF2B5EF4-FFF2-40B4-BE49-F238E27FC236}">
                <a16:creationId xmlns:a16="http://schemas.microsoft.com/office/drawing/2014/main" id="{8C1EF77A-C0F8-4692-AA72-B3C12C9EF1E2}"/>
              </a:ext>
            </a:extLst>
          </p:cNvPr>
          <p:cNvSpPr txBox="1"/>
          <p:nvPr/>
        </p:nvSpPr>
        <p:spPr>
          <a:xfrm>
            <a:off x="5816338" y="2309567"/>
            <a:ext cx="2667786" cy="1477328"/>
          </a:xfrm>
          <a:prstGeom prst="rect">
            <a:avLst/>
          </a:prstGeom>
          <a:noFill/>
        </p:spPr>
        <p:txBody>
          <a:bodyPr wrap="square" rtlCol="0">
            <a:spAutoFit/>
          </a:bodyPr>
          <a:lstStyle/>
          <a:p>
            <a:r>
              <a:rPr lang="en-US" dirty="0"/>
              <a:t>The sample is skewed and the sample size is small. We can not use the formula to find the confidence interval.</a:t>
            </a:r>
          </a:p>
        </p:txBody>
      </p:sp>
    </p:spTree>
    <p:extLst>
      <p:ext uri="{BB962C8B-B14F-4D97-AF65-F5344CB8AC3E}">
        <p14:creationId xmlns:p14="http://schemas.microsoft.com/office/powerpoint/2010/main" val="4744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431-B9D1-491A-9D99-A8DB04DF8F32}"/>
              </a:ext>
            </a:extLst>
          </p:cNvPr>
          <p:cNvSpPr>
            <a:spLocks noGrp="1"/>
          </p:cNvSpPr>
          <p:nvPr>
            <p:ph type="title"/>
          </p:nvPr>
        </p:nvSpPr>
        <p:spPr/>
        <p:txBody>
          <a:bodyPr/>
          <a:lstStyle/>
          <a:p>
            <a:r>
              <a:rPr lang="en-US" dirty="0"/>
              <a:t>Let’s bootstrap</a:t>
            </a:r>
          </a:p>
        </p:txBody>
      </p:sp>
      <p:sp>
        <p:nvSpPr>
          <p:cNvPr id="3" name="Content Placeholder 2">
            <a:extLst>
              <a:ext uri="{FF2B5EF4-FFF2-40B4-BE49-F238E27FC236}">
                <a16:creationId xmlns:a16="http://schemas.microsoft.com/office/drawing/2014/main" id="{613BB8D4-0AE8-4165-B98A-C6424B8DED42}"/>
              </a:ext>
            </a:extLst>
          </p:cNvPr>
          <p:cNvSpPr>
            <a:spLocks noGrp="1"/>
          </p:cNvSpPr>
          <p:nvPr>
            <p:ph idx="1"/>
          </p:nvPr>
        </p:nvSpPr>
        <p:spPr>
          <a:xfrm>
            <a:off x="768095" y="1908928"/>
            <a:ext cx="7290055" cy="4023360"/>
          </a:xfrm>
        </p:spPr>
        <p:txBody>
          <a:bodyPr/>
          <a:lstStyle/>
          <a:p>
            <a:r>
              <a:rPr lang="en-US" dirty="0"/>
              <a:t>First, how do we even sample with replacement?</a:t>
            </a:r>
          </a:p>
          <a:p>
            <a:endParaRPr lang="en-US" dirty="0"/>
          </a:p>
          <a:p>
            <a:r>
              <a:rPr lang="en-US" dirty="0"/>
              <a:t>data&lt;-sample(tips, 30, replace = TRUE, prob = NULL)</a:t>
            </a:r>
          </a:p>
          <a:p>
            <a:endParaRPr lang="en-US" dirty="0"/>
          </a:p>
          <a:p>
            <a:r>
              <a:rPr lang="en-US" dirty="0"/>
              <a:t>We want to take 999 samples, so let’s create an empty matrix with 999 rows and 30 columns. Each row, we will fill with one of the samples we generate</a:t>
            </a:r>
          </a:p>
          <a:p>
            <a:r>
              <a:rPr lang="nb-NO" dirty="0"/>
              <a:t>datamat&lt;-matrix(0,nrow=999,ncol=30)</a:t>
            </a:r>
            <a:endParaRPr lang="en-US" dirty="0"/>
          </a:p>
          <a:p>
            <a:endParaRPr lang="en-US" dirty="0"/>
          </a:p>
        </p:txBody>
      </p:sp>
    </p:spTree>
    <p:extLst>
      <p:ext uri="{BB962C8B-B14F-4D97-AF65-F5344CB8AC3E}">
        <p14:creationId xmlns:p14="http://schemas.microsoft.com/office/powerpoint/2010/main" val="184478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D12A-67D4-480D-85A7-B1AC0C5EF30F}"/>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16EB39D-0249-4E36-92E3-A9CC87013E0E}"/>
              </a:ext>
            </a:extLst>
          </p:cNvPr>
          <p:cNvSpPr>
            <a:spLocks noGrp="1"/>
          </p:cNvSpPr>
          <p:nvPr>
            <p:ph idx="1"/>
          </p:nvPr>
        </p:nvSpPr>
        <p:spPr/>
        <p:txBody>
          <a:bodyPr/>
          <a:lstStyle/>
          <a:p>
            <a:r>
              <a:rPr lang="en-US" dirty="0"/>
              <a:t>Next we create a for loop that will sample with replacement from the 30 tip percentages and then fill that empty matrix</a:t>
            </a:r>
          </a:p>
          <a:p>
            <a:endParaRPr lang="en-US" dirty="0"/>
          </a:p>
          <a:p>
            <a:r>
              <a:rPr lang="en-US" dirty="0"/>
              <a:t>for (</a:t>
            </a:r>
            <a:r>
              <a:rPr lang="en-US" dirty="0" err="1"/>
              <a:t>i</a:t>
            </a:r>
            <a:r>
              <a:rPr lang="en-US" dirty="0"/>
              <a:t> in 1:999){</a:t>
            </a:r>
          </a:p>
          <a:p>
            <a:endParaRPr lang="en-US" dirty="0"/>
          </a:p>
          <a:p>
            <a:r>
              <a:rPr lang="en-US" dirty="0" err="1"/>
              <a:t>datamat</a:t>
            </a:r>
            <a:r>
              <a:rPr lang="en-US" dirty="0"/>
              <a:t>[</a:t>
            </a:r>
            <a:r>
              <a:rPr lang="en-US" dirty="0" err="1"/>
              <a:t>i</a:t>
            </a:r>
            <a:r>
              <a:rPr lang="en-US" dirty="0"/>
              <a:t>,]&lt;-sample(tips, 30, replace = TRUE, prob = NULL)</a:t>
            </a:r>
          </a:p>
          <a:p>
            <a:endParaRPr lang="en-US" dirty="0"/>
          </a:p>
          <a:p>
            <a:r>
              <a:rPr lang="en-US" dirty="0"/>
              <a:t>}</a:t>
            </a:r>
          </a:p>
          <a:p>
            <a:endParaRPr lang="en-US" dirty="0"/>
          </a:p>
        </p:txBody>
      </p:sp>
    </p:spTree>
    <p:extLst>
      <p:ext uri="{BB962C8B-B14F-4D97-AF65-F5344CB8AC3E}">
        <p14:creationId xmlns:p14="http://schemas.microsoft.com/office/powerpoint/2010/main" val="82732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D37A-90DF-4496-86DB-A8015ED5E918}"/>
              </a:ext>
            </a:extLst>
          </p:cNvPr>
          <p:cNvSpPr>
            <a:spLocks noGrp="1"/>
          </p:cNvSpPr>
          <p:nvPr>
            <p:ph type="title"/>
          </p:nvPr>
        </p:nvSpPr>
        <p:spPr/>
        <p:txBody>
          <a:bodyPr/>
          <a:lstStyle/>
          <a:p>
            <a:r>
              <a:rPr lang="en-US" dirty="0"/>
              <a:t>Find the means</a:t>
            </a:r>
          </a:p>
        </p:txBody>
      </p:sp>
      <p:sp>
        <p:nvSpPr>
          <p:cNvPr id="3" name="Content Placeholder 2">
            <a:extLst>
              <a:ext uri="{FF2B5EF4-FFF2-40B4-BE49-F238E27FC236}">
                <a16:creationId xmlns:a16="http://schemas.microsoft.com/office/drawing/2014/main" id="{EBFE67AC-DC30-45D6-9384-827F56C75583}"/>
              </a:ext>
            </a:extLst>
          </p:cNvPr>
          <p:cNvSpPr>
            <a:spLocks noGrp="1"/>
          </p:cNvSpPr>
          <p:nvPr>
            <p:ph idx="1"/>
          </p:nvPr>
        </p:nvSpPr>
        <p:spPr/>
        <p:txBody>
          <a:bodyPr/>
          <a:lstStyle/>
          <a:p>
            <a:r>
              <a:rPr lang="en-US" dirty="0"/>
              <a:t>Now we can easily find the mean of each of the rows</a:t>
            </a:r>
          </a:p>
          <a:p>
            <a:r>
              <a:rPr lang="en-US" dirty="0"/>
              <a:t>Means&lt;-0</a:t>
            </a:r>
          </a:p>
          <a:p>
            <a:endParaRPr lang="en-US" dirty="0"/>
          </a:p>
          <a:p>
            <a:r>
              <a:rPr lang="en-US" dirty="0"/>
              <a:t>for (</a:t>
            </a:r>
            <a:r>
              <a:rPr lang="en-US" dirty="0" err="1"/>
              <a:t>i</a:t>
            </a:r>
            <a:r>
              <a:rPr lang="en-US" dirty="0"/>
              <a:t> in 1:999){</a:t>
            </a:r>
          </a:p>
          <a:p>
            <a:endParaRPr lang="en-US" dirty="0"/>
          </a:p>
          <a:p>
            <a:r>
              <a:rPr lang="en-US" dirty="0"/>
              <a:t>Means[</a:t>
            </a:r>
            <a:r>
              <a:rPr lang="en-US" dirty="0" err="1"/>
              <a:t>i</a:t>
            </a:r>
            <a:r>
              <a:rPr lang="en-US" dirty="0"/>
              <a:t>]&lt;-mean(</a:t>
            </a:r>
            <a:r>
              <a:rPr lang="en-US" dirty="0" err="1"/>
              <a:t>datamat</a:t>
            </a:r>
            <a:r>
              <a:rPr lang="en-US" dirty="0"/>
              <a:t>[</a:t>
            </a:r>
            <a:r>
              <a:rPr lang="en-US" dirty="0" err="1"/>
              <a:t>i</a:t>
            </a:r>
            <a:r>
              <a:rPr lang="en-US" dirty="0"/>
              <a:t>,])</a:t>
            </a:r>
          </a:p>
          <a:p>
            <a:r>
              <a:rPr lang="en-US" dirty="0"/>
              <a:t>}</a:t>
            </a:r>
          </a:p>
          <a:p>
            <a:endParaRPr lang="en-US" dirty="0"/>
          </a:p>
        </p:txBody>
      </p:sp>
    </p:spTree>
    <p:extLst>
      <p:ext uri="{BB962C8B-B14F-4D97-AF65-F5344CB8AC3E}">
        <p14:creationId xmlns:p14="http://schemas.microsoft.com/office/powerpoint/2010/main" val="1918913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278</TotalTime>
  <Words>864</Words>
  <Application>Microsoft Office PowerPoint</Application>
  <PresentationFormat>On-screen Show (4:3)</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Tw Cen MT</vt:lpstr>
      <vt:lpstr>Tw Cen MT Condensed</vt:lpstr>
      <vt:lpstr>Wingdings 3</vt:lpstr>
      <vt:lpstr>Integral</vt:lpstr>
      <vt:lpstr>Notes on Bootstrapping</vt:lpstr>
      <vt:lpstr>Why do we bootstrap?</vt:lpstr>
      <vt:lpstr>What is Bootstrapping?</vt:lpstr>
      <vt:lpstr>Example</vt:lpstr>
      <vt:lpstr>Normal Probability Plot</vt:lpstr>
      <vt:lpstr>Normal Probability Plot</vt:lpstr>
      <vt:lpstr>Let’s bootstrap</vt:lpstr>
      <vt:lpstr>For loops</vt:lpstr>
      <vt:lpstr>Find the means</vt:lpstr>
      <vt:lpstr>Let’s look at the distribution of the means</vt:lpstr>
      <vt:lpstr>Probability Plot of the means</vt:lpstr>
      <vt:lpstr>The distribution of the means is normal</vt:lpstr>
      <vt:lpstr>The CI of the population mean</vt:lpstr>
      <vt:lpstr>Two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Bootstrapping</dc:title>
  <dc:creator>Prince Nelson, Sybil</dc:creator>
  <cp:lastModifiedBy>Prince Nelson, Sybil</cp:lastModifiedBy>
  <cp:revision>11</cp:revision>
  <dcterms:created xsi:type="dcterms:W3CDTF">2021-02-10T16:22:34Z</dcterms:created>
  <dcterms:modified xsi:type="dcterms:W3CDTF">2021-02-10T21:01:33Z</dcterms:modified>
</cp:coreProperties>
</file>