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7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2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557484-82B8-466C-8ACF-A22DB16DE8F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C524DF-2537-4759-B5E3-35B4B7214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2990-4E3B-4ACE-A53D-57674D697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7908-DEDD-442B-9A81-1360A0509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CC2F-9678-4078-84C1-B2E8140E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F488-DB86-43E4-A5EC-F44B98A1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E3BDD-C8B6-477B-9DBF-062DE012A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8" t="46747" r="9897" b="12749"/>
          <a:stretch/>
        </p:blipFill>
        <p:spPr>
          <a:xfrm>
            <a:off x="768096" y="2286000"/>
            <a:ext cx="7290054" cy="35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0639-ACAF-47CC-BC3F-B5A1789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 Regression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AB52-B34D-4B13-960A-769547D5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essential question in regression is “Does this predictor actually help us predict the response?” In other words, we want to know whether there really is a relationship between our predictor and our response.</a:t>
            </a:r>
          </a:p>
          <a:p>
            <a:r>
              <a:rPr lang="en-US" dirty="0"/>
              <a:t>In the context of the crabs, we want to know whether the carapace width really does have a linear relationship with the log odds of satellites.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null hypothesis is that her carapace width has no linear relationship to her log odds of having satellites.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alternative hypothesis is that her carapace width has a linear relationship to her log odds of having satellites.</a:t>
            </a:r>
          </a:p>
          <a:p>
            <a:r>
              <a:rPr lang="en-US" dirty="0"/>
              <a:t>Remember: we assume there is </a:t>
            </a:r>
            <a:r>
              <a:rPr lang="en-US" i="1" dirty="0"/>
              <a:t>no</a:t>
            </a:r>
            <a:r>
              <a:rPr lang="en-US" dirty="0"/>
              <a:t> relationship until we find evidence that there </a:t>
            </a:r>
            <a:r>
              <a:rPr lang="en-US" i="1" dirty="0"/>
              <a:t>is</a:t>
            </a:r>
            <a:r>
              <a:rPr lang="en-US" dirty="0"/>
              <a:t> a relationship. That is, we assume that carapace width is unrelated to the probability of satellites; in order to say the carapace width is related to the probability of satellites, we need evidence. This evidence comes in the form of a statistical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410F-739B-4DF2-970A-B635B1B4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 Regression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2691-BC47-408F-9411-163C9F13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23068"/>
            <a:ext cx="7290055" cy="43862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summary(mod)</a:t>
            </a:r>
          </a:p>
          <a:p>
            <a:r>
              <a:rPr lang="en-US" dirty="0"/>
              <a:t>Call:</a:t>
            </a:r>
          </a:p>
          <a:p>
            <a:r>
              <a:rPr lang="en-US" dirty="0" err="1"/>
              <a:t>glm</a:t>
            </a:r>
            <a:r>
              <a:rPr lang="en-US" dirty="0"/>
              <a:t>(formula = y ~ width, family = binomial, data = crabs)</a:t>
            </a:r>
          </a:p>
          <a:p>
            <a:r>
              <a:rPr lang="en-US" dirty="0"/>
              <a:t>Deviance Residuals: </a:t>
            </a:r>
          </a:p>
          <a:p>
            <a:r>
              <a:rPr lang="en-US" dirty="0"/>
              <a:t>    Min       1Q   Median       3Q      Max  </a:t>
            </a:r>
          </a:p>
          <a:p>
            <a:r>
              <a:rPr lang="en-US" dirty="0"/>
              <a:t>-2.0281  -1.0458   0.5480   0.9066   1.6942  </a:t>
            </a:r>
          </a:p>
          <a:p>
            <a:r>
              <a:rPr lang="en-US" dirty="0"/>
              <a:t>Coefficients:   Estimate Std. Error z value </a:t>
            </a:r>
            <a:r>
              <a:rPr lang="en-US" dirty="0" err="1"/>
              <a:t>Pr</a:t>
            </a:r>
            <a:r>
              <a:rPr lang="en-US" dirty="0"/>
              <a:t>(&gt;|z|)    </a:t>
            </a:r>
          </a:p>
          <a:p>
            <a:r>
              <a:rPr lang="en-US" dirty="0"/>
              <a:t>(Intercept) -12.3508     2.6287  -4.698 2.62e-06 ***</a:t>
            </a:r>
          </a:p>
          <a:p>
            <a:r>
              <a:rPr lang="en-US" dirty="0"/>
              <a:t>width         0.4972     0.1017   4.887 1.02e-06 ***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(Dispersion parameter for binomial family taken to be 1)</a:t>
            </a:r>
          </a:p>
          <a:p>
            <a:r>
              <a:rPr lang="en-US" dirty="0"/>
              <a:t>    Null deviance: 225.76  on 172  degrees of freedom</a:t>
            </a:r>
          </a:p>
          <a:p>
            <a:r>
              <a:rPr lang="en-US" dirty="0"/>
              <a:t>Residual deviance: 194.45  on 171  degrees of freedom</a:t>
            </a:r>
          </a:p>
          <a:p>
            <a:r>
              <a:rPr lang="en-US" dirty="0"/>
              <a:t>AIC: 198.45</a:t>
            </a:r>
          </a:p>
          <a:p>
            <a:r>
              <a:rPr lang="en-US" dirty="0"/>
              <a:t>Number of Fisher Scoring iterations: 4</a:t>
            </a:r>
          </a:p>
        </p:txBody>
      </p:sp>
    </p:spTree>
    <p:extLst>
      <p:ext uri="{BB962C8B-B14F-4D97-AF65-F5344CB8AC3E}">
        <p14:creationId xmlns:p14="http://schemas.microsoft.com/office/powerpoint/2010/main" val="201507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5491-8FD4-4127-8A14-C5E74E1C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 Regression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DDAAD-A83A-40DF-B93A-0CCDE3EC6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order to answer our question (“Does this predictor actually help us predict the response?”), we focus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regression coefficient on the predictor. (Recall that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 , then the log odds have no linear relationship with the predictor.) We find the test results in </a:t>
                </a:r>
                <a:r>
                  <a:rPr lang="en-US" dirty="0" err="1"/>
                  <a:t>te</a:t>
                </a:r>
                <a:r>
                  <a:rPr lang="en-US" dirty="0"/>
                  <a:t> two right-most columns and the second row in the </a:t>
                </a:r>
                <a:r>
                  <a:rPr lang="en-US" dirty="0" err="1"/>
                  <a:t>the</a:t>
                </a:r>
                <a:r>
                  <a:rPr lang="en-US" dirty="0"/>
                  <a:t> coefficients table of the summary. These entries show us that our test statistic is 4.887 and our p-value is 1.02e-06 . We compare our p-value to a “significance level” (such as 0.05); </a:t>
                </a:r>
                <a:r>
                  <a:rPr lang="en-US" b="1" dirty="0"/>
                  <a:t>because our p-value is smaller than our significance level, we have evidence that the log odds of satellites have a significant linear relationship with the carapace width.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DDAAD-A83A-40DF-B93A-0CCDE3EC6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1" t="-151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19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1A91-1831-400E-8928-C0EF535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F3AF-27F9-437D-A270-F0850A2B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Continue using the horseshoe crab data to investigate the relationship between a female’s weight and the log odds of her having satellites.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logistic regression using the female’s weight as the predictor and whether she has satellites as the response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Write down the regression equation.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heavier females having higher or lower chances of having satellites?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a female weighing 2000 grams. What is the probability that she has one or more satellites?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there a linear relationship between a female crab’s weight and her log odds of satellites? Find the p-value and use a significance level of 0.05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A264-F911-43DE-A660-49EDE91C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model again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34692-9A8F-4175-AAE3-3D00746E9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57" t="20974" r="6126" b="11069"/>
          <a:stretch/>
        </p:blipFill>
        <p:spPr>
          <a:xfrm>
            <a:off x="650449" y="1941922"/>
            <a:ext cx="7202079" cy="41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D2B1-DC8B-4A14-9928-1A8DA8A3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model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8A60-5584-476F-B05E-075DC84B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exp(coef(mod))</a:t>
            </a:r>
          </a:p>
          <a:p>
            <a:r>
              <a:rPr lang="pt-BR" dirty="0"/>
              <a:t> (Intercept)        width </a:t>
            </a:r>
          </a:p>
          <a:p>
            <a:r>
              <a:rPr lang="pt-BR" dirty="0"/>
              <a:t>4.326214e-06 1.644162e+00</a:t>
            </a:r>
          </a:p>
          <a:p>
            <a:r>
              <a:rPr lang="pt-BR" dirty="0"/>
              <a:t>What does this mean?</a:t>
            </a:r>
          </a:p>
          <a:p>
            <a:r>
              <a:rPr lang="en-US" dirty="0"/>
              <a:t>A one centimeter increase in carapace width is associated with a 1.64 multiplicative change in the odds of having satellites. Alternatively, imagine two female crabs that have carapace widths that differ by exactly 1 cm. The odds of the larger crab having satellites is approximately 1.64 times the odds of the smaller crab having satellites.</a:t>
            </a:r>
            <a:r>
              <a:rPr lang="pt-B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0735-5801-4629-9370-B919EA41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Incorporate a categorical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0FF3-B2A2-4F16-9CB6-F71AAEF7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Crabs were categorized according to whether they had two good spines (</a:t>
            </a:r>
            <a:r>
              <a:rPr lang="en-US" i="1" dirty="0"/>
              <a:t>good</a:t>
            </a:r>
            <a:r>
              <a:rPr lang="en-US" dirty="0"/>
              <a:t>), two worn or broken spines (</a:t>
            </a:r>
            <a:r>
              <a:rPr lang="en-US" i="1" dirty="0"/>
              <a:t>bad</a:t>
            </a:r>
            <a:r>
              <a:rPr lang="en-US" dirty="0"/>
              <a:t>), or one worn/broken spine and one good spine (</a:t>
            </a:r>
            <a:r>
              <a:rPr lang="en-US" i="1" dirty="0"/>
              <a:t>middle</a:t>
            </a:r>
            <a:r>
              <a:rPr lang="en-US" dirty="0"/>
              <a:t>).</a:t>
            </a:r>
          </a:p>
          <a:p>
            <a:r>
              <a:rPr lang="en-US" dirty="0" err="1"/>
              <a:t>spinemod</a:t>
            </a:r>
            <a:r>
              <a:rPr lang="en-US" dirty="0"/>
              <a:t> &lt;- </a:t>
            </a:r>
            <a:r>
              <a:rPr lang="en-US" dirty="0" err="1"/>
              <a:t>glm</a:t>
            </a:r>
            <a:r>
              <a:rPr lang="en-US" dirty="0"/>
              <a:t>(y ~ spine, data = crabs, family = binomial)</a:t>
            </a:r>
          </a:p>
          <a:p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spinemod</a:t>
            </a:r>
            <a:r>
              <a:rPr lang="en-US" dirty="0"/>
              <a:t>)</a:t>
            </a:r>
          </a:p>
          <a:p>
            <a:r>
              <a:rPr lang="en-US" dirty="0"/>
              <a:t>(Intercept)   </a:t>
            </a:r>
            <a:r>
              <a:rPr lang="en-US" dirty="0" err="1"/>
              <a:t>spinegood</a:t>
            </a:r>
            <a:r>
              <a:rPr lang="en-US" dirty="0"/>
              <a:t> </a:t>
            </a:r>
            <a:r>
              <a:rPr lang="en-US" dirty="0" err="1"/>
              <a:t>spinemiddle</a:t>
            </a:r>
            <a:r>
              <a:rPr lang="en-US" dirty="0"/>
              <a:t> </a:t>
            </a:r>
          </a:p>
          <a:p>
            <a:r>
              <a:rPr lang="en-US" dirty="0"/>
              <a:t>  0.5955087   0.2646926  -0.7290401 </a:t>
            </a:r>
          </a:p>
          <a:p>
            <a:r>
              <a:rPr lang="en-US" dirty="0"/>
              <a:t>This creates a model with a reference category </a:t>
            </a:r>
            <a:r>
              <a:rPr lang="en-US" dirty="0" err="1"/>
              <a:t>spinebad</a:t>
            </a:r>
            <a:endParaRPr lang="en-US" dirty="0"/>
          </a:p>
          <a:p>
            <a:r>
              <a:rPr lang="en-US" dirty="0"/>
              <a:t>exp(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spinemod</a:t>
            </a:r>
            <a:r>
              <a:rPr lang="en-US" dirty="0"/>
              <a:t>))</a:t>
            </a:r>
          </a:p>
          <a:p>
            <a:r>
              <a:rPr lang="en-US" dirty="0"/>
              <a:t>(Intercept)   </a:t>
            </a:r>
            <a:r>
              <a:rPr lang="en-US" dirty="0" err="1"/>
              <a:t>spinegood</a:t>
            </a:r>
            <a:r>
              <a:rPr lang="en-US" dirty="0"/>
              <a:t> </a:t>
            </a:r>
            <a:r>
              <a:rPr lang="en-US" dirty="0" err="1"/>
              <a:t>spinemiddle</a:t>
            </a:r>
            <a:r>
              <a:rPr lang="en-US" dirty="0"/>
              <a:t> </a:t>
            </a:r>
          </a:p>
          <a:p>
            <a:r>
              <a:rPr lang="en-US" dirty="0"/>
              <a:t>  1.8139535   1.3030303   0.4823718 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8893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53E9-6D2C-43FB-AF06-DEF24635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2D2E-37F0-4410-B788-CD1ED6ED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tells us that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odds of satellites for a female with two bad spines is 1.8.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odds of satellites for a female with two good spines is 1.3 times the odds of satellites for a female with two bad spines.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odds of satellites for a female with one good spine and one bad spine is .48 times the odds of satellites for a female with two bad spines.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DC1E-7E07-4B7D-B5B9-D52C7E56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08A8-97AB-4EA1-B2EA-099B47B8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people have a hard time interpreting odds ratios below 1. In this case, it is useful to flip the ratio.</a:t>
            </a:r>
          </a:p>
          <a:p>
            <a:r>
              <a:rPr lang="en-US" dirty="0"/>
              <a:t> 1/exp(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spinemod</a:t>
            </a:r>
            <a:r>
              <a:rPr lang="en-US" dirty="0"/>
              <a:t>))</a:t>
            </a:r>
          </a:p>
          <a:p>
            <a:r>
              <a:rPr lang="en-US" dirty="0"/>
              <a:t>(Intercept)   </a:t>
            </a:r>
            <a:r>
              <a:rPr lang="en-US" dirty="0" err="1"/>
              <a:t>spinegood</a:t>
            </a:r>
            <a:r>
              <a:rPr lang="en-US" dirty="0"/>
              <a:t> </a:t>
            </a:r>
            <a:r>
              <a:rPr lang="en-US" dirty="0" err="1"/>
              <a:t>spinemiddle</a:t>
            </a:r>
            <a:r>
              <a:rPr lang="en-US" dirty="0"/>
              <a:t> </a:t>
            </a:r>
          </a:p>
          <a:p>
            <a:r>
              <a:rPr lang="en-US" dirty="0"/>
              <a:t>  0.5512821   0.7674419   2.0730897 </a:t>
            </a:r>
          </a:p>
          <a:p>
            <a:r>
              <a:rPr lang="en-US" dirty="0"/>
              <a:t>Therefore, we can reword the third bullet to the following: the odds of satellites for a female with two bad spines is 2 times the odds of satellites for a female with one bad spine and one good spine.</a:t>
            </a:r>
          </a:p>
        </p:txBody>
      </p:sp>
    </p:spTree>
    <p:extLst>
      <p:ext uri="{BB962C8B-B14F-4D97-AF65-F5344CB8AC3E}">
        <p14:creationId xmlns:p14="http://schemas.microsoft.com/office/powerpoint/2010/main" val="156005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Logistic Regression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Whereas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a probability and therefore must be between 0 and 1,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1</a:t>
            </a:r>
            <a:r>
              <a:rPr lang="en-US" altLang="en-US" i="1" dirty="0"/>
              <a:t>x</a:t>
            </a:r>
            <a:r>
              <a:rPr lang="en-US" altLang="en-US" dirty="0"/>
              <a:t> need not be in this range.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Instead of letting the mean value of </a:t>
            </a:r>
            <a:r>
              <a:rPr lang="en-US" altLang="en-US" i="1" dirty="0"/>
              <a:t>Y </a:t>
            </a:r>
            <a:r>
              <a:rPr lang="en-US" altLang="en-US" dirty="0"/>
              <a:t>be a linear function of </a:t>
            </a:r>
            <a:r>
              <a:rPr lang="en-US" altLang="en-US" i="1" dirty="0"/>
              <a:t>x</a:t>
            </a:r>
            <a:r>
              <a:rPr lang="en-US" altLang="en-US" dirty="0"/>
              <a:t>, we now consider a model in which some function of the mean value of </a:t>
            </a:r>
            <a:r>
              <a:rPr lang="en-US" altLang="en-US" i="1" dirty="0"/>
              <a:t>Y </a:t>
            </a:r>
            <a:r>
              <a:rPr lang="en-US" altLang="en-US" dirty="0"/>
              <a:t>is a linear function of </a:t>
            </a:r>
            <a:r>
              <a:rPr lang="en-US" altLang="en-US" i="1" dirty="0"/>
              <a:t>x</a:t>
            </a:r>
            <a:r>
              <a:rPr lang="en-US" altLang="en-US" dirty="0"/>
              <a:t>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In other words, we allow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to be a function of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1</a:t>
            </a:r>
            <a:r>
              <a:rPr lang="en-US" altLang="en-US" i="1" dirty="0"/>
              <a:t>x</a:t>
            </a:r>
            <a:r>
              <a:rPr lang="en-US" altLang="en-US" dirty="0"/>
              <a:t> rather than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1</a:t>
            </a:r>
            <a:r>
              <a:rPr lang="en-US" altLang="en-US" i="1" dirty="0"/>
              <a:t>x</a:t>
            </a:r>
            <a:r>
              <a:rPr lang="en-US" altLang="en-US" dirty="0"/>
              <a:t> itself. A function that has been found quite useful in many applications is the </a:t>
            </a:r>
            <a:r>
              <a:rPr lang="en-US" altLang="en-US" b="1" dirty="0"/>
              <a:t>logit function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38800"/>
            <a:ext cx="22304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4ACB-CCA0-4A01-BF5A-ED7215EB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AFEF-D2BC-4791-8C56-F65933D8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multimod</a:t>
            </a:r>
            <a:r>
              <a:rPr lang="en-US" dirty="0"/>
              <a:t> &lt;- </a:t>
            </a:r>
            <a:r>
              <a:rPr lang="en-US" dirty="0" err="1"/>
              <a:t>glm</a:t>
            </a:r>
            <a:r>
              <a:rPr lang="en-US" dirty="0"/>
              <a:t>(y ~ weight + width, data = crabs, family = binomial)</a:t>
            </a:r>
          </a:p>
          <a:p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multimod</a:t>
            </a:r>
            <a:r>
              <a:rPr lang="en-US" dirty="0"/>
              <a:t>)</a:t>
            </a:r>
          </a:p>
          <a:p>
            <a:r>
              <a:rPr lang="en-US" dirty="0"/>
              <a:t>  (Intercept)        weight         width </a:t>
            </a:r>
          </a:p>
          <a:p>
            <a:r>
              <a:rPr lang="en-US" dirty="0"/>
              <a:t>-9.3547261192  0.0008337917  0.3067892044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99166-0E12-4595-9849-AFF0DA0C1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3" t="38866" r="9794" b="30343"/>
          <a:stretch/>
        </p:blipFill>
        <p:spPr>
          <a:xfrm>
            <a:off x="768096" y="4430599"/>
            <a:ext cx="6679079" cy="17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8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03BD-F590-4A0B-BD5D-C61CE1A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1F6B-37E2-477E-A804-51F46D56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round(exp(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multimod</a:t>
            </a:r>
            <a:r>
              <a:rPr lang="en-US" dirty="0"/>
              <a:t>)),3)</a:t>
            </a:r>
          </a:p>
          <a:p>
            <a:r>
              <a:rPr lang="en-US" dirty="0"/>
              <a:t>(Intercept)      weight       width </a:t>
            </a:r>
          </a:p>
          <a:p>
            <a:r>
              <a:rPr lang="en-US" dirty="0"/>
              <a:t>      0.000       1.001       1.359 </a:t>
            </a:r>
          </a:p>
          <a:p>
            <a:r>
              <a:rPr lang="en-US" dirty="0"/>
              <a:t>This tells us the following:</a:t>
            </a:r>
          </a:p>
          <a:p>
            <a:r>
              <a:rPr lang="en-US" dirty="0"/>
              <a:t>Holding weight constant, a one centimeter increase in carapace width is associated with a 1.359 multiplicative change in the odds of having satellites.</a:t>
            </a:r>
          </a:p>
          <a:p>
            <a:r>
              <a:rPr lang="en-US" dirty="0"/>
              <a:t>Holding carapace width constant, a one gram increase in weight is associated with a 1.001 multiplicative change in the odds of having satellites.</a:t>
            </a:r>
          </a:p>
          <a:p>
            <a:r>
              <a:rPr lang="en-US" dirty="0"/>
              <a:t>Of course, a one gram increase in weight is practically imperceptible. Let’s instead consider a 100 gram increase in weight.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4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400E-5D7E-4963-85AB-243D1CC6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2871-4471-42DC-9396-93464E74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beta1 &lt;-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multimod</a:t>
            </a:r>
            <a:r>
              <a:rPr lang="en-US" dirty="0"/>
              <a:t>)[2]</a:t>
            </a:r>
          </a:p>
          <a:p>
            <a:r>
              <a:rPr lang="en-US" dirty="0"/>
              <a:t> exp(beta1 * 100)</a:t>
            </a:r>
          </a:p>
          <a:p>
            <a:r>
              <a:rPr lang="en-US" dirty="0"/>
              <a:t>  weight </a:t>
            </a:r>
          </a:p>
          <a:p>
            <a:r>
              <a:rPr lang="en-US" dirty="0"/>
              <a:t>1.086954 </a:t>
            </a:r>
          </a:p>
          <a:p>
            <a:r>
              <a:rPr lang="en-US" dirty="0"/>
              <a:t>Holding carapace width constant, a 100 gram increase in weight is associated with a 1.087 multiplicative change in the odds of having satellites</a:t>
            </a:r>
          </a:p>
        </p:txBody>
      </p:sp>
    </p:spTree>
    <p:extLst>
      <p:ext uri="{BB962C8B-B14F-4D97-AF65-F5344CB8AC3E}">
        <p14:creationId xmlns:p14="http://schemas.microsoft.com/office/powerpoint/2010/main" val="229786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C90F-10E1-43EB-920F-862DD4D3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C99A-2FAF-44CA-9F09-6ECC2120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62812"/>
            <a:ext cx="7290055" cy="454654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&gt; summary(</a:t>
            </a:r>
            <a:r>
              <a:rPr lang="en-US" dirty="0" err="1"/>
              <a:t>multimod</a:t>
            </a:r>
            <a:r>
              <a:rPr lang="en-US" dirty="0"/>
              <a:t>)</a:t>
            </a:r>
          </a:p>
          <a:p>
            <a:r>
              <a:rPr lang="en-US" dirty="0"/>
              <a:t>Call:</a:t>
            </a:r>
          </a:p>
          <a:p>
            <a:r>
              <a:rPr lang="en-US" dirty="0" err="1"/>
              <a:t>glm</a:t>
            </a:r>
            <a:r>
              <a:rPr lang="en-US" dirty="0"/>
              <a:t>(formula = y ~ weight + width, family = binomial, data = crabs)</a:t>
            </a:r>
          </a:p>
          <a:p>
            <a:r>
              <a:rPr lang="en-US" dirty="0"/>
              <a:t>Deviance Residuals: </a:t>
            </a:r>
          </a:p>
          <a:p>
            <a:r>
              <a:rPr lang="en-US" dirty="0"/>
              <a:t>    Min       1Q   Median       3Q      Max  </a:t>
            </a:r>
          </a:p>
          <a:p>
            <a:r>
              <a:rPr lang="en-US" dirty="0"/>
              <a:t>-2.1127  -1.0344   0.5304   0.9006   1.7207  </a:t>
            </a:r>
          </a:p>
          <a:p>
            <a:r>
              <a:rPr lang="en-US" dirty="0"/>
              <a:t>Coefficients:              Estimate Std. Error z value </a:t>
            </a:r>
            <a:r>
              <a:rPr lang="en-US" dirty="0" err="1"/>
              <a:t>Pr</a:t>
            </a:r>
            <a:r>
              <a:rPr lang="en-US" dirty="0"/>
              <a:t>(&gt;|z|)   </a:t>
            </a:r>
          </a:p>
          <a:p>
            <a:r>
              <a:rPr lang="en-US" dirty="0"/>
              <a:t>(Intercept) -9.3547261  3.5280465  -2.652  0.00801 **</a:t>
            </a:r>
          </a:p>
          <a:p>
            <a:r>
              <a:rPr lang="en-US" dirty="0"/>
              <a:t>weight       0.0008338  0.0006716   1.241  0.21445   </a:t>
            </a:r>
          </a:p>
          <a:p>
            <a:r>
              <a:rPr lang="en-US" dirty="0"/>
              <a:t>width        0.3067892  0.1819473   1.686  0.09177 . 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(Dispersion parameter for binomial family taken to be 1)</a:t>
            </a:r>
          </a:p>
          <a:p>
            <a:r>
              <a:rPr lang="en-US" dirty="0"/>
              <a:t>    Null deviance: 225.76  on 172  degrees of freedom</a:t>
            </a:r>
          </a:p>
          <a:p>
            <a:r>
              <a:rPr lang="en-US" dirty="0"/>
              <a:t>Residual deviance: 192.89  on 170  degrees of freedom</a:t>
            </a:r>
          </a:p>
          <a:p>
            <a:r>
              <a:rPr lang="en-US" dirty="0"/>
              <a:t>AIC: 198.89</a:t>
            </a:r>
          </a:p>
          <a:p>
            <a:r>
              <a:rPr lang="en-US"/>
              <a:t>Number </a:t>
            </a:r>
            <a:r>
              <a:rPr lang="en-US" dirty="0"/>
              <a:t>of Fisher Scoring iterations: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0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75789"/>
            <a:ext cx="7290054" cy="1499616"/>
          </a:xfrm>
          <a:noFill/>
        </p:spPr>
        <p:txBody>
          <a:bodyPr/>
          <a:lstStyle/>
          <a:p>
            <a:r>
              <a:rPr lang="en-US" altLang="en-US"/>
              <a:t>Logistic Regression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2075405"/>
            <a:ext cx="7290055" cy="4233955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Figure 13.8 shows a graph of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for particular values of </a:t>
            </a:r>
            <a:br>
              <a:rPr lang="en-US" altLang="en-US" dirty="0"/>
            </a:b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0</a:t>
            </a:r>
            <a:r>
              <a:rPr lang="en-US" altLang="en-US" dirty="0"/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1</a:t>
            </a:r>
            <a:r>
              <a:rPr lang="en-US" altLang="en-US" dirty="0"/>
              <a:t> with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1 </a:t>
            </a:r>
            <a:r>
              <a:rPr lang="en-US" altLang="en-US" dirty="0"/>
              <a:t>&gt; 0. </a:t>
            </a:r>
          </a:p>
        </p:txBody>
      </p:sp>
      <p:pic>
        <p:nvPicPr>
          <p:cNvPr id="1577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693511"/>
            <a:ext cx="4067175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3500438" y="5776913"/>
            <a:ext cx="219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aseline="0"/>
              <a:t>A graph of a logit function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4033838" y="6157913"/>
            <a:ext cx="989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baseline="0"/>
              <a:t>Figure 13.8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Logistic Regression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As </a:t>
            </a:r>
            <a:r>
              <a:rPr lang="en-US" altLang="en-US" i="1"/>
              <a:t>x </a:t>
            </a:r>
            <a:r>
              <a:rPr lang="en-US" altLang="en-US"/>
              <a:t>increases, the probability of success increases. For </a:t>
            </a:r>
            <a:br>
              <a:rPr lang="en-US" altLang="en-US"/>
            </a:b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 baseline="-25000"/>
              <a:t>1</a:t>
            </a:r>
            <a:r>
              <a:rPr lang="en-US" altLang="en-US"/>
              <a:t> negative, the success probability would be a decreasing function of </a:t>
            </a:r>
            <a:r>
              <a:rPr lang="en-US" altLang="en-US" i="1"/>
              <a:t>x</a:t>
            </a:r>
            <a:r>
              <a:rPr lang="en-US" altLang="en-US"/>
              <a:t>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0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/>
              <a:t>Logistic regression </a:t>
            </a:r>
            <a:r>
              <a:rPr lang="en-US" altLang="en-US"/>
              <a:t>means assuming that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is related to </a:t>
            </a:r>
            <a:br>
              <a:rPr lang="en-US" altLang="en-US"/>
            </a:br>
            <a:r>
              <a:rPr lang="en-US" altLang="en-US" i="1"/>
              <a:t>x </a:t>
            </a:r>
            <a:r>
              <a:rPr lang="en-US" altLang="en-US"/>
              <a:t>by the logit function. Straightforward algebra shows that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expression on the left-hand side is called the </a:t>
            </a:r>
            <a:r>
              <a:rPr lang="en-US" altLang="en-US" i="1"/>
              <a:t>odds.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200" i="1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If, for example,                       ,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4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then when </a:t>
            </a:r>
            <a:r>
              <a:rPr lang="en-US" altLang="en-US" i="1"/>
              <a:t>x </a:t>
            </a:r>
            <a:r>
              <a:rPr lang="en-US" altLang="en-US"/>
              <a:t>= 60 a success is three times as likely as a failure.</a:t>
            </a:r>
          </a:p>
        </p:txBody>
      </p:sp>
      <p:pic>
        <p:nvPicPr>
          <p:cNvPr id="1587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83000"/>
            <a:ext cx="223043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5080000"/>
            <a:ext cx="1792287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0506-66ED-43E0-8967-E5B6CDFD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Horse Shoe Crab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7DDB-055B-4671-A0C9-20E256F50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43959"/>
            <a:ext cx="7290055" cy="4565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female crabs attract many males while others do not attract any. The males that cluster around a female are called “satellites.” In order to understand what influences the presence of satellite crabs, researchers selected female crabs and collected data on the following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color of her 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condition of her spine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width of her carapace shell (in centimeters)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number of male satellites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weight of the female (in grams)</a:t>
            </a:r>
          </a:p>
          <a:p>
            <a:r>
              <a:rPr lang="en-US" dirty="0"/>
              <a:t>In today’s example, we will use the width of a female’s shell to predict the probability of her having one or more satellites. Let’s start by loading the data.</a:t>
            </a:r>
          </a:p>
          <a:p>
            <a:r>
              <a:rPr lang="en-US" dirty="0"/>
              <a:t>crabs&lt;-read.csv(</a:t>
            </a:r>
            <a:r>
              <a:rPr lang="en-US" dirty="0" err="1"/>
              <a:t>file.choose</a:t>
            </a:r>
            <a:r>
              <a:rPr lang="en-US" dirty="0"/>
              <a:t>(),header=TRUE)</a:t>
            </a:r>
          </a:p>
          <a:p>
            <a:r>
              <a:rPr lang="en-US" dirty="0"/>
              <a:t>head(crabs)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7049-7886-4578-BEAE-FCC34323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Horseshoe Crab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D2EE-A5F8-43FB-9B31-25FE5095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fit a regression model in r, we use the following command:</a:t>
            </a:r>
          </a:p>
          <a:p>
            <a:r>
              <a:rPr lang="en-US" dirty="0"/>
              <a:t>mod &lt;- </a:t>
            </a:r>
            <a:r>
              <a:rPr lang="en-US" dirty="0" err="1"/>
              <a:t>glm</a:t>
            </a:r>
            <a:r>
              <a:rPr lang="en-US" dirty="0"/>
              <a:t>(y ~ width, family = binomial, data = crabs)</a:t>
            </a:r>
          </a:p>
          <a:p>
            <a:r>
              <a:rPr lang="en-US" dirty="0"/>
              <a:t>The first input is the regression formula (Response ~ Predictor), the second input indicates we have a binary response, and the third input is the data frame. To find the regression coefficients, we can use the </a:t>
            </a:r>
            <a:r>
              <a:rPr lang="en-US" b="1" dirty="0" err="1"/>
              <a:t>coef</a:t>
            </a:r>
            <a:r>
              <a:rPr lang="en-US" dirty="0"/>
              <a:t> command</a:t>
            </a:r>
          </a:p>
          <a:p>
            <a:r>
              <a:rPr lang="en-US" dirty="0"/>
              <a:t> </a:t>
            </a:r>
            <a:r>
              <a:rPr lang="en-US" dirty="0" err="1"/>
              <a:t>coef</a:t>
            </a:r>
            <a:r>
              <a:rPr lang="en-US" dirty="0"/>
              <a:t>(mod)</a:t>
            </a:r>
          </a:p>
          <a:p>
            <a:r>
              <a:rPr lang="en-US" dirty="0"/>
              <a:t>(Intercept)       width </a:t>
            </a:r>
          </a:p>
          <a:p>
            <a:r>
              <a:rPr lang="en-US" dirty="0"/>
              <a:t>-12.3508177   0.4972306 </a:t>
            </a:r>
          </a:p>
        </p:txBody>
      </p:sp>
    </p:spTree>
    <p:extLst>
      <p:ext uri="{BB962C8B-B14F-4D97-AF65-F5344CB8AC3E}">
        <p14:creationId xmlns:p14="http://schemas.microsoft.com/office/powerpoint/2010/main" val="319001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C966-34BE-4789-858A-55348341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Horseshoe Crab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A2A9-6D2B-49C1-98E1-A8E07AA1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enter in these coefficients like we did with the linear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010C5-F0CB-4EBB-AD73-61CE9EF45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2" t="50000" r="22475" b="41156"/>
          <a:stretch/>
        </p:blipFill>
        <p:spPr>
          <a:xfrm>
            <a:off x="2375554" y="2856322"/>
            <a:ext cx="3883843" cy="6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4BEA-2C20-44AB-AC53-45CC5798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6EDB-00E9-4EC6-9637-45C8370D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some basic interpretation, let’s focus on the predictor’s coefficient: 0.4972. </a:t>
            </a:r>
          </a:p>
          <a:p>
            <a:r>
              <a:rPr lang="en-US" dirty="0"/>
              <a:t>First, notice this is a </a:t>
            </a:r>
            <a:r>
              <a:rPr lang="en-US" b="1" dirty="0"/>
              <a:t>positive</a:t>
            </a:r>
            <a:r>
              <a:rPr lang="en-US" dirty="0"/>
              <a:t> number. This tells us that wider crabs have </a:t>
            </a:r>
            <a:r>
              <a:rPr lang="en-US" b="1" dirty="0"/>
              <a:t>higher</a:t>
            </a:r>
            <a:r>
              <a:rPr lang="en-US" dirty="0"/>
              <a:t> chances of having one or more satellites. </a:t>
            </a:r>
          </a:p>
          <a:p>
            <a:r>
              <a:rPr lang="en-US" dirty="0"/>
              <a:t>If the predictor’s coefficient were </a:t>
            </a:r>
            <a:r>
              <a:rPr lang="en-US" b="1" dirty="0"/>
              <a:t>zero</a:t>
            </a:r>
            <a:r>
              <a:rPr lang="en-US" dirty="0"/>
              <a:t>, there would be </a:t>
            </a:r>
            <a:r>
              <a:rPr lang="en-US" b="1" dirty="0"/>
              <a:t>no</a:t>
            </a:r>
            <a:r>
              <a:rPr lang="en-US" dirty="0"/>
              <a:t> linear relationship between the width of a female’s shell and her log odds of having one or more satellites. </a:t>
            </a:r>
          </a:p>
          <a:p>
            <a:r>
              <a:rPr lang="en-US" dirty="0"/>
              <a:t>If the predictor’s coefficient were </a:t>
            </a:r>
            <a:r>
              <a:rPr lang="en-US" b="1" dirty="0"/>
              <a:t>negative</a:t>
            </a:r>
            <a:r>
              <a:rPr lang="en-US" dirty="0"/>
              <a:t>, then wider crabs would have </a:t>
            </a:r>
            <a:r>
              <a:rPr lang="en-US" b="1" dirty="0"/>
              <a:t>lower</a:t>
            </a:r>
            <a:r>
              <a:rPr lang="en-US" dirty="0"/>
              <a:t> chances of having one or more satellites.</a:t>
            </a:r>
          </a:p>
        </p:txBody>
      </p:sp>
    </p:spTree>
    <p:extLst>
      <p:ext uri="{BB962C8B-B14F-4D97-AF65-F5344CB8AC3E}">
        <p14:creationId xmlns:p14="http://schemas.microsoft.com/office/powerpoint/2010/main" val="282269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1484-055A-400A-A983-6BEF011C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A483-B445-45F3-9C6A-C9F12682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use our model for a female crab with a carapace shell that is 25 centimeters in width.  We start by simply substituting this crab’s width into our regression equation: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81E25-3FAB-4237-8687-C1DE7774A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2" t="67824" r="13917" b="17148"/>
          <a:stretch/>
        </p:blipFill>
        <p:spPr>
          <a:xfrm>
            <a:off x="1706252" y="3667026"/>
            <a:ext cx="5090474" cy="14423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C0A4F-6F00-4DF2-9AE0-E80496ACAE2F}"/>
              </a:ext>
            </a:extLst>
          </p:cNvPr>
          <p:cNvSpPr/>
          <p:nvPr/>
        </p:nvSpPr>
        <p:spPr>
          <a:xfrm>
            <a:off x="952107" y="5109327"/>
            <a:ext cx="6306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could say that the log odds of a 25 cm female having satellites is about 0.0792 but lets make it a little more interpretable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74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1860</Words>
  <Application>Microsoft Office PowerPoint</Application>
  <PresentationFormat>On-screen Show (4:3)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Cambria Math</vt:lpstr>
      <vt:lpstr>Symbol</vt:lpstr>
      <vt:lpstr>Times New Roman</vt:lpstr>
      <vt:lpstr>Tw Cen MT</vt:lpstr>
      <vt:lpstr>Tw Cen MT Condensed</vt:lpstr>
      <vt:lpstr>Wingdings 3</vt:lpstr>
      <vt:lpstr>Integral</vt:lpstr>
      <vt:lpstr>Logistic Regression</vt:lpstr>
      <vt:lpstr>Logistic Regression</vt:lpstr>
      <vt:lpstr>Logistic Regression</vt:lpstr>
      <vt:lpstr>Logistic Regression</vt:lpstr>
      <vt:lpstr>Example: Horse Shoe Crab Data</vt:lpstr>
      <vt:lpstr>Horseshoe Crab Data</vt:lpstr>
      <vt:lpstr>Horseshoe Crab Data</vt:lpstr>
      <vt:lpstr>Interpret the model</vt:lpstr>
      <vt:lpstr>Calculate Probabilities</vt:lpstr>
      <vt:lpstr>Calculate Probabilities</vt:lpstr>
      <vt:lpstr>Test a Regression Coefficient</vt:lpstr>
      <vt:lpstr>Test a Regression Coefficient</vt:lpstr>
      <vt:lpstr>Test a Regression Coefficient</vt:lpstr>
      <vt:lpstr>Your Turn</vt:lpstr>
      <vt:lpstr>Interpret the model again</vt:lpstr>
      <vt:lpstr>Interpret the model again</vt:lpstr>
      <vt:lpstr>Incorporate a categorical Predictor</vt:lpstr>
      <vt:lpstr>Categorical Predictor</vt:lpstr>
      <vt:lpstr>Alternate Interpretation</vt:lpstr>
      <vt:lpstr>Multiple Predictors</vt:lpstr>
      <vt:lpstr>Multiple Predictors</vt:lpstr>
      <vt:lpstr>Multiple Predictors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Prince Nelson, Sybil</dc:creator>
  <cp:lastModifiedBy>Prince Nelson, Sybil</cp:lastModifiedBy>
  <cp:revision>14</cp:revision>
  <dcterms:created xsi:type="dcterms:W3CDTF">2021-03-24T12:35:03Z</dcterms:created>
  <dcterms:modified xsi:type="dcterms:W3CDTF">2021-03-24T15:27:51Z</dcterms:modified>
</cp:coreProperties>
</file>