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7" r:id="rId2"/>
    <p:sldId id="303" r:id="rId3"/>
    <p:sldId id="304" r:id="rId4"/>
    <p:sldId id="305" r:id="rId5"/>
    <p:sldId id="306" r:id="rId6"/>
    <p:sldId id="307" r:id="rId7"/>
    <p:sldId id="308" r:id="rId8"/>
    <p:sldId id="309" r:id="rId9"/>
    <p:sldId id="310" r:id="rId10"/>
    <p:sldId id="311" r:id="rId11"/>
    <p:sldId id="312" r:id="rId12"/>
    <p:sldId id="313" r:id="rId13"/>
    <p:sldId id="315" r:id="rId14"/>
    <p:sldId id="314" r:id="rId15"/>
    <p:sldId id="316" r:id="rId16"/>
    <p:sldId id="317" r:id="rId17"/>
    <p:sldId id="318" r:id="rId18"/>
    <p:sldId id="319" r:id="rId19"/>
    <p:sldId id="320" r:id="rId20"/>
    <p:sldId id="321" r:id="rId21"/>
    <p:sldId id="322" r:id="rId22"/>
    <p:sldId id="324" r:id="rId23"/>
    <p:sldId id="325" r:id="rId24"/>
    <p:sldId id="32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A8322F71-8FDC-4B6A-873C-F79D7E055FC3}"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369A60-8996-40BB-8CFC-C16AA34B6324}" type="slidenum">
              <a:rPr lang="en-US" smtClean="0"/>
              <a:t>‹#›</a:t>
            </a:fld>
            <a:endParaRPr lang="en-US"/>
          </a:p>
        </p:txBody>
      </p:sp>
    </p:spTree>
    <p:extLst>
      <p:ext uri="{BB962C8B-B14F-4D97-AF65-F5344CB8AC3E}">
        <p14:creationId xmlns:p14="http://schemas.microsoft.com/office/powerpoint/2010/main" val="2932717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322F71-8FDC-4B6A-873C-F79D7E055FC3}"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369A60-8996-40BB-8CFC-C16AA34B6324}" type="slidenum">
              <a:rPr lang="en-US" smtClean="0"/>
              <a:t>‹#›</a:t>
            </a:fld>
            <a:endParaRPr lang="en-US"/>
          </a:p>
        </p:txBody>
      </p:sp>
    </p:spTree>
    <p:extLst>
      <p:ext uri="{BB962C8B-B14F-4D97-AF65-F5344CB8AC3E}">
        <p14:creationId xmlns:p14="http://schemas.microsoft.com/office/powerpoint/2010/main" val="1673617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322F71-8FDC-4B6A-873C-F79D7E055FC3}"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369A60-8996-40BB-8CFC-C16AA34B6324}" type="slidenum">
              <a:rPr lang="en-US" smtClean="0"/>
              <a:t>‹#›</a:t>
            </a:fld>
            <a:endParaRPr lang="en-US"/>
          </a:p>
        </p:txBody>
      </p:sp>
    </p:spTree>
    <p:extLst>
      <p:ext uri="{BB962C8B-B14F-4D97-AF65-F5344CB8AC3E}">
        <p14:creationId xmlns:p14="http://schemas.microsoft.com/office/powerpoint/2010/main" val="3435374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lstStyle>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8322F71-8FDC-4B6A-873C-F79D7E055FC3}"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369A60-8996-40BB-8CFC-C16AA34B6324}" type="slidenum">
              <a:rPr lang="en-US" smtClean="0"/>
              <a:t>‹#›</a:t>
            </a:fld>
            <a:endParaRPr lang="en-US"/>
          </a:p>
        </p:txBody>
      </p:sp>
    </p:spTree>
    <p:extLst>
      <p:ext uri="{BB962C8B-B14F-4D97-AF65-F5344CB8AC3E}">
        <p14:creationId xmlns:p14="http://schemas.microsoft.com/office/powerpoint/2010/main" val="643254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322F71-8FDC-4B6A-873C-F79D7E055FC3}"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369A60-8996-40BB-8CFC-C16AA34B6324}" type="slidenum">
              <a:rPr lang="en-US" smtClean="0"/>
              <a:t>‹#›</a:t>
            </a:fld>
            <a:endParaRPr lang="en-US"/>
          </a:p>
        </p:txBody>
      </p:sp>
    </p:spTree>
    <p:extLst>
      <p:ext uri="{BB962C8B-B14F-4D97-AF65-F5344CB8AC3E}">
        <p14:creationId xmlns:p14="http://schemas.microsoft.com/office/powerpoint/2010/main" val="3050652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8322F71-8FDC-4B6A-873C-F79D7E055FC3}"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369A60-8996-40BB-8CFC-C16AA34B6324}" type="slidenum">
              <a:rPr lang="en-US" smtClean="0"/>
              <a:t>‹#›</a:t>
            </a:fld>
            <a:endParaRPr lang="en-US"/>
          </a:p>
        </p:txBody>
      </p:sp>
    </p:spTree>
    <p:extLst>
      <p:ext uri="{BB962C8B-B14F-4D97-AF65-F5344CB8AC3E}">
        <p14:creationId xmlns:p14="http://schemas.microsoft.com/office/powerpoint/2010/main" val="2848078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322F71-8FDC-4B6A-873C-F79D7E055FC3}" type="datetimeFigureOut">
              <a:rPr lang="en-US" smtClean="0"/>
              <a:t>1/14/2021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369A60-8996-40BB-8CFC-C16AA34B6324}" type="slidenum">
              <a:rPr lang="en-US" smtClean="0"/>
              <a:t>‹#›</a:t>
            </a:fld>
            <a:endParaRPr lang="en-US"/>
          </a:p>
        </p:txBody>
      </p:sp>
    </p:spTree>
    <p:extLst>
      <p:ext uri="{BB962C8B-B14F-4D97-AF65-F5344CB8AC3E}">
        <p14:creationId xmlns:p14="http://schemas.microsoft.com/office/powerpoint/2010/main" val="1518889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8322F71-8FDC-4B6A-873C-F79D7E055FC3}" type="datetimeFigureOut">
              <a:rPr lang="en-US" smtClean="0"/>
              <a:t>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369A60-8996-40BB-8CFC-C16AA34B6324}" type="slidenum">
              <a:rPr lang="en-US" smtClean="0"/>
              <a:t>‹#›</a:t>
            </a:fld>
            <a:endParaRPr lang="en-US"/>
          </a:p>
        </p:txBody>
      </p:sp>
    </p:spTree>
    <p:extLst>
      <p:ext uri="{BB962C8B-B14F-4D97-AF65-F5344CB8AC3E}">
        <p14:creationId xmlns:p14="http://schemas.microsoft.com/office/powerpoint/2010/main" val="654127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22F71-8FDC-4B6A-873C-F79D7E055FC3}" type="datetimeFigureOut">
              <a:rPr lang="en-US" smtClean="0"/>
              <a:t>1/14/2021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369A60-8996-40BB-8CFC-C16AA34B6324}" type="slidenum">
              <a:rPr lang="en-US" smtClean="0"/>
              <a:t>‹#›</a:t>
            </a:fld>
            <a:endParaRPr lang="en-US"/>
          </a:p>
        </p:txBody>
      </p:sp>
    </p:spTree>
    <p:extLst>
      <p:ext uri="{BB962C8B-B14F-4D97-AF65-F5344CB8AC3E}">
        <p14:creationId xmlns:p14="http://schemas.microsoft.com/office/powerpoint/2010/main" val="2894285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322F71-8FDC-4B6A-873C-F79D7E055FC3}"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369A60-8996-40BB-8CFC-C16AA34B6324}" type="slidenum">
              <a:rPr lang="en-US" smtClean="0"/>
              <a:t>‹#›</a:t>
            </a:fld>
            <a:endParaRPr lang="en-US"/>
          </a:p>
        </p:txBody>
      </p:sp>
    </p:spTree>
    <p:extLst>
      <p:ext uri="{BB962C8B-B14F-4D97-AF65-F5344CB8AC3E}">
        <p14:creationId xmlns:p14="http://schemas.microsoft.com/office/powerpoint/2010/main" val="3104903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322F71-8FDC-4B6A-873C-F79D7E055FC3}"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369A60-8996-40BB-8CFC-C16AA34B6324}" type="slidenum">
              <a:rPr lang="en-US" smtClean="0"/>
              <a:t>‹#›</a:t>
            </a:fld>
            <a:endParaRPr lang="en-US"/>
          </a:p>
        </p:txBody>
      </p:sp>
    </p:spTree>
    <p:extLst>
      <p:ext uri="{BB962C8B-B14F-4D97-AF65-F5344CB8AC3E}">
        <p14:creationId xmlns:p14="http://schemas.microsoft.com/office/powerpoint/2010/main" val="244166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322F71-8FDC-4B6A-873C-F79D7E055FC3}" type="datetimeFigureOut">
              <a:rPr lang="en-US" smtClean="0"/>
              <a:t>1/14/2021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369A60-8996-40BB-8CFC-C16AA34B6324}" type="slidenum">
              <a:rPr lang="en-US" smtClean="0"/>
              <a:t>‹#›</a:t>
            </a:fld>
            <a:endParaRPr lang="en-US"/>
          </a:p>
        </p:txBody>
      </p:sp>
    </p:spTree>
    <p:extLst>
      <p:ext uri="{BB962C8B-B14F-4D97-AF65-F5344CB8AC3E}">
        <p14:creationId xmlns:p14="http://schemas.microsoft.com/office/powerpoint/2010/main" val="2577661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1.wmf"/><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65.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2.wmf"/><Relationship Id="rId5" Type="http://schemas.openxmlformats.org/officeDocument/2006/relationships/oleObject" Target="../embeddings/oleObject6.bin"/><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4.wmf"/><Relationship Id="rId4" Type="http://schemas.openxmlformats.org/officeDocument/2006/relationships/oleObject" Target="../embeddings/oleObject7.bin"/></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9.wmf"/><Relationship Id="rId4" Type="http://schemas.openxmlformats.org/officeDocument/2006/relationships/oleObject" Target="../embeddings/oleObject8.bin"/></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8.w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306984-864E-4697-8689-89A90E1AF14A}"/>
              </a:ext>
            </a:extLst>
          </p:cNvPr>
          <p:cNvSpPr>
            <a:spLocks noGrp="1"/>
          </p:cNvSpPr>
          <p:nvPr>
            <p:ph type="ctrTitle"/>
          </p:nvPr>
        </p:nvSpPr>
        <p:spPr/>
        <p:txBody>
          <a:bodyPr/>
          <a:lstStyle/>
          <a:p>
            <a:r>
              <a:rPr lang="en-US" dirty="0"/>
              <a:t>Chi-Square Tests</a:t>
            </a:r>
          </a:p>
        </p:txBody>
      </p:sp>
      <p:sp>
        <p:nvSpPr>
          <p:cNvPr id="5" name="Subtitle 4">
            <a:extLst>
              <a:ext uri="{FF2B5EF4-FFF2-40B4-BE49-F238E27FC236}">
                <a16:creationId xmlns:a16="http://schemas.microsoft.com/office/drawing/2014/main" id="{C7020247-FA4F-4C41-AFFE-B8523B51CC6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19813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3962400"/>
                <a:ext cx="8229600" cy="2163763"/>
              </a:xfrm>
            </p:spPr>
            <p:txBody>
              <a:bodyPr>
                <a:normAutofit/>
              </a:bodyPr>
              <a:lstStyle/>
              <a:p>
                <a:pPr marL="0" indent="0">
                  <a:buNone/>
                </a:pPr>
                <a:r>
                  <a:rPr lang="en-US" sz="2800" dirty="0">
                    <a:ea typeface="Cambria Math"/>
                  </a:rPr>
                  <a:t>Critical value: </a:t>
                </a:r>
                <a14:m>
                  <m:oMath xmlns:m="http://schemas.openxmlformats.org/officeDocument/2006/math">
                    <m:r>
                      <a:rPr lang="en-US" sz="2800" i="1" dirty="0">
                        <a:latin typeface="Cambria Math"/>
                        <a:ea typeface="Cambria Math"/>
                      </a:rPr>
                      <m:t>𝜒</m:t>
                    </m:r>
                    <m:sPre>
                      <m:sPrePr>
                        <m:ctrlPr>
                          <a:rPr lang="en-US" sz="2800" i="1" dirty="0">
                            <a:latin typeface="Cambria Math" panose="02040503050406030204" pitchFamily="18" charset="0"/>
                          </a:rPr>
                        </m:ctrlPr>
                      </m:sPrePr>
                      <m:sub>
                        <m:r>
                          <a:rPr lang="en-US" sz="2800" b="0" i="1" dirty="0" smtClean="0">
                            <a:latin typeface="Cambria Math"/>
                            <a:ea typeface="Cambria Math"/>
                          </a:rPr>
                          <m:t>0.05</m:t>
                        </m:r>
                      </m:sub>
                      <m:sup>
                        <m:r>
                          <a:rPr lang="en-US" sz="2800" i="1" dirty="0">
                            <a:latin typeface="Cambria Math"/>
                          </a:rPr>
                          <m:t>2</m:t>
                        </m:r>
                      </m:sup>
                      <m:e>
                        <m:d>
                          <m:dPr>
                            <m:begChr m:val="["/>
                            <m:endChr m:val="]"/>
                            <m:ctrlPr>
                              <a:rPr lang="en-US" sz="2800" i="1" dirty="0">
                                <a:latin typeface="Cambria Math" panose="02040503050406030204" pitchFamily="18" charset="0"/>
                              </a:rPr>
                            </m:ctrlPr>
                          </m:dPr>
                          <m:e>
                            <m:d>
                              <m:dPr>
                                <m:ctrlPr>
                                  <a:rPr lang="en-US" sz="2800" i="1" dirty="0">
                                    <a:latin typeface="Cambria Math" panose="02040503050406030204" pitchFamily="18" charset="0"/>
                                  </a:rPr>
                                </m:ctrlPr>
                              </m:dPr>
                              <m:e>
                                <m:r>
                                  <a:rPr lang="en-US" sz="2800" b="0" i="1" dirty="0" smtClean="0">
                                    <a:latin typeface="Cambria Math"/>
                                  </a:rPr>
                                  <m:t>2</m:t>
                                </m:r>
                                <m:r>
                                  <a:rPr lang="en-US" sz="2800" i="1" dirty="0">
                                    <a:latin typeface="Cambria Math"/>
                                  </a:rPr>
                                  <m:t>−1</m:t>
                                </m:r>
                              </m:e>
                            </m:d>
                            <m:d>
                              <m:dPr>
                                <m:ctrlPr>
                                  <a:rPr lang="en-US" sz="2800" i="1" dirty="0">
                                    <a:latin typeface="Cambria Math" panose="02040503050406030204" pitchFamily="18" charset="0"/>
                                  </a:rPr>
                                </m:ctrlPr>
                              </m:dPr>
                              <m:e>
                                <m:r>
                                  <a:rPr lang="en-US" sz="2800" b="0" i="1" dirty="0" smtClean="0">
                                    <a:latin typeface="Cambria Math"/>
                                  </a:rPr>
                                  <m:t>2</m:t>
                                </m:r>
                                <m:r>
                                  <a:rPr lang="en-US" sz="2800" i="1" dirty="0">
                                    <a:latin typeface="Cambria Math"/>
                                  </a:rPr>
                                  <m:t>−1</m:t>
                                </m:r>
                              </m:e>
                            </m:d>
                          </m:e>
                        </m:d>
                        <m:r>
                          <a:rPr lang="en-US" sz="2800" b="0" i="1" dirty="0" smtClean="0">
                            <a:latin typeface="Cambria Math"/>
                          </a:rPr>
                          <m:t>=3.841</m:t>
                        </m:r>
                      </m:e>
                    </m:sPre>
                  </m:oMath>
                </a14:m>
                <a:endParaRPr lang="en-US" dirty="0"/>
              </a:p>
              <a:p>
                <a:pPr lvl="1"/>
                <a:r>
                  <a:rPr lang="en-US" dirty="0"/>
                  <a:t>Reject </a:t>
                </a:r>
                <a:r>
                  <a:rPr lang="en-US" b="1" i="1" dirty="0"/>
                  <a:t>H</a:t>
                </a:r>
                <a:r>
                  <a:rPr lang="en-US" baseline="-25000" dirty="0"/>
                  <a:t>0</a:t>
                </a:r>
              </a:p>
              <a:p>
                <a:pPr marL="0" indent="0">
                  <a:buNone/>
                </a:pPr>
                <a:r>
                  <a:rPr lang="en-US" dirty="0"/>
                  <a:t>Final Conclusion</a:t>
                </a:r>
              </a:p>
              <a:p>
                <a:pPr lvl="1"/>
                <a:r>
                  <a:rPr lang="en-US" dirty="0"/>
                  <a:t>The result is not independent of the location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3962400"/>
                <a:ext cx="8229600" cy="2163763"/>
              </a:xfrm>
              <a:blipFill rotWithShape="1">
                <a:blip r:embed="rId2"/>
                <a:stretch>
                  <a:fillRect l="-1852" t="-2254" b="-7042"/>
                </a:stretch>
              </a:blipFill>
            </p:spPr>
            <p:txBody>
              <a:bodyPr/>
              <a:lstStyle/>
              <a:p>
                <a:r>
                  <a:rPr lang="en-US">
                    <a:noFill/>
                  </a:rPr>
                  <a:t> </a:t>
                </a:r>
              </a:p>
            </p:txBody>
          </p:sp>
        </mc:Fallback>
      </mc:AlternateContent>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76400"/>
            <a:ext cx="3538753" cy="165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8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1" y="1676400"/>
            <a:ext cx="4060680"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085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One-way ANOVA</a:t>
            </a:r>
          </a:p>
        </p:txBody>
      </p:sp>
      <p:sp>
        <p:nvSpPr>
          <p:cNvPr id="3" name="Content Placeholder 2"/>
          <p:cNvSpPr>
            <a:spLocks noGrp="1"/>
          </p:cNvSpPr>
          <p:nvPr>
            <p:ph idx="1"/>
          </p:nvPr>
        </p:nvSpPr>
        <p:spPr/>
        <p:txBody>
          <a:bodyPr>
            <a:normAutofit/>
          </a:bodyPr>
          <a:lstStyle/>
          <a:p>
            <a:pPr marL="0" indent="0">
              <a:buNone/>
            </a:pPr>
            <a:r>
              <a:rPr lang="en-US" sz="2800" dirty="0"/>
              <a:t>A seed company plants four types of new corn seed on several plots of land and records the yield (in bushels/acre) of each plot as shown below. Test the claim that the four types of seed produce the same mean yield.</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400" dirty="0"/>
          </a:p>
        </p:txBody>
      </p:sp>
      <p:pic>
        <p:nvPicPr>
          <p:cNvPr id="2099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3116" y="3862456"/>
            <a:ext cx="5929423" cy="2182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2571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ANOVA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b="1" dirty="0"/>
                  <a:t>Purpose: </a:t>
                </a:r>
                <a:r>
                  <a:rPr lang="en-US" dirty="0"/>
                  <a:t>To test for equality of two or more populations means</a:t>
                </a:r>
              </a:p>
              <a:p>
                <a:pPr lvl="1"/>
                <a:r>
                  <a:rPr lang="en-US" dirty="0"/>
                  <a:t>Null hypothesis: </a:t>
                </a:r>
                <a:r>
                  <a:rPr lang="pt-BR" b="1" i="1" dirty="0"/>
                  <a:t>H</a:t>
                </a:r>
                <a:r>
                  <a:rPr lang="pt-BR" b="1" baseline="-25000" dirty="0"/>
                  <a:t>0</a:t>
                </a:r>
                <a:r>
                  <a:rPr lang="pt-BR"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i="1">
                            <a:latin typeface="Cambria Math"/>
                          </a:rPr>
                          <m:t>1</m:t>
                        </m:r>
                      </m:sub>
                    </m:sSub>
                    <m:r>
                      <a:rPr lang="en-US" i="1">
                        <a:latin typeface="Cambria Math"/>
                      </a:rPr>
                      <m:t>= </m:t>
                    </m:r>
                    <m:r>
                      <a:rPr lang="en-US" i="1" smtClean="0">
                        <a:latin typeface="Cambria Math"/>
                        <a:ea typeface="Cambria Math"/>
                      </a:rPr>
                      <m:t>⋯</m:t>
                    </m:r>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𝑘</m:t>
                        </m:r>
                      </m:sub>
                    </m:sSub>
                  </m:oMath>
                </a14:m>
                <a:endParaRPr lang="en-US" dirty="0"/>
              </a:p>
              <a:p>
                <a:pPr lvl="1"/>
                <a14:m>
                  <m:oMath xmlns:m="http://schemas.openxmlformats.org/officeDocument/2006/math">
                    <m:r>
                      <a:rPr lang="en-US" i="1" dirty="0" smtClean="0">
                        <a:latin typeface="Cambria Math"/>
                      </a:rPr>
                      <m:t>𝑁</m:t>
                    </m:r>
                    <m:r>
                      <a:rPr lang="en-US" i="1" dirty="0" smtClean="0">
                        <a:latin typeface="Cambria Math"/>
                      </a:rPr>
                      <m:t>= </m:t>
                    </m:r>
                  </m:oMath>
                </a14:m>
                <a:r>
                  <a:rPr lang="en-US" dirty="0"/>
                  <a:t>total number of data values</a:t>
                </a:r>
              </a:p>
              <a:p>
                <a:pPr lvl="1"/>
                <a:r>
                  <a:rPr lang="en-US" dirty="0"/>
                  <a:t>Test statistic</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852" t="-1887"/>
                </a:stretch>
              </a:blipFill>
            </p:spPr>
            <p:txBody>
              <a:bodyPr/>
              <a:lstStyle/>
              <a:p>
                <a:r>
                  <a:rPr lang="en-US">
                    <a:noFill/>
                  </a:rPr>
                  <a:t> </a:t>
                </a:r>
              </a:p>
            </p:txBody>
          </p:sp>
        </mc:Fallback>
      </mc:AlternateContent>
      <p:graphicFrame>
        <p:nvGraphicFramePr>
          <p:cNvPr id="5" name="Object 4"/>
          <p:cNvGraphicFramePr>
            <a:graphicFrameLocks noChangeAspect="1"/>
          </p:cNvGraphicFramePr>
          <p:nvPr>
            <p:extLst>
              <p:ext uri="{D42A27DB-BD31-4B8C-83A1-F6EECF244321}">
                <p14:modId xmlns:p14="http://schemas.microsoft.com/office/powerpoint/2010/main" val="311749829"/>
              </p:ext>
            </p:extLst>
          </p:nvPr>
        </p:nvGraphicFramePr>
        <p:xfrm>
          <a:off x="457200" y="4267200"/>
          <a:ext cx="7880196" cy="2032000"/>
        </p:xfrm>
        <a:graphic>
          <a:graphicData uri="http://schemas.openxmlformats.org/presentationml/2006/ole">
            <mc:AlternateContent xmlns:mc="http://schemas.openxmlformats.org/markup-compatibility/2006">
              <mc:Choice xmlns:v="urn:schemas-microsoft-com:vml" Requires="v">
                <p:oleObj spid="_x0000_s210957" name="Equation" r:id="rId4" imgW="4038480" imgH="1041120" progId="Equation.DSMT4">
                  <p:embed/>
                </p:oleObj>
              </mc:Choice>
              <mc:Fallback>
                <p:oleObj name="Equation" r:id="rId4" imgW="4038480" imgH="1041120" progId="Equation.DSMT4">
                  <p:embed/>
                  <p:pic>
                    <p:nvPicPr>
                      <p:cNvPr id="0" name=""/>
                      <p:cNvPicPr/>
                      <p:nvPr/>
                    </p:nvPicPr>
                    <p:blipFill>
                      <a:blip r:embed="rId5"/>
                      <a:stretch>
                        <a:fillRect/>
                      </a:stretch>
                    </p:blipFill>
                    <p:spPr>
                      <a:xfrm>
                        <a:off x="457200" y="4267200"/>
                        <a:ext cx="7880196" cy="2032000"/>
                      </a:xfrm>
                      <a:prstGeom prst="rect">
                        <a:avLst/>
                      </a:prstGeom>
                    </p:spPr>
                  </p:pic>
                </p:oleObj>
              </mc:Fallback>
            </mc:AlternateContent>
          </a:graphicData>
        </a:graphic>
      </p:graphicFrame>
    </p:spTree>
    <p:extLst>
      <p:ext uri="{BB962C8B-B14F-4D97-AF65-F5344CB8AC3E}">
        <p14:creationId xmlns:p14="http://schemas.microsoft.com/office/powerpoint/2010/main" val="2473835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ANOVA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sz="2800" dirty="0"/>
                  <a:t>Critical region: </a:t>
                </a:r>
                <a14:m>
                  <m:oMath xmlns:m="http://schemas.openxmlformats.org/officeDocument/2006/math">
                    <m:r>
                      <a:rPr lang="en-US" sz="2800" b="0" i="1" smtClean="0">
                        <a:latin typeface="Cambria Math"/>
                      </a:rPr>
                      <m:t>[</m:t>
                    </m:r>
                    <m:sSub>
                      <m:sSubPr>
                        <m:ctrlPr>
                          <a:rPr lang="en-US" sz="2800" b="0" i="1" smtClean="0">
                            <a:latin typeface="Cambria Math" panose="02040503050406030204" pitchFamily="18" charset="0"/>
                          </a:rPr>
                        </m:ctrlPr>
                      </m:sSubPr>
                      <m:e>
                        <m:r>
                          <a:rPr lang="en-US" sz="2800" b="0" i="1" smtClean="0">
                            <a:latin typeface="Cambria Math"/>
                          </a:rPr>
                          <m:t>𝑓</m:t>
                        </m:r>
                      </m:e>
                      <m:sub>
                        <m:r>
                          <a:rPr lang="en-US" sz="2800" b="0" i="1" smtClean="0">
                            <a:latin typeface="Cambria Math"/>
                            <a:ea typeface="Cambria Math"/>
                          </a:rPr>
                          <m:t>𝛼</m:t>
                        </m:r>
                      </m:sub>
                    </m:sSub>
                    <m:d>
                      <m:dPr>
                        <m:ctrlPr>
                          <a:rPr lang="en-US" sz="2800" b="0" i="1" smtClean="0">
                            <a:latin typeface="Cambria Math" panose="02040503050406030204" pitchFamily="18" charset="0"/>
                          </a:rPr>
                        </m:ctrlPr>
                      </m:dPr>
                      <m:e>
                        <m:r>
                          <a:rPr lang="en-US" sz="2800" b="0" i="1" smtClean="0">
                            <a:latin typeface="Cambria Math"/>
                          </a:rPr>
                          <m:t>𝑘</m:t>
                        </m:r>
                        <m:r>
                          <a:rPr lang="en-US" sz="2800" b="0" i="1" smtClean="0">
                            <a:latin typeface="Cambria Math"/>
                          </a:rPr>
                          <m:t>−1, </m:t>
                        </m:r>
                        <m:r>
                          <a:rPr lang="en-US" sz="2800" b="0" i="1" smtClean="0">
                            <a:latin typeface="Cambria Math"/>
                          </a:rPr>
                          <m:t>𝑁</m:t>
                        </m:r>
                        <m:r>
                          <a:rPr lang="en-US" sz="2800" b="0" i="1" smtClean="0">
                            <a:latin typeface="Cambria Math"/>
                          </a:rPr>
                          <m:t>−</m:t>
                        </m:r>
                        <m:r>
                          <a:rPr lang="en-US" sz="2800" b="0" i="1" smtClean="0">
                            <a:latin typeface="Cambria Math"/>
                          </a:rPr>
                          <m:t>𝑘</m:t>
                        </m:r>
                      </m:e>
                    </m:d>
                    <m:r>
                      <a:rPr lang="en-US" sz="2800" b="0" i="1" smtClean="0">
                        <a:latin typeface="Cambria Math"/>
                      </a:rPr>
                      <m:t>, </m:t>
                    </m:r>
                    <m:r>
                      <a:rPr lang="en-US" sz="2800" b="0" i="1" smtClean="0">
                        <a:latin typeface="Cambria Math"/>
                        <a:ea typeface="Cambria Math"/>
                      </a:rPr>
                      <m:t>∞)</m:t>
                    </m:r>
                  </m:oMath>
                </a14:m>
                <a:endParaRPr lang="en-US" sz="2800" dirty="0"/>
              </a:p>
              <a:p>
                <a:pPr lvl="1"/>
                <a:r>
                  <a:rPr lang="en-US" sz="2400" dirty="0"/>
                  <a:t>P-value: area to the right of </a:t>
                </a:r>
                <a:r>
                  <a:rPr lang="en-US" sz="2400" i="1" dirty="0"/>
                  <a:t>F</a:t>
                </a:r>
                <a:r>
                  <a:rPr lang="en-US" sz="2400" dirty="0"/>
                  <a:t> under the </a:t>
                </a:r>
                <a:r>
                  <a:rPr lang="en-US" sz="2400" i="1" dirty="0"/>
                  <a:t>F</a:t>
                </a:r>
                <a:r>
                  <a:rPr lang="en-US" sz="2400" dirty="0"/>
                  <a:t>-distribution density curve with </a:t>
                </a:r>
                <a:r>
                  <a:rPr lang="en-US" sz="2400" i="1" dirty="0"/>
                  <a:t>k − </a:t>
                </a:r>
                <a:r>
                  <a:rPr lang="en-US" sz="2400" dirty="0"/>
                  <a:t>1 and </a:t>
                </a:r>
                <a:r>
                  <a:rPr lang="en-US" sz="2400" i="1" dirty="0"/>
                  <a:t>N − k </a:t>
                </a:r>
                <a:r>
                  <a:rPr lang="en-US" sz="2400" dirty="0"/>
                  <a:t>degrees of freedom</a:t>
                </a:r>
              </a:p>
              <a:p>
                <a:pPr marL="0" lvl="1" indent="0">
                  <a:buNone/>
                </a:pPr>
                <a:r>
                  <a:rPr lang="en-US" sz="2800" b="1" dirty="0"/>
                  <a:t>Requirements </a:t>
                </a:r>
                <a:r>
                  <a:rPr lang="en-US" sz="2400" dirty="0"/>
                  <a:t>(“loose” requirements)</a:t>
                </a:r>
                <a:endParaRPr lang="en-US" sz="2800" b="1" dirty="0"/>
              </a:p>
              <a:p>
                <a:pPr marL="914400" lvl="1" indent="-514350">
                  <a:buFont typeface="+mj-lt"/>
                  <a:buAutoNum type="arabicPeriod"/>
                </a:pPr>
                <a:r>
                  <a:rPr lang="en-US" sz="2400" dirty="0"/>
                  <a:t>The populations are normally distributed</a:t>
                </a:r>
              </a:p>
              <a:p>
                <a:pPr marL="914400" lvl="1" indent="-514350">
                  <a:buFont typeface="+mj-lt"/>
                  <a:buAutoNum type="arabicPeriod"/>
                </a:pPr>
                <a:r>
                  <a:rPr lang="en-US" sz="2400" dirty="0"/>
                  <a:t>The populations have the same variance</a:t>
                </a:r>
              </a:p>
              <a:p>
                <a:pPr marL="914400" lvl="1" indent="-514350">
                  <a:buFont typeface="+mj-lt"/>
                  <a:buAutoNum type="arabicPeriod"/>
                </a:pPr>
                <a:r>
                  <a:rPr lang="en-US" sz="2400" dirty="0"/>
                  <a:t>The samples are random and independent</a:t>
                </a:r>
              </a:p>
              <a:p>
                <a:pPr marL="0" indent="0">
                  <a:buNone/>
                </a:pPr>
                <a:r>
                  <a:rPr lang="en-US" sz="2800" dirty="0"/>
                  <a:t>Definition: </a:t>
                </a:r>
                <a:r>
                  <a:rPr lang="en-US" sz="2800" i="1" dirty="0"/>
                  <a:t>Treatment</a:t>
                </a:r>
                <a:r>
                  <a:rPr lang="en-US" sz="2800" dirty="0"/>
                  <a:t> (or </a:t>
                </a:r>
                <a:r>
                  <a:rPr lang="en-US" sz="2800" i="1" dirty="0"/>
                  <a:t>factor</a:t>
                </a:r>
                <a:r>
                  <a:rPr lang="en-US" sz="2800" dirty="0"/>
                  <a:t>)</a:t>
                </a:r>
              </a:p>
              <a:p>
                <a:pPr lvl="1"/>
                <a:r>
                  <a:rPr lang="en-US" sz="2400" dirty="0"/>
                  <a:t>A characteristic that distinguishes the different populations (or groups) from each other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481" t="-1348" r="-296" b="-1752"/>
                </a:stretch>
              </a:blipFill>
            </p:spPr>
            <p:txBody>
              <a:bodyPr/>
              <a:lstStyle/>
              <a:p>
                <a:r>
                  <a:rPr lang="en-US">
                    <a:noFill/>
                  </a:rPr>
                  <a:t> </a:t>
                </a:r>
              </a:p>
            </p:txBody>
          </p:sp>
        </mc:Fallback>
      </mc:AlternateContent>
    </p:spTree>
    <p:extLst>
      <p:ext uri="{BB962C8B-B14F-4D97-AF65-F5344CB8AC3E}">
        <p14:creationId xmlns:p14="http://schemas.microsoft.com/office/powerpoint/2010/main" val="943683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800" dirty="0"/>
                  <a:t>Let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a:ea typeface="Cambria Math"/>
                          </a:rPr>
                          <m:t>𝜇</m:t>
                        </m:r>
                      </m:e>
                      <m:sub>
                        <m:r>
                          <a:rPr lang="en-US" sz="2800" i="1">
                            <a:latin typeface="Cambria Math"/>
                          </a:rPr>
                          <m:t>1</m:t>
                        </m:r>
                      </m:sub>
                    </m:sSub>
                    <m:r>
                      <a:rPr lang="en-US" sz="2800" i="1">
                        <a:latin typeface="Cambria Math"/>
                      </a:rPr>
                      <m:t>=</m:t>
                    </m:r>
                  </m:oMath>
                </a14:m>
                <a:r>
                  <a:rPr lang="en-US" sz="2800" dirty="0"/>
                  <a:t> mean yield of Type A, </a:t>
                </a:r>
                <a:r>
                  <a:rPr lang="en-US" sz="2800" dirty="0" err="1"/>
                  <a:t>etc</a:t>
                </a:r>
                <a:endParaRPr lang="en-US" sz="2800" dirty="0"/>
              </a:p>
              <a:p>
                <a:pPr marL="0" indent="0" algn="ctr">
                  <a:buNone/>
                </a:pPr>
                <a:r>
                  <a:rPr lang="pt-BR" sz="2400" b="1" i="1" dirty="0"/>
                  <a:t>H</a:t>
                </a:r>
                <a:r>
                  <a:rPr lang="pt-BR" sz="2400" b="1" baseline="-25000" dirty="0"/>
                  <a:t>0</a:t>
                </a:r>
                <a:r>
                  <a:rPr lang="pt-BR"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ea typeface="Cambria Math"/>
                          </a:rPr>
                          <m:t>𝜇</m:t>
                        </m:r>
                      </m:e>
                      <m:sub>
                        <m:r>
                          <a:rPr lang="en-US" sz="2400" i="1">
                            <a:latin typeface="Cambria Math"/>
                          </a:rPr>
                          <m:t>1</m:t>
                        </m:r>
                      </m:sub>
                    </m:sSub>
                    <m:r>
                      <a:rPr lang="en-US" sz="2400" i="1">
                        <a:latin typeface="Cambria Math"/>
                      </a:rPr>
                      <m:t>= </m:t>
                    </m:r>
                    <m:sSub>
                      <m:sSubPr>
                        <m:ctrlPr>
                          <a:rPr lang="en-US" sz="2400" i="1">
                            <a:latin typeface="Cambria Math" panose="02040503050406030204" pitchFamily="18" charset="0"/>
                          </a:rPr>
                        </m:ctrlPr>
                      </m:sSubPr>
                      <m:e>
                        <m:r>
                          <a:rPr lang="en-US" sz="2400" i="1">
                            <a:latin typeface="Cambria Math"/>
                            <a:ea typeface="Cambria Math"/>
                          </a:rPr>
                          <m:t>𝜇</m:t>
                        </m:r>
                      </m:e>
                      <m:sub>
                        <m:r>
                          <a:rPr lang="en-US" sz="2400" i="1">
                            <a:latin typeface="Cambria Math"/>
                          </a:rPr>
                          <m:t>2</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ea typeface="Cambria Math"/>
                          </a:rPr>
                          <m:t>𝜇</m:t>
                        </m:r>
                      </m:e>
                      <m:sub>
                        <m:r>
                          <a:rPr lang="en-US" sz="2400" i="1">
                            <a:latin typeface="Cambria Math"/>
                          </a:rPr>
                          <m:t>3</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ea typeface="Cambria Math"/>
                          </a:rPr>
                          <m:t>𝜇</m:t>
                        </m:r>
                      </m:e>
                      <m:sub>
                        <m:r>
                          <a:rPr lang="en-US" sz="2400" i="1">
                            <a:latin typeface="Cambria Math"/>
                            <a:ea typeface="Cambria Math"/>
                          </a:rPr>
                          <m:t>4</m:t>
                        </m:r>
                      </m:sub>
                    </m:sSub>
                  </m:oMath>
                </a14:m>
                <a:r>
                  <a:rPr lang="en-US" sz="2400" dirty="0"/>
                  <a:t>    </a:t>
                </a:r>
                <a:r>
                  <a:rPr lang="pt-BR" sz="2400" b="1" i="1" dirty="0"/>
                  <a:t>H</a:t>
                </a:r>
                <a:r>
                  <a:rPr lang="pt-BR" sz="2400" b="1" baseline="-25000" dirty="0"/>
                  <a:t>1</a:t>
                </a:r>
                <a:r>
                  <a:rPr lang="pt-BR" sz="2400" dirty="0"/>
                  <a:t>: At least one mean is different</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481" t="-1348"/>
                </a:stretch>
              </a:blipFill>
            </p:spPr>
            <p:txBody>
              <a:bodyPr/>
              <a:lstStyle/>
              <a:p>
                <a:r>
                  <a:rPr lang="en-US">
                    <a:noFill/>
                  </a:rPr>
                  <a:t> </a:t>
                </a:r>
              </a:p>
            </p:txBody>
          </p:sp>
        </mc:Fallback>
      </mc:AlternateContent>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4786458"/>
            <a:ext cx="3886200" cy="1430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Object 4"/>
          <p:cNvGraphicFramePr>
            <a:graphicFrameLocks noChangeAspect="1"/>
          </p:cNvGraphicFramePr>
          <p:nvPr>
            <p:extLst>
              <p:ext uri="{D42A27DB-BD31-4B8C-83A1-F6EECF244321}">
                <p14:modId xmlns:p14="http://schemas.microsoft.com/office/powerpoint/2010/main" val="1230871315"/>
              </p:ext>
            </p:extLst>
          </p:nvPr>
        </p:nvGraphicFramePr>
        <p:xfrm>
          <a:off x="266700" y="2679625"/>
          <a:ext cx="6553200" cy="1940222"/>
        </p:xfrm>
        <a:graphic>
          <a:graphicData uri="http://schemas.openxmlformats.org/presentationml/2006/ole">
            <mc:AlternateContent xmlns:mc="http://schemas.openxmlformats.org/markup-compatibility/2006">
              <mc:Choice xmlns:v="urn:schemas-microsoft-com:vml" Requires="v">
                <p:oleObj spid="_x0000_s211980" name="Equation" r:id="rId5" imgW="4203360" imgH="1244520" progId="Equation.DSMT4">
                  <p:embed/>
                </p:oleObj>
              </mc:Choice>
              <mc:Fallback>
                <p:oleObj name="Equation" r:id="rId5" imgW="4203360" imgH="1244520" progId="Equation.DSMT4">
                  <p:embed/>
                  <p:pic>
                    <p:nvPicPr>
                      <p:cNvPr id="0" name=""/>
                      <p:cNvPicPr/>
                      <p:nvPr/>
                    </p:nvPicPr>
                    <p:blipFill>
                      <a:blip r:embed="rId6"/>
                      <a:stretch>
                        <a:fillRect/>
                      </a:stretch>
                    </p:blipFill>
                    <p:spPr>
                      <a:xfrm>
                        <a:off x="266700" y="2679625"/>
                        <a:ext cx="6553200" cy="1940222"/>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6" name="TextBox 5"/>
              <p:cNvSpPr txBox="1"/>
              <p:nvPr/>
            </p:nvSpPr>
            <p:spPr>
              <a:xfrm>
                <a:off x="4419600" y="3886200"/>
                <a:ext cx="4410740" cy="2523768"/>
              </a:xfrm>
              <a:prstGeom prst="rect">
                <a:avLst/>
              </a:prstGeom>
              <a:noFill/>
            </p:spPr>
            <p:txBody>
              <a:bodyPr wrap="square" rtlCol="0">
                <a:spAutoFit/>
              </a:bodyPr>
              <a:lstStyle/>
              <a:p>
                <a:r>
                  <a:rPr lang="en-US" sz="2400" dirty="0">
                    <a:latin typeface="Times New Roman" pitchFamily="18" charset="0"/>
                    <a:cs typeface="Times New Roman" pitchFamily="18" charset="0"/>
                  </a:rPr>
                  <a:t>Critical region </a:t>
                </a:r>
              </a:p>
              <a:p>
                <a:pPr/>
                <a14:m>
                  <m:oMathPara xmlns:m="http://schemas.openxmlformats.org/officeDocument/2006/math">
                    <m:oMathParaPr>
                      <m:jc m:val="centerGroup"/>
                    </m:oMathParaPr>
                    <m:oMath xmlns:m="http://schemas.openxmlformats.org/officeDocument/2006/math">
                      <m:d>
                        <m:dPr>
                          <m:beg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a:rPr>
                                <m:t>𝑓</m:t>
                              </m:r>
                            </m:e>
                            <m:sub>
                              <m:r>
                                <a:rPr lang="en-US" sz="2000" b="0" i="1" smtClean="0">
                                  <a:latin typeface="Cambria Math"/>
                                  <a:ea typeface="Cambria Math"/>
                                </a:rPr>
                                <m:t>0.05</m:t>
                              </m:r>
                            </m:sub>
                          </m:sSub>
                          <m:d>
                            <m:dPr>
                              <m:ctrlPr>
                                <a:rPr lang="en-US" sz="2000" i="1">
                                  <a:latin typeface="Cambria Math" panose="02040503050406030204" pitchFamily="18" charset="0"/>
                                </a:rPr>
                              </m:ctrlPr>
                            </m:dPr>
                            <m:e>
                              <m:r>
                                <a:rPr lang="en-US" sz="2000" b="0" i="1" smtClean="0">
                                  <a:latin typeface="Cambria Math"/>
                                </a:rPr>
                                <m:t>4</m:t>
                              </m:r>
                              <m:r>
                                <a:rPr lang="en-US" sz="2000" i="1">
                                  <a:latin typeface="Cambria Math"/>
                                </a:rPr>
                                <m:t>−1, </m:t>
                              </m:r>
                              <m:r>
                                <a:rPr lang="en-US" sz="2000" b="0" i="1" smtClean="0">
                                  <a:latin typeface="Cambria Math"/>
                                </a:rPr>
                                <m:t>14</m:t>
                              </m:r>
                              <m:r>
                                <a:rPr lang="en-US" sz="2000" i="1">
                                  <a:latin typeface="Cambria Math"/>
                                </a:rPr>
                                <m:t>−</m:t>
                              </m:r>
                              <m:r>
                                <a:rPr lang="en-US" sz="2000" b="0" i="1" smtClean="0">
                                  <a:latin typeface="Cambria Math"/>
                                </a:rPr>
                                <m:t>4</m:t>
                              </m:r>
                            </m:e>
                          </m:d>
                          <m:r>
                            <a:rPr lang="en-US" sz="2000" i="1">
                              <a:latin typeface="Cambria Math"/>
                            </a:rPr>
                            <m:t>, </m:t>
                          </m:r>
                          <m:r>
                            <a:rPr lang="en-US" sz="2000" i="1">
                              <a:latin typeface="Cambria Math"/>
                              <a:ea typeface="Cambria Math"/>
                            </a:rPr>
                            <m:t>∞</m:t>
                          </m:r>
                        </m:e>
                      </m:d>
                      <m:r>
                        <a:rPr lang="en-US" sz="2000" b="0" i="1" smtClean="0">
                          <a:latin typeface="Cambria Math"/>
                          <a:ea typeface="Cambria Math"/>
                        </a:rPr>
                        <m:t>=[3.71,</m:t>
                      </m:r>
                      <m:r>
                        <a:rPr lang="en-US" sz="2000" i="1">
                          <a:latin typeface="Cambria Math"/>
                        </a:rPr>
                        <m:t> </m:t>
                      </m:r>
                      <m:r>
                        <a:rPr lang="en-US" sz="2000" i="1">
                          <a:latin typeface="Cambria Math"/>
                          <a:ea typeface="Cambria Math"/>
                        </a:rPr>
                        <m:t>∞</m:t>
                      </m:r>
                      <m:r>
                        <a:rPr lang="en-US" sz="2000" b="0" i="1" smtClean="0">
                          <a:latin typeface="Cambria Math"/>
                          <a:ea typeface="Cambria Math"/>
                        </a:rPr>
                        <m:t>)</m:t>
                      </m:r>
                    </m:oMath>
                  </m:oMathPara>
                </a14:m>
                <a:endParaRPr lang="en-US" sz="2000" dirty="0">
                  <a:latin typeface="Times New Roman" pitchFamily="18" charset="0"/>
                  <a:cs typeface="Times New Roman" pitchFamily="18" charset="0"/>
                </a:endParaRPr>
              </a:p>
              <a:p>
                <a:r>
                  <a:rPr lang="en-US" sz="2400" dirty="0">
                    <a:latin typeface="Times New Roman" pitchFamily="18" charset="0"/>
                    <a:cs typeface="Times New Roman" pitchFamily="18" charset="0"/>
                  </a:rPr>
                  <a:t>  - Reject </a:t>
                </a:r>
                <a:r>
                  <a:rPr lang="pt-BR" sz="2400" b="1" i="1" dirty="0">
                    <a:latin typeface="Times New Roman" pitchFamily="18" charset="0"/>
                    <a:cs typeface="Times New Roman" pitchFamily="18" charset="0"/>
                  </a:rPr>
                  <a:t>H</a:t>
                </a:r>
                <a:r>
                  <a:rPr lang="pt-BR" sz="2400" b="1" baseline="-25000" dirty="0">
                    <a:latin typeface="Times New Roman" pitchFamily="18" charset="0"/>
                    <a:cs typeface="Times New Roman" pitchFamily="18" charset="0"/>
                  </a:rPr>
                  <a:t>0</a:t>
                </a:r>
              </a:p>
              <a:p>
                <a:endParaRPr lang="pt-BR" sz="2400" dirty="0">
                  <a:latin typeface="Times New Roman" pitchFamily="18" charset="0"/>
                  <a:cs typeface="Times New Roman" pitchFamily="18" charset="0"/>
                </a:endParaRPr>
              </a:p>
              <a:p>
                <a:r>
                  <a:rPr lang="pt-BR" sz="2400" dirty="0">
                    <a:latin typeface="Times New Roman" pitchFamily="18" charset="0"/>
                    <a:cs typeface="Times New Roman" pitchFamily="18" charset="0"/>
                  </a:rPr>
                  <a:t>Final conclusion: </a:t>
                </a:r>
                <a:r>
                  <a:rPr lang="en-US" sz="2400" dirty="0">
                    <a:latin typeface="Times New Roman" pitchFamily="18" charset="0"/>
                    <a:cs typeface="Times New Roman" pitchFamily="18" charset="0"/>
                  </a:rPr>
                  <a:t>The data do not support the claim of equal means</a:t>
                </a:r>
              </a:p>
              <a:p>
                <a:endParaRPr lang="en-US" dirty="0">
                  <a:latin typeface="Times New Roman" pitchFamily="18" charset="0"/>
                  <a:cs typeface="Times New Roman"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419600" y="3886200"/>
                <a:ext cx="4410740" cy="2523768"/>
              </a:xfrm>
              <a:prstGeom prst="rect">
                <a:avLst/>
              </a:prstGeom>
              <a:blipFill rotWithShape="1">
                <a:blip r:embed="rId7"/>
                <a:stretch>
                  <a:fillRect l="-2072" t="-1932" r="-276"/>
                </a:stretch>
              </a:blipFill>
            </p:spPr>
            <p:txBody>
              <a:bodyPr/>
              <a:lstStyle/>
              <a:p>
                <a:r>
                  <a:rPr lang="en-US">
                    <a:noFill/>
                  </a:rPr>
                  <a:t> </a:t>
                </a:r>
              </a:p>
            </p:txBody>
          </p:sp>
        </mc:Fallback>
      </mc:AlternateContent>
    </p:spTree>
    <p:extLst>
      <p:ext uri="{BB962C8B-B14F-4D97-AF65-F5344CB8AC3E}">
        <p14:creationId xmlns:p14="http://schemas.microsoft.com/office/powerpoint/2010/main" val="3633129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Two-way ANOVA</a:t>
            </a:r>
          </a:p>
        </p:txBody>
      </p:sp>
      <p:sp>
        <p:nvSpPr>
          <p:cNvPr id="3" name="Content Placeholder 2"/>
          <p:cNvSpPr>
            <a:spLocks noGrp="1"/>
          </p:cNvSpPr>
          <p:nvPr>
            <p:ph idx="1"/>
          </p:nvPr>
        </p:nvSpPr>
        <p:spPr/>
        <p:txBody>
          <a:bodyPr>
            <a:normAutofit fontScale="85000" lnSpcReduction="10000"/>
          </a:bodyPr>
          <a:lstStyle/>
          <a:p>
            <a:pPr marL="0" indent="0">
              <a:buNone/>
            </a:pPr>
            <a:r>
              <a:rPr lang="en-US" b="1" dirty="0"/>
              <a:t>Randomized Block Design</a:t>
            </a:r>
          </a:p>
          <a:p>
            <a:pPr marL="0" indent="0">
              <a:buNone/>
            </a:pPr>
            <a:r>
              <a:rPr lang="en-US" dirty="0"/>
              <a:t>A statistics professor is comparing four different delivery methods for her introduction to statistics class: face-to-face, online, hybrid, and video (called the </a:t>
            </a:r>
            <a:r>
              <a:rPr lang="en-US" i="1" dirty="0"/>
              <a:t>treatments</a:t>
            </a:r>
            <a:r>
              <a:rPr lang="en-US" dirty="0"/>
              <a:t>). </a:t>
            </a:r>
          </a:p>
          <a:p>
            <a:pPr lvl="1"/>
            <a:r>
              <a:rPr lang="en-US" dirty="0"/>
              <a:t>She divides the population of students into three groups according to their overall GPA: high, middle, and low. (called blocks)</a:t>
            </a:r>
          </a:p>
          <a:p>
            <a:pPr lvl="1"/>
            <a:r>
              <a:rPr lang="en-US" dirty="0"/>
              <a:t>She randomly chooses four students from each block and randomly assigns each one to a class using one of the </a:t>
            </a:r>
            <a:r>
              <a:rPr lang="en-US"/>
              <a:t>delivery methods</a:t>
            </a:r>
            <a:endParaRPr lang="en-US" dirty="0"/>
          </a:p>
          <a:p>
            <a:pPr lvl="1"/>
            <a:r>
              <a:rPr lang="en-US" dirty="0"/>
              <a:t>At the end of the semester she records each student’s overall grade</a:t>
            </a:r>
          </a:p>
        </p:txBody>
      </p:sp>
    </p:spTree>
    <p:extLst>
      <p:ext uri="{BB962C8B-B14F-4D97-AF65-F5344CB8AC3E}">
        <p14:creationId xmlns:p14="http://schemas.microsoft.com/office/powerpoint/2010/main" val="1761852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Two-way ANOVA</a:t>
            </a:r>
          </a:p>
        </p:txBody>
      </p:sp>
      <p:sp>
        <p:nvSpPr>
          <p:cNvPr id="3" name="Content Placeholder 2"/>
          <p:cNvSpPr>
            <a:spLocks noGrp="1"/>
          </p:cNvSpPr>
          <p:nvPr>
            <p:ph idx="1"/>
          </p:nvPr>
        </p:nvSpPr>
        <p:spPr>
          <a:xfrm>
            <a:off x="457200" y="3505200"/>
            <a:ext cx="8229600" cy="2620963"/>
          </a:xfrm>
        </p:spPr>
        <p:txBody>
          <a:bodyPr>
            <a:normAutofit/>
          </a:bodyPr>
          <a:lstStyle/>
          <a:p>
            <a:pPr marL="0" indent="0">
              <a:buNone/>
            </a:pPr>
            <a:r>
              <a:rPr lang="en-US" dirty="0"/>
              <a:t>Two questions: </a:t>
            </a:r>
          </a:p>
          <a:p>
            <a:pPr marL="914400" lvl="1" indent="-514350">
              <a:buAutoNum type="arabicPeriod"/>
            </a:pPr>
            <a:r>
              <a:rPr lang="en-US" dirty="0"/>
              <a:t>Do the four treatments have the same population mean? </a:t>
            </a:r>
          </a:p>
          <a:p>
            <a:pPr marL="914400" lvl="1" indent="-514350">
              <a:buAutoNum type="arabicPeriod"/>
            </a:pPr>
            <a:r>
              <a:rPr lang="en-US" dirty="0"/>
              <a:t>Do the blocks have any affect on the scores?</a:t>
            </a:r>
          </a:p>
        </p:txBody>
      </p:sp>
      <p:pic>
        <p:nvPicPr>
          <p:cNvPr id="2129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447800"/>
            <a:ext cx="6269044"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922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Two-way ANOVA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Parameters</a:t>
                </a:r>
              </a:p>
              <a:p>
                <a:pPr lvl="1"/>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𝜇</m:t>
                        </m:r>
                      </m:e>
                      <m:sub>
                        <m:r>
                          <a:rPr lang="en-US" b="0" i="1" smtClean="0">
                            <a:latin typeface="Cambria Math"/>
                          </a:rPr>
                          <m:t>𝑖</m:t>
                        </m:r>
                      </m:sub>
                    </m:sSub>
                    <m:r>
                      <a:rPr lang="en-US" b="0" i="1" smtClean="0">
                        <a:latin typeface="Cambria Math"/>
                      </a:rPr>
                      <m:t>=</m:t>
                    </m:r>
                  </m:oMath>
                </a14:m>
                <a:r>
                  <a:rPr lang="en-US" dirty="0"/>
                  <a:t> </a:t>
                </a:r>
                <a:r>
                  <a:rPr lang="en-US" i="1" dirty="0" err="1"/>
                  <a:t>i</a:t>
                </a:r>
                <a:r>
                  <a:rPr lang="en-US" baseline="30000" dirty="0" err="1"/>
                  <a:t>th</a:t>
                </a:r>
                <a:r>
                  <a:rPr lang="en-US" dirty="0"/>
                  <a:t> treatment mean</a:t>
                </a:r>
              </a:p>
              <a:p>
                <a:pPr lvl="1"/>
                <a14:m>
                  <m:oMath xmlns:m="http://schemas.openxmlformats.org/officeDocument/2006/math">
                    <m:sSub>
                      <m:sSubPr>
                        <m:ctrlPr>
                          <a:rPr lang="en-US" i="1">
                            <a:latin typeface="Cambria Math" panose="02040503050406030204" pitchFamily="18" charset="0"/>
                          </a:rPr>
                        </m:ctrlPr>
                      </m:sSubPr>
                      <m:e>
                        <m:r>
                          <a:rPr lang="en-US" i="1" smtClean="0">
                            <a:latin typeface="Cambria Math"/>
                            <a:ea typeface="Cambria Math"/>
                          </a:rPr>
                          <m:t>𝛽</m:t>
                        </m:r>
                      </m:e>
                      <m:sub>
                        <m:r>
                          <a:rPr lang="en-US" i="1">
                            <a:latin typeface="Cambria Math"/>
                          </a:rPr>
                          <m:t>𝑖</m:t>
                        </m:r>
                      </m:sub>
                    </m:sSub>
                    <m:r>
                      <a:rPr lang="en-US" i="1">
                        <a:latin typeface="Cambria Math"/>
                      </a:rPr>
                      <m:t>=</m:t>
                    </m:r>
                  </m:oMath>
                </a14:m>
                <a:r>
                  <a:rPr lang="en-US" dirty="0"/>
                  <a:t> </a:t>
                </a:r>
                <a:r>
                  <a:rPr lang="en-US" i="1" dirty="0" err="1"/>
                  <a:t>j</a:t>
                </a:r>
                <a:r>
                  <a:rPr lang="en-US" baseline="30000" dirty="0" err="1"/>
                  <a:t>th</a:t>
                </a:r>
                <a:r>
                  <a:rPr lang="en-US" dirty="0"/>
                  <a:t> “block effect” (a measure of the effect that block </a:t>
                </a:r>
                <a:r>
                  <a:rPr lang="en-US" i="1" dirty="0" err="1"/>
                  <a:t>i</a:t>
                </a:r>
                <a:r>
                  <a:rPr lang="en-US" i="1" dirty="0"/>
                  <a:t> </a:t>
                </a:r>
                <a:r>
                  <a:rPr lang="en-US" dirty="0"/>
                  <a:t>has on the score)</a:t>
                </a:r>
              </a:p>
              <a:p>
                <a:pPr marL="0" indent="0">
                  <a:buNone/>
                </a:pPr>
                <a:r>
                  <a:rPr lang="en-US" dirty="0"/>
                  <a:t>Null hypotheses</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852" t="-1887" r="-1111"/>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4196547570"/>
              </p:ext>
            </p:extLst>
          </p:nvPr>
        </p:nvGraphicFramePr>
        <p:xfrm>
          <a:off x="990600" y="4343400"/>
          <a:ext cx="7493000" cy="914400"/>
        </p:xfrm>
        <a:graphic>
          <a:graphicData uri="http://schemas.openxmlformats.org/presentationml/2006/ole">
            <mc:AlternateContent xmlns:mc="http://schemas.openxmlformats.org/markup-compatibility/2006">
              <mc:Choice xmlns:v="urn:schemas-microsoft-com:vml" Requires="v">
                <p:oleObj spid="_x0000_s214026" name="Equation" r:id="rId4" imgW="3746160" imgH="457200" progId="Equation.DSMT4">
                  <p:embed/>
                </p:oleObj>
              </mc:Choice>
              <mc:Fallback>
                <p:oleObj name="Equation" r:id="rId4" imgW="3746160" imgH="457200" progId="Equation.DSMT4">
                  <p:embed/>
                  <p:pic>
                    <p:nvPicPr>
                      <p:cNvPr id="0" name=""/>
                      <p:cNvPicPr/>
                      <p:nvPr/>
                    </p:nvPicPr>
                    <p:blipFill>
                      <a:blip r:embed="rId5"/>
                      <a:stretch>
                        <a:fillRect/>
                      </a:stretch>
                    </p:blipFill>
                    <p:spPr>
                      <a:xfrm>
                        <a:off x="990600" y="4343400"/>
                        <a:ext cx="7493000" cy="914400"/>
                      </a:xfrm>
                      <a:prstGeom prst="rect">
                        <a:avLst/>
                      </a:prstGeom>
                    </p:spPr>
                  </p:pic>
                </p:oleObj>
              </mc:Fallback>
            </mc:AlternateContent>
          </a:graphicData>
        </a:graphic>
      </p:graphicFrame>
    </p:spTree>
    <p:extLst>
      <p:ext uri="{BB962C8B-B14F-4D97-AF65-F5344CB8AC3E}">
        <p14:creationId xmlns:p14="http://schemas.microsoft.com/office/powerpoint/2010/main" val="2901889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ANOVA Table</a:t>
            </a:r>
          </a:p>
        </p:txBody>
      </p:sp>
      <p:sp>
        <p:nvSpPr>
          <p:cNvPr id="3" name="Content Placeholder 2"/>
          <p:cNvSpPr>
            <a:spLocks noGrp="1"/>
          </p:cNvSpPr>
          <p:nvPr>
            <p:ph idx="1"/>
          </p:nvPr>
        </p:nvSpPr>
        <p:spPr>
          <a:xfrm>
            <a:off x="457200" y="3581400"/>
            <a:ext cx="8229600" cy="2544763"/>
          </a:xfrm>
        </p:spPr>
        <p:txBody>
          <a:bodyPr>
            <a:normAutofit lnSpcReduction="10000"/>
          </a:bodyPr>
          <a:lstStyle/>
          <a:p>
            <a:pPr marL="0" indent="0">
              <a:buNone/>
            </a:pPr>
            <a:r>
              <a:rPr lang="en-US" sz="2600" dirty="0"/>
              <a:t>P-value = 0.271 – Do not reject </a:t>
            </a:r>
            <a:r>
              <a:rPr lang="en-US" sz="2600" b="1" i="1" dirty="0"/>
              <a:t>H</a:t>
            </a:r>
            <a:r>
              <a:rPr lang="en-US" sz="2600" baseline="-25000" dirty="0"/>
              <a:t>0</a:t>
            </a:r>
          </a:p>
          <a:p>
            <a:pPr lvl="1"/>
            <a:r>
              <a:rPr lang="en-US" sz="2600" dirty="0"/>
              <a:t>There is not a statistically significant difference between the treatment means</a:t>
            </a:r>
          </a:p>
          <a:p>
            <a:pPr marL="0" indent="0">
              <a:buNone/>
            </a:pPr>
            <a:r>
              <a:rPr lang="en-US" sz="2600" dirty="0"/>
              <a:t>P-value = 0.008 – Reject </a:t>
            </a:r>
            <a:r>
              <a:rPr lang="en-US" sz="2600" b="1" i="1" dirty="0"/>
              <a:t>H</a:t>
            </a:r>
            <a:r>
              <a:rPr lang="en-US" sz="2600" baseline="-25000" dirty="0"/>
              <a:t>B</a:t>
            </a:r>
            <a:endParaRPr lang="en-US" sz="2600" dirty="0"/>
          </a:p>
          <a:p>
            <a:pPr lvl="1"/>
            <a:r>
              <a:rPr lang="en-US" sz="2600" dirty="0"/>
              <a:t>There is a statistically significant difference in the block effects</a:t>
            </a:r>
          </a:p>
          <a:p>
            <a:pPr lvl="1"/>
            <a:endParaRPr lang="en-US" dirty="0"/>
          </a:p>
        </p:txBody>
      </p:sp>
      <p:pic>
        <p:nvPicPr>
          <p:cNvPr id="2150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47800"/>
            <a:ext cx="7162800" cy="1869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9966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Factorial Experiment</a:t>
            </a:r>
          </a:p>
        </p:txBody>
      </p:sp>
      <p:sp>
        <p:nvSpPr>
          <p:cNvPr id="3" name="Content Placeholder 2"/>
          <p:cNvSpPr>
            <a:spLocks noGrp="1"/>
          </p:cNvSpPr>
          <p:nvPr>
            <p:ph idx="1"/>
          </p:nvPr>
        </p:nvSpPr>
        <p:spPr/>
        <p:txBody>
          <a:bodyPr>
            <a:normAutofit lnSpcReduction="10000"/>
          </a:bodyPr>
          <a:lstStyle/>
          <a:p>
            <a:pPr marL="0" indent="0">
              <a:buNone/>
            </a:pPr>
            <a:r>
              <a:rPr lang="en-US" sz="3000" dirty="0"/>
              <a:t>The statistics professors randomly chooses 16 students from each GPA level, randomly assigns four to each delivery method, and records their scores at the end of the semester.</a:t>
            </a:r>
          </a:p>
          <a:p>
            <a:pPr marL="0" indent="0">
              <a:buNone/>
            </a:pPr>
            <a:r>
              <a:rPr lang="en-US" sz="3000" dirty="0"/>
              <a:t>Three questions: </a:t>
            </a:r>
          </a:p>
          <a:p>
            <a:pPr marL="914400" lvl="1" indent="-514350">
              <a:buAutoNum type="arabicPeriod"/>
            </a:pPr>
            <a:r>
              <a:rPr lang="en-US" sz="2600" dirty="0"/>
              <a:t>Is there any difference between the population mean scores of the delivery methods? </a:t>
            </a:r>
          </a:p>
          <a:p>
            <a:pPr marL="914400" lvl="1" indent="-514350">
              <a:buAutoNum type="arabicPeriod"/>
            </a:pPr>
            <a:r>
              <a:rPr lang="en-US" sz="2600" dirty="0"/>
              <a:t>Does the GPA level affect the scores?</a:t>
            </a:r>
          </a:p>
          <a:p>
            <a:pPr marL="914400" lvl="1" indent="-514350">
              <a:buAutoNum type="arabicPeriod"/>
            </a:pPr>
            <a:r>
              <a:rPr lang="en-US" sz="2600" dirty="0"/>
              <a:t>Does the interaction of the delivery method and GPA level affect the scores?</a:t>
            </a:r>
          </a:p>
        </p:txBody>
      </p:sp>
    </p:spTree>
    <p:extLst>
      <p:ext uri="{BB962C8B-B14F-4D97-AF65-F5344CB8AC3E}">
        <p14:creationId xmlns:p14="http://schemas.microsoft.com/office/powerpoint/2010/main" val="279938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Goodness-of-fit Test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gn="ctr">
                  <a:buNone/>
                </a:pPr>
                <a:r>
                  <a:rPr lang="en-US" sz="2800" b="1" dirty="0"/>
                  <a:t>Chi-square Goodness-of-fit Test</a:t>
                </a:r>
              </a:p>
              <a:p>
                <a:pPr marL="0" indent="0">
                  <a:buNone/>
                </a:pPr>
                <a:r>
                  <a:rPr lang="en-US" sz="2800" b="1" dirty="0"/>
                  <a:t>Purpose:</a:t>
                </a:r>
                <a:r>
                  <a:rPr lang="en-US" sz="2800" dirty="0"/>
                  <a:t> To test the claim that a random variable </a:t>
                </a:r>
                <a:r>
                  <a:rPr lang="en-US" sz="2800" i="1" dirty="0"/>
                  <a:t>X </a:t>
                </a:r>
                <a:r>
                  <a:rPr lang="en-US" sz="2800" dirty="0"/>
                  <a:t>has some particular distribution.</a:t>
                </a:r>
              </a:p>
              <a:p>
                <a:pPr marL="914400" lvl="1" indent="-514350">
                  <a:buFont typeface="+mj-lt"/>
                  <a:buAutoNum type="arabicPeriod"/>
                </a:pPr>
                <a:r>
                  <a:rPr lang="en-US" sz="2400" dirty="0"/>
                  <a:t>Divide the range of </a:t>
                </a:r>
                <a:r>
                  <a:rPr lang="en-US" sz="2400" i="1" dirty="0"/>
                  <a:t>X</a:t>
                </a:r>
                <a:r>
                  <a:rPr lang="en-US" sz="2400" dirty="0"/>
                  <a:t> into </a:t>
                </a:r>
                <a:r>
                  <a:rPr lang="en-US" sz="2400" i="1" dirty="0"/>
                  <a:t>k</a:t>
                </a:r>
                <a:r>
                  <a:rPr lang="en-US" sz="2400" dirty="0"/>
                  <a:t> categories</a:t>
                </a:r>
              </a:p>
              <a:p>
                <a:pPr marL="914400" lvl="1" indent="-514350">
                  <a:buFont typeface="+mj-lt"/>
                  <a:buAutoNum type="arabicPeriod"/>
                </a:pPr>
                <a:r>
                  <a:rPr lang="en-US" sz="2400" dirty="0"/>
                  <a:t>Observe values of </a:t>
                </a:r>
                <a:r>
                  <a:rPr lang="en-US" sz="2400" i="1" dirty="0"/>
                  <a:t>X</a:t>
                </a:r>
                <a:r>
                  <a:rPr lang="en-US" sz="2400" dirty="0"/>
                  <a:t> and record frequencies of the categories,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a:rPr>
                          <m:t>𝑂</m:t>
                        </m:r>
                      </m:e>
                      <m:sub>
                        <m:r>
                          <a:rPr lang="en-US" sz="2400" b="0" i="1" smtClean="0">
                            <a:latin typeface="Cambria Math"/>
                          </a:rPr>
                          <m:t>𝑖</m:t>
                        </m:r>
                      </m:sub>
                    </m:sSub>
                  </m:oMath>
                </a14:m>
                <a:endParaRPr lang="en-US" sz="2400" dirty="0"/>
              </a:p>
              <a:p>
                <a:pPr marL="914400" lvl="1" indent="-514350">
                  <a:buFont typeface="+mj-lt"/>
                  <a:buAutoNum type="arabicPeriod"/>
                </a:pPr>
                <a:r>
                  <a:rPr lang="en-US" sz="2400" dirty="0"/>
                  <a:t>Calculate expected frequencies of the categories,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a:rPr>
                          <m:t>𝐸</m:t>
                        </m:r>
                      </m:e>
                      <m:sub>
                        <m:r>
                          <a:rPr lang="en-US" sz="2400" i="1">
                            <a:latin typeface="Cambria Math"/>
                          </a:rPr>
                          <m:t>𝑖</m:t>
                        </m:r>
                      </m:sub>
                    </m:sSub>
                  </m:oMath>
                </a14:m>
                <a:endParaRPr lang="en-US" sz="2400" dirty="0"/>
              </a:p>
              <a:p>
                <a:pPr marL="914400" lvl="1" indent="-514350">
                  <a:buFont typeface="+mj-lt"/>
                  <a:buAutoNum type="arabicPeriod"/>
                </a:pPr>
                <a:r>
                  <a:rPr lang="en-US" sz="2400" dirty="0"/>
                  <a:t>Calculate the test statistic</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481" t="-1348" r="-1259"/>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156291421"/>
              </p:ext>
            </p:extLst>
          </p:nvPr>
        </p:nvGraphicFramePr>
        <p:xfrm>
          <a:off x="5105400" y="4876800"/>
          <a:ext cx="2625969" cy="1219200"/>
        </p:xfrm>
        <a:graphic>
          <a:graphicData uri="http://schemas.openxmlformats.org/presentationml/2006/ole">
            <mc:AlternateContent xmlns:mc="http://schemas.openxmlformats.org/markup-compatibility/2006">
              <mc:Choice xmlns:v="urn:schemas-microsoft-com:vml" Requires="v">
                <p:oleObj spid="_x0000_s201749" name="Equation" r:id="rId4" imgW="1066680" imgH="495000" progId="Equation.DSMT4">
                  <p:embed/>
                </p:oleObj>
              </mc:Choice>
              <mc:Fallback>
                <p:oleObj name="Equation" r:id="rId4" imgW="1066680" imgH="495000" progId="Equation.DSMT4">
                  <p:embed/>
                  <p:pic>
                    <p:nvPicPr>
                      <p:cNvPr id="0" name=""/>
                      <p:cNvPicPr/>
                      <p:nvPr/>
                    </p:nvPicPr>
                    <p:blipFill>
                      <a:blip r:embed="rId5"/>
                      <a:stretch>
                        <a:fillRect/>
                      </a:stretch>
                    </p:blipFill>
                    <p:spPr>
                      <a:xfrm>
                        <a:off x="5105400" y="4876800"/>
                        <a:ext cx="2625969" cy="1219200"/>
                      </a:xfrm>
                      <a:prstGeom prst="rect">
                        <a:avLst/>
                      </a:prstGeom>
                    </p:spPr>
                  </p:pic>
                </p:oleObj>
              </mc:Fallback>
            </mc:AlternateContent>
          </a:graphicData>
        </a:graphic>
      </p:graphicFrame>
    </p:spTree>
    <p:extLst>
      <p:ext uri="{BB962C8B-B14F-4D97-AF65-F5344CB8AC3E}">
        <p14:creationId xmlns:p14="http://schemas.microsoft.com/office/powerpoint/2010/main" val="1917835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Factorial Experiment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409604" y="1600200"/>
                <a:ext cx="4505796" cy="4525963"/>
              </a:xfrm>
            </p:spPr>
            <p:txBody>
              <a:bodyPr>
                <a:normAutofit/>
              </a:bodyPr>
              <a:lstStyle/>
              <a:p>
                <a14:m>
                  <m:oMath xmlns:m="http://schemas.openxmlformats.org/officeDocument/2006/math">
                    <m:r>
                      <a:rPr lang="en-US" sz="2800" b="0" i="1" smtClean="0">
                        <a:latin typeface="Cambria Math"/>
                      </a:rPr>
                      <m:t>3</m:t>
                    </m:r>
                    <m:r>
                      <a:rPr lang="en-US" sz="2800" b="0" i="1" smtClean="0">
                        <a:latin typeface="Cambria Math"/>
                        <a:ea typeface="Cambria Math"/>
                      </a:rPr>
                      <m:t>×4</m:t>
                    </m:r>
                  </m:oMath>
                </a14:m>
                <a:r>
                  <a:rPr lang="en-US" sz="2800" dirty="0"/>
                  <a:t> factorial experiment with 4 replications per treatment</a:t>
                </a:r>
              </a:p>
              <a:p>
                <a:r>
                  <a:rPr lang="en-US" sz="2800" dirty="0"/>
                  <a:t>Factors</a:t>
                </a:r>
              </a:p>
              <a:p>
                <a:pPr lvl="1"/>
                <a:r>
                  <a:rPr lang="en-US" sz="2400" dirty="0"/>
                  <a:t>GPA (factor A)</a:t>
                </a:r>
              </a:p>
              <a:p>
                <a:pPr lvl="1"/>
                <a:r>
                  <a:rPr lang="en-US" sz="2400" dirty="0"/>
                  <a:t>Delivery Method (factor B)</a:t>
                </a:r>
              </a:p>
              <a:p>
                <a:r>
                  <a:rPr lang="en-US" sz="2800" dirty="0"/>
                  <a:t>Levels</a:t>
                </a:r>
                <a:endParaRPr lang="en-US" dirty="0"/>
              </a:p>
              <a:p>
                <a:pPr lvl="1"/>
                <a:r>
                  <a:rPr lang="en-US" sz="2400" dirty="0"/>
                  <a:t>3 levels of GPA</a:t>
                </a:r>
              </a:p>
              <a:p>
                <a:pPr lvl="1"/>
                <a:r>
                  <a:rPr lang="en-US" sz="2400" dirty="0"/>
                  <a:t>4 levels of Delivery Method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409604" y="1600200"/>
                <a:ext cx="4505796" cy="4525963"/>
              </a:xfrm>
              <a:blipFill rotWithShape="1">
                <a:blip r:embed="rId2"/>
                <a:stretch>
                  <a:fillRect l="-2297" t="-1348"/>
                </a:stretch>
              </a:blipFill>
            </p:spPr>
            <p:txBody>
              <a:bodyPr/>
              <a:lstStyle/>
              <a:p>
                <a:r>
                  <a:rPr lang="en-US">
                    <a:noFill/>
                  </a:rPr>
                  <a:t> </a:t>
                </a:r>
              </a:p>
            </p:txBody>
          </p:sp>
        </mc:Fallback>
      </mc:AlternateContent>
      <p:pic>
        <p:nvPicPr>
          <p:cNvPr id="2160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81200"/>
            <a:ext cx="4104804" cy="337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8821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Factorial Experiment</a:t>
            </a:r>
          </a:p>
        </p:txBody>
      </p:sp>
      <p:pic>
        <p:nvPicPr>
          <p:cNvPr id="2170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0239" y="3857847"/>
            <a:ext cx="4703921"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70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95687"/>
            <a:ext cx="5791200" cy="2009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7184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Factorial Experiment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a:t>Parameters</a:t>
                </a:r>
              </a:p>
              <a:p>
                <a:pPr lvl="1"/>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𝜇</m:t>
                        </m:r>
                      </m:e>
                      <m:sub>
                        <m:r>
                          <a:rPr lang="en-US" b="0" i="1" smtClean="0">
                            <a:latin typeface="Cambria Math"/>
                          </a:rPr>
                          <m:t>𝑗</m:t>
                        </m:r>
                      </m:sub>
                    </m:sSub>
                    <m:r>
                      <a:rPr lang="en-US" b="0" i="1" smtClean="0">
                        <a:latin typeface="Cambria Math"/>
                      </a:rPr>
                      <m:t>=</m:t>
                    </m:r>
                  </m:oMath>
                </a14:m>
                <a:r>
                  <a:rPr lang="en-US" dirty="0"/>
                  <a:t> population mean of the </a:t>
                </a:r>
                <a:r>
                  <a:rPr lang="en-US" i="1" dirty="0" err="1"/>
                  <a:t>j</a:t>
                </a:r>
                <a:r>
                  <a:rPr lang="en-US" baseline="30000" dirty="0" err="1"/>
                  <a:t>th</a:t>
                </a:r>
                <a:r>
                  <a:rPr lang="en-US" dirty="0"/>
                  <a:t> delivery method</a:t>
                </a:r>
              </a:p>
              <a:p>
                <a:pPr lvl="1"/>
                <a14:m>
                  <m:oMath xmlns:m="http://schemas.openxmlformats.org/officeDocument/2006/math">
                    <m:sSub>
                      <m:sSubPr>
                        <m:ctrlPr>
                          <a:rPr lang="en-US" i="1">
                            <a:latin typeface="Cambria Math" panose="02040503050406030204" pitchFamily="18" charset="0"/>
                          </a:rPr>
                        </m:ctrlPr>
                      </m:sSubPr>
                      <m:e>
                        <m:r>
                          <a:rPr lang="en-US" i="1" smtClean="0">
                            <a:latin typeface="Cambria Math"/>
                            <a:ea typeface="Cambria Math"/>
                          </a:rPr>
                          <m:t>𝛼</m:t>
                        </m:r>
                      </m:e>
                      <m:sub>
                        <m:r>
                          <a:rPr lang="en-US" i="1">
                            <a:latin typeface="Cambria Math"/>
                          </a:rPr>
                          <m:t>𝑖</m:t>
                        </m:r>
                      </m:sub>
                    </m:sSub>
                    <m:r>
                      <a:rPr lang="en-US" i="1">
                        <a:latin typeface="Cambria Math"/>
                      </a:rPr>
                      <m:t>=</m:t>
                    </m:r>
                  </m:oMath>
                </a14:m>
                <a:r>
                  <a:rPr lang="en-US" dirty="0"/>
                  <a:t> effect of the </a:t>
                </a:r>
                <a:r>
                  <a:rPr lang="en-US" i="1" dirty="0" err="1"/>
                  <a:t>i</a:t>
                </a:r>
                <a:r>
                  <a:rPr lang="en-US" baseline="30000" dirty="0" err="1"/>
                  <a:t>th</a:t>
                </a:r>
                <a:r>
                  <a:rPr lang="en-US" dirty="0"/>
                  <a:t> GPA level on the score</a:t>
                </a:r>
              </a:p>
              <a:p>
                <a:pPr lvl="1"/>
                <a14:m>
                  <m:oMath xmlns:m="http://schemas.openxmlformats.org/officeDocument/2006/math">
                    <m:sSub>
                      <m:sSubPr>
                        <m:ctrlPr>
                          <a:rPr lang="en-US" i="1">
                            <a:latin typeface="Cambria Math" panose="02040503050406030204" pitchFamily="18" charset="0"/>
                          </a:rPr>
                        </m:ctrlPr>
                      </m:sSubPr>
                      <m:e>
                        <m:r>
                          <a:rPr lang="en-US" i="1" smtClean="0">
                            <a:latin typeface="Cambria Math"/>
                            <a:ea typeface="Cambria Math"/>
                          </a:rPr>
                          <m:t>𝛾</m:t>
                        </m:r>
                      </m:e>
                      <m:sub>
                        <m:r>
                          <a:rPr lang="en-US" i="1">
                            <a:latin typeface="Cambria Math"/>
                          </a:rPr>
                          <m:t>𝑖</m:t>
                        </m:r>
                        <m:r>
                          <a:rPr lang="en-US" b="0" i="1" smtClean="0">
                            <a:latin typeface="Cambria Math"/>
                          </a:rPr>
                          <m:t>𝑗</m:t>
                        </m:r>
                      </m:sub>
                    </m:sSub>
                    <m:r>
                      <a:rPr lang="en-US" i="1">
                        <a:latin typeface="Cambria Math"/>
                      </a:rPr>
                      <m:t>=</m:t>
                    </m:r>
                  </m:oMath>
                </a14:m>
                <a:r>
                  <a:rPr lang="en-US" dirty="0"/>
                  <a:t>“interaction effect” of the </a:t>
                </a:r>
                <a:r>
                  <a:rPr lang="en-US" i="1" dirty="0" err="1"/>
                  <a:t>i</a:t>
                </a:r>
                <a:r>
                  <a:rPr lang="en-US" baseline="30000" dirty="0" err="1"/>
                  <a:t>th</a:t>
                </a:r>
                <a:r>
                  <a:rPr lang="en-US" dirty="0"/>
                  <a:t> GPA level on the </a:t>
                </a:r>
                <a:r>
                  <a:rPr lang="en-US" i="1" dirty="0" err="1"/>
                  <a:t>j</a:t>
                </a:r>
                <a:r>
                  <a:rPr lang="en-US" baseline="30000" dirty="0" err="1"/>
                  <a:t>th</a:t>
                </a:r>
                <a:r>
                  <a:rPr lang="en-US" dirty="0"/>
                  <a:t> delivery method</a:t>
                </a:r>
              </a:p>
              <a:p>
                <a:pPr marL="0" indent="0">
                  <a:buNone/>
                </a:pPr>
                <a:r>
                  <a:rPr lang="en-US" dirty="0"/>
                  <a:t>Null hypotheses</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852" t="-1887" r="-2148"/>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1491460851"/>
              </p:ext>
            </p:extLst>
          </p:nvPr>
        </p:nvGraphicFramePr>
        <p:xfrm>
          <a:off x="609600" y="4876800"/>
          <a:ext cx="8051800" cy="1275065"/>
        </p:xfrm>
        <a:graphic>
          <a:graphicData uri="http://schemas.openxmlformats.org/presentationml/2006/ole">
            <mc:AlternateContent xmlns:mc="http://schemas.openxmlformats.org/markup-compatibility/2006">
              <mc:Choice xmlns:v="urn:schemas-microsoft-com:vml" Requires="v">
                <p:oleObj spid="_x0000_s218119" name="Equation" r:id="rId4" imgW="4330440" imgH="685800" progId="Equation.DSMT4">
                  <p:embed/>
                </p:oleObj>
              </mc:Choice>
              <mc:Fallback>
                <p:oleObj name="Equation" r:id="rId4" imgW="4330440" imgH="685800" progId="Equation.DSMT4">
                  <p:embed/>
                  <p:pic>
                    <p:nvPicPr>
                      <p:cNvPr id="0" name=""/>
                      <p:cNvPicPr/>
                      <p:nvPr/>
                    </p:nvPicPr>
                    <p:blipFill>
                      <a:blip r:embed="rId5"/>
                      <a:stretch>
                        <a:fillRect/>
                      </a:stretch>
                    </p:blipFill>
                    <p:spPr>
                      <a:xfrm>
                        <a:off x="609600" y="4876800"/>
                        <a:ext cx="8051800" cy="1275065"/>
                      </a:xfrm>
                      <a:prstGeom prst="rect">
                        <a:avLst/>
                      </a:prstGeom>
                    </p:spPr>
                  </p:pic>
                </p:oleObj>
              </mc:Fallback>
            </mc:AlternateContent>
          </a:graphicData>
        </a:graphic>
      </p:graphicFrame>
    </p:spTree>
    <p:extLst>
      <p:ext uri="{BB962C8B-B14F-4D97-AF65-F5344CB8AC3E}">
        <p14:creationId xmlns:p14="http://schemas.microsoft.com/office/powerpoint/2010/main" val="330679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ANOVA Table</a:t>
            </a:r>
          </a:p>
        </p:txBody>
      </p:sp>
      <p:sp>
        <p:nvSpPr>
          <p:cNvPr id="3" name="Content Placeholder 2"/>
          <p:cNvSpPr>
            <a:spLocks noGrp="1"/>
          </p:cNvSpPr>
          <p:nvPr>
            <p:ph idx="1"/>
          </p:nvPr>
        </p:nvSpPr>
        <p:spPr>
          <a:xfrm>
            <a:off x="457200" y="3581400"/>
            <a:ext cx="8229600" cy="2544763"/>
          </a:xfrm>
        </p:spPr>
        <p:txBody>
          <a:bodyPr>
            <a:normAutofit lnSpcReduction="10000"/>
          </a:bodyPr>
          <a:lstStyle/>
          <a:p>
            <a:pPr marL="0" indent="0">
              <a:buNone/>
            </a:pPr>
            <a:r>
              <a:rPr lang="en-US" sz="2600" dirty="0"/>
              <a:t>P-value = 0.176 – Do not reject </a:t>
            </a:r>
            <a:r>
              <a:rPr lang="en-US" sz="2600" b="1" i="1" dirty="0"/>
              <a:t>H</a:t>
            </a:r>
            <a:r>
              <a:rPr lang="en-US" sz="2600" baseline="-25000" dirty="0"/>
              <a:t>B</a:t>
            </a:r>
          </a:p>
          <a:p>
            <a:pPr lvl="1"/>
            <a:r>
              <a:rPr lang="en-US" sz="2600" dirty="0"/>
              <a:t>There is not a statistically significant difference between the means of the delivery methods</a:t>
            </a:r>
          </a:p>
          <a:p>
            <a:pPr marL="0" indent="0">
              <a:buNone/>
            </a:pPr>
            <a:r>
              <a:rPr lang="en-US" sz="2600" dirty="0"/>
              <a:t>P-value = 0.000 – Reject </a:t>
            </a:r>
            <a:r>
              <a:rPr lang="en-US" sz="2600" b="1" i="1" dirty="0"/>
              <a:t>H</a:t>
            </a:r>
            <a:r>
              <a:rPr lang="en-US" sz="2600" baseline="-25000" dirty="0"/>
              <a:t>A</a:t>
            </a:r>
            <a:endParaRPr lang="en-US" sz="2600" dirty="0"/>
          </a:p>
          <a:p>
            <a:pPr lvl="1"/>
            <a:r>
              <a:rPr lang="en-US" sz="2600" dirty="0"/>
              <a:t>There is a statistically significant difference in the effects of the GPA levels</a:t>
            </a:r>
          </a:p>
          <a:p>
            <a:pPr lvl="1"/>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524000"/>
            <a:ext cx="5486400" cy="1781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0608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ANOVA Table</a:t>
            </a:r>
          </a:p>
        </p:txBody>
      </p:sp>
      <p:sp>
        <p:nvSpPr>
          <p:cNvPr id="3" name="Content Placeholder 2"/>
          <p:cNvSpPr>
            <a:spLocks noGrp="1"/>
          </p:cNvSpPr>
          <p:nvPr>
            <p:ph idx="1"/>
          </p:nvPr>
        </p:nvSpPr>
        <p:spPr>
          <a:xfrm>
            <a:off x="457200" y="3581400"/>
            <a:ext cx="8229600" cy="2544763"/>
          </a:xfrm>
        </p:spPr>
        <p:txBody>
          <a:bodyPr>
            <a:normAutofit fontScale="92500" lnSpcReduction="10000"/>
          </a:bodyPr>
          <a:lstStyle/>
          <a:p>
            <a:pPr marL="0" indent="0">
              <a:buNone/>
            </a:pPr>
            <a:r>
              <a:rPr lang="en-US" sz="2800" dirty="0"/>
              <a:t>P-value = 0.004 – Reject </a:t>
            </a:r>
            <a:r>
              <a:rPr lang="en-US" sz="2800" b="1" i="1" dirty="0"/>
              <a:t>H</a:t>
            </a:r>
            <a:r>
              <a:rPr lang="en-US" sz="2800" baseline="-25000" dirty="0"/>
              <a:t>AB</a:t>
            </a:r>
            <a:endParaRPr lang="en-US" sz="2800" dirty="0"/>
          </a:p>
          <a:p>
            <a:pPr lvl="1"/>
            <a:r>
              <a:rPr lang="en-US" sz="2600" dirty="0"/>
              <a:t>There is a statistically significant difference in the interaction effects</a:t>
            </a:r>
          </a:p>
          <a:p>
            <a:pPr marL="0" indent="0">
              <a:buNone/>
            </a:pPr>
            <a:r>
              <a:rPr lang="en-US" sz="2800" dirty="0"/>
              <a:t>Overall</a:t>
            </a:r>
          </a:p>
          <a:p>
            <a:pPr lvl="1"/>
            <a:r>
              <a:rPr lang="en-US" sz="2600" dirty="0"/>
              <a:t>There is not a “best” method</a:t>
            </a:r>
          </a:p>
          <a:p>
            <a:pPr lvl="1"/>
            <a:r>
              <a:rPr lang="en-US" sz="2600" dirty="0"/>
              <a:t>Consider certain delivery methods to certain GPA levels</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524000"/>
            <a:ext cx="5486400" cy="1781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3065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Chi-square Goodness-of-fit Test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514350" indent="-514350">
                  <a:buFont typeface="+mj-lt"/>
                  <a:buAutoNum type="arabicPeriod" startAt="5"/>
                </a:pPr>
                <a:r>
                  <a:rPr lang="en-US" sz="2800" dirty="0"/>
                  <a:t>Critical value: </a:t>
                </a:r>
                <a14:m>
                  <m:oMath xmlns:m="http://schemas.openxmlformats.org/officeDocument/2006/math">
                    <m:r>
                      <a:rPr lang="en-US" sz="2800" i="1" dirty="0">
                        <a:latin typeface="Cambria Math"/>
                        <a:ea typeface="Cambria Math"/>
                      </a:rPr>
                      <m:t>𝜒</m:t>
                    </m:r>
                    <m:sPre>
                      <m:sPrePr>
                        <m:ctrlPr>
                          <a:rPr lang="en-US" sz="2800" i="1" dirty="0">
                            <a:latin typeface="Cambria Math" panose="02040503050406030204" pitchFamily="18" charset="0"/>
                          </a:rPr>
                        </m:ctrlPr>
                      </m:sPrePr>
                      <m:sub>
                        <m:r>
                          <a:rPr lang="en-US" sz="2800" i="1" dirty="0">
                            <a:latin typeface="Cambria Math"/>
                            <a:ea typeface="Cambria Math"/>
                          </a:rPr>
                          <m:t>𝛼</m:t>
                        </m:r>
                      </m:sub>
                      <m:sup>
                        <m:r>
                          <a:rPr lang="en-US" sz="2800" i="1" dirty="0">
                            <a:latin typeface="Cambria Math"/>
                          </a:rPr>
                          <m:t>2</m:t>
                        </m:r>
                      </m:sup>
                      <m:e>
                        <m:r>
                          <a:rPr lang="en-US" sz="2800" i="1" dirty="0">
                            <a:latin typeface="Cambria Math"/>
                          </a:rPr>
                          <m:t>(</m:t>
                        </m:r>
                        <m:r>
                          <a:rPr lang="en-US" sz="2800" i="1" dirty="0">
                            <a:latin typeface="Cambria Math"/>
                          </a:rPr>
                          <m:t>𝑘</m:t>
                        </m:r>
                        <m:r>
                          <a:rPr lang="en-US" sz="2800" i="1" dirty="0">
                            <a:latin typeface="Cambria Math"/>
                          </a:rPr>
                          <m:t>−1)</m:t>
                        </m:r>
                      </m:e>
                    </m:sPre>
                  </m:oMath>
                </a14:m>
                <a:r>
                  <a:rPr lang="en-US" sz="2800" dirty="0"/>
                  <a:t> </a:t>
                </a:r>
              </a:p>
              <a:p>
                <a:pPr marL="914400" lvl="1" indent="-514350"/>
                <a:r>
                  <a:rPr lang="en-US" sz="2400" dirty="0"/>
                  <a:t>P-value = Area to the right of </a:t>
                </a:r>
                <a:r>
                  <a:rPr lang="en-US" sz="2400" i="1" dirty="0"/>
                  <a:t>c</a:t>
                </a:r>
                <a:r>
                  <a:rPr lang="en-US" sz="2400" dirty="0"/>
                  <a:t> under the </a:t>
                </a:r>
                <a14:m>
                  <m:oMath xmlns:m="http://schemas.openxmlformats.org/officeDocument/2006/math">
                    <m:sSup>
                      <m:sSupPr>
                        <m:ctrlPr>
                          <a:rPr lang="en-US" sz="2400" i="1" smtClean="0">
                            <a:latin typeface="Cambria Math" panose="02040503050406030204" pitchFamily="18" charset="0"/>
                          </a:rPr>
                        </m:ctrlPr>
                      </m:sSupPr>
                      <m:e>
                        <m:r>
                          <a:rPr lang="en-US" sz="2400" i="1" smtClean="0">
                            <a:latin typeface="Cambria Math"/>
                            <a:ea typeface="Cambria Math"/>
                          </a:rPr>
                          <m:t>𝜒</m:t>
                        </m:r>
                      </m:e>
                      <m:sup>
                        <m:r>
                          <a:rPr lang="en-US" sz="2400" b="0" i="1" smtClean="0">
                            <a:latin typeface="Cambria Math"/>
                          </a:rPr>
                          <m:t>2</m:t>
                        </m:r>
                      </m:sup>
                    </m:sSup>
                    <m:r>
                      <a:rPr lang="en-US" sz="2400" b="0" i="1" smtClean="0">
                        <a:latin typeface="Cambria Math"/>
                      </a:rPr>
                      <m:t>(</m:t>
                    </m:r>
                    <m:r>
                      <a:rPr lang="en-US" sz="2400" b="0" i="1" smtClean="0">
                        <a:latin typeface="Cambria Math"/>
                      </a:rPr>
                      <m:t>𝑘</m:t>
                    </m:r>
                    <m:r>
                      <a:rPr lang="en-US" sz="2400" b="0" i="1" smtClean="0">
                        <a:latin typeface="Cambria Math"/>
                      </a:rPr>
                      <m:t>−1)</m:t>
                    </m:r>
                  </m:oMath>
                </a14:m>
                <a:r>
                  <a:rPr lang="en-US" sz="2400" dirty="0"/>
                  <a:t> density curve</a:t>
                </a:r>
              </a:p>
              <a:p>
                <a:pPr marL="514350" indent="-514350">
                  <a:buFont typeface="+mj-lt"/>
                  <a:buAutoNum type="arabicPeriod" startAt="5"/>
                </a:pPr>
                <a:r>
                  <a:rPr lang="en-US" sz="2800" dirty="0"/>
                  <a:t>If </a:t>
                </a:r>
                <a14:m>
                  <m:oMath xmlns:m="http://schemas.openxmlformats.org/officeDocument/2006/math">
                    <m:r>
                      <a:rPr lang="en-US" sz="2800" i="1" dirty="0" smtClean="0">
                        <a:latin typeface="Cambria Math"/>
                      </a:rPr>
                      <m:t>𝑐</m:t>
                    </m:r>
                    <m:r>
                      <a:rPr lang="en-US" sz="2800" i="1" dirty="0" smtClean="0">
                        <a:latin typeface="Cambria Math"/>
                      </a:rPr>
                      <m:t> &gt;</m:t>
                    </m:r>
                    <m:r>
                      <a:rPr lang="en-US" sz="2800" i="1" dirty="0" smtClean="0">
                        <a:latin typeface="Cambria Math"/>
                        <a:ea typeface="Cambria Math"/>
                      </a:rPr>
                      <m:t>𝜒</m:t>
                    </m:r>
                    <m:sPre>
                      <m:sPrePr>
                        <m:ctrlPr>
                          <a:rPr lang="en-US" sz="2800" i="1" dirty="0" smtClean="0">
                            <a:latin typeface="Cambria Math" panose="02040503050406030204" pitchFamily="18" charset="0"/>
                          </a:rPr>
                        </m:ctrlPr>
                      </m:sPrePr>
                      <m:sub>
                        <m:r>
                          <a:rPr lang="en-US" sz="2800" i="1" dirty="0" smtClean="0">
                            <a:latin typeface="Cambria Math"/>
                            <a:ea typeface="Cambria Math"/>
                          </a:rPr>
                          <m:t>𝛼</m:t>
                        </m:r>
                      </m:sub>
                      <m:sup>
                        <m:r>
                          <a:rPr lang="en-US" sz="2800" b="0" i="1" dirty="0" smtClean="0">
                            <a:latin typeface="Cambria Math"/>
                          </a:rPr>
                          <m:t>2</m:t>
                        </m:r>
                      </m:sup>
                      <m:e>
                        <m:r>
                          <a:rPr lang="en-US" sz="2800" b="0" i="1" dirty="0" smtClean="0">
                            <a:latin typeface="Cambria Math"/>
                          </a:rPr>
                          <m:t>(</m:t>
                        </m:r>
                        <m:r>
                          <a:rPr lang="en-US" sz="2800" b="0" i="1" dirty="0" smtClean="0">
                            <a:latin typeface="Cambria Math"/>
                          </a:rPr>
                          <m:t>𝑘</m:t>
                        </m:r>
                        <m:r>
                          <a:rPr lang="en-US" sz="2800" b="0" i="1" dirty="0" smtClean="0">
                            <a:latin typeface="Cambria Math"/>
                          </a:rPr>
                          <m:t>−1)</m:t>
                        </m:r>
                      </m:e>
                    </m:sPre>
                  </m:oMath>
                </a14:m>
                <a:r>
                  <a:rPr lang="en-US" sz="2800" dirty="0"/>
                  <a:t> or P-value </a:t>
                </a:r>
                <a14:m>
                  <m:oMath xmlns:m="http://schemas.openxmlformats.org/officeDocument/2006/math">
                    <m:r>
                      <a:rPr lang="en-US" sz="2800" b="0" i="1" smtClean="0">
                        <a:latin typeface="Cambria Math"/>
                      </a:rPr>
                      <m:t>&lt;</m:t>
                    </m:r>
                    <m:r>
                      <a:rPr lang="en-US" sz="2800" b="0" i="1" smtClean="0">
                        <a:latin typeface="Cambria Math"/>
                        <a:ea typeface="Cambria Math"/>
                      </a:rPr>
                      <m:t>𝛼</m:t>
                    </m:r>
                  </m:oMath>
                </a14:m>
                <a:r>
                  <a:rPr lang="en-US" sz="2800" dirty="0"/>
                  <a:t>, then reject the claim that </a:t>
                </a:r>
                <a:r>
                  <a:rPr lang="en-US" sz="2800" i="1" dirty="0"/>
                  <a:t>X</a:t>
                </a:r>
                <a:r>
                  <a:rPr lang="en-US" sz="2800" dirty="0"/>
                  <a:t> has the claimed distribution</a:t>
                </a:r>
              </a:p>
              <a:p>
                <a:pPr marL="0" indent="0">
                  <a:buNone/>
                </a:pPr>
                <a:r>
                  <a:rPr lang="en-US" sz="2800" b="1" dirty="0"/>
                  <a:t>Requirements</a:t>
                </a:r>
              </a:p>
              <a:p>
                <a:pPr marL="914400" lvl="1" indent="-514350">
                  <a:buFont typeface="+mj-lt"/>
                  <a:buAutoNum type="arabicPeriod"/>
                </a:pPr>
                <a:r>
                  <a:rPr lang="en-US" dirty="0"/>
                  <a:t>The data have been randomly chosen</a:t>
                </a:r>
              </a:p>
              <a:p>
                <a:pPr marL="914400" lvl="1" indent="-514350">
                  <a:buFont typeface="+mj-lt"/>
                  <a:buAutoNum type="arabicPeriod"/>
                </a:pPr>
                <a:r>
                  <a:rPr lang="en-US" dirty="0"/>
                  <a:t>Each expected frequency is at least 5</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481" t="-1348"/>
                </a:stretch>
              </a:blipFill>
            </p:spPr>
            <p:txBody>
              <a:bodyPr/>
              <a:lstStyle/>
              <a:p>
                <a:r>
                  <a:rPr lang="en-US">
                    <a:noFill/>
                  </a:rPr>
                  <a:t> </a:t>
                </a:r>
              </a:p>
            </p:txBody>
          </p:sp>
        </mc:Fallback>
      </mc:AlternateContent>
    </p:spTree>
    <p:extLst>
      <p:ext uri="{BB962C8B-B14F-4D97-AF65-F5344CB8AC3E}">
        <p14:creationId xmlns:p14="http://schemas.microsoft.com/office/powerpoint/2010/main" val="3139519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p>
        </p:txBody>
      </p:sp>
      <p:sp>
        <p:nvSpPr>
          <p:cNvPr id="3" name="Content Placeholder 2"/>
          <p:cNvSpPr>
            <a:spLocks noGrp="1"/>
          </p:cNvSpPr>
          <p:nvPr>
            <p:ph idx="1"/>
          </p:nvPr>
        </p:nvSpPr>
        <p:spPr/>
        <p:txBody>
          <a:bodyPr>
            <a:normAutofit/>
          </a:bodyPr>
          <a:lstStyle/>
          <a:p>
            <a:pPr marL="0" indent="0">
              <a:buNone/>
            </a:pPr>
            <a:r>
              <a:rPr lang="en-US" dirty="0"/>
              <a:t>A student simulated dandelions in a lawn by randomly placing 300 dots on a piece of paper with an area of 100 in</a:t>
            </a:r>
            <a:r>
              <a:rPr lang="en-US" baseline="30000" dirty="0"/>
              <a:t>2</a:t>
            </a:r>
            <a:r>
              <a:rPr lang="en-US" dirty="0"/>
              <a:t>. He then randomly chose 75 different 1 in</a:t>
            </a:r>
            <a:r>
              <a:rPr lang="en-US" baseline="30000" dirty="0"/>
              <a:t>2</a:t>
            </a:r>
            <a:r>
              <a:rPr lang="en-US" dirty="0"/>
              <a:t> sections of paper and counted the number of dots in each section.</a:t>
            </a:r>
          </a:p>
        </p:txBody>
      </p:sp>
      <p:pic>
        <p:nvPicPr>
          <p:cNvPr id="2037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419600"/>
            <a:ext cx="7000875"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8346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Let </a:t>
                </a:r>
                <a:r>
                  <a:rPr lang="en-US" i="1" dirty="0"/>
                  <a:t>X</a:t>
                </a:r>
                <a:r>
                  <a:rPr lang="en-US" dirty="0"/>
                  <a:t> = number of dots in a 1 in</a:t>
                </a:r>
                <a:r>
                  <a:rPr lang="en-US" baseline="30000" dirty="0"/>
                  <a:t>2</a:t>
                </a:r>
                <a:r>
                  <a:rPr lang="en-US" dirty="0"/>
                  <a:t> section</a:t>
                </a:r>
              </a:p>
              <a:p>
                <a:pPr lvl="1"/>
                <a:r>
                  <a:rPr lang="en-US" dirty="0"/>
                  <a:t>Claim: </a:t>
                </a:r>
                <a:r>
                  <a:rPr lang="en-US" i="1" dirty="0"/>
                  <a:t>X</a:t>
                </a:r>
                <a:r>
                  <a:rPr lang="en-US" dirty="0"/>
                  <a:t> has a Poisson distribution with </a:t>
                </a:r>
                <a14:m>
                  <m:oMath xmlns:m="http://schemas.openxmlformats.org/officeDocument/2006/math">
                    <m:r>
                      <a:rPr lang="en-US" i="1" smtClean="0">
                        <a:latin typeface="Cambria Math"/>
                        <a:ea typeface="Cambria Math"/>
                      </a:rPr>
                      <m:t>𝜆</m:t>
                    </m:r>
                    <m:r>
                      <a:rPr lang="en-US" b="0" i="1" smtClean="0">
                        <a:latin typeface="Cambria Math"/>
                        <a:ea typeface="Cambria Math"/>
                      </a:rPr>
                      <m:t>=3</m:t>
                    </m:r>
                  </m:oMath>
                </a14:m>
                <a:endParaRPr lang="en-US" dirty="0"/>
              </a:p>
              <a:p>
                <a:pPr marL="0" indent="0">
                  <a:buNone/>
                </a:pPr>
                <a:r>
                  <a:rPr lang="en-US" dirty="0"/>
                  <a:t>Let </a:t>
                </a:r>
                <a14:m>
                  <m:oMath xmlns:m="http://schemas.openxmlformats.org/officeDocument/2006/math">
                    <m:r>
                      <a:rPr lang="en-US" i="1" dirty="0" smtClean="0">
                        <a:latin typeface="Cambria Math"/>
                      </a:rPr>
                      <m:t>𝑝</m:t>
                    </m:r>
                    <m:r>
                      <a:rPr lang="en-US" i="1" baseline="-25000" dirty="0" smtClean="0">
                        <a:latin typeface="Cambria Math"/>
                      </a:rPr>
                      <m:t>𝑖</m:t>
                    </m:r>
                    <m:r>
                      <a:rPr lang="en-US" i="1" dirty="0" smtClean="0">
                        <a:latin typeface="Cambria Math"/>
                      </a:rPr>
                      <m:t>=</m:t>
                    </m:r>
                    <m:r>
                      <a:rPr lang="en-US" i="1" dirty="0" smtClean="0">
                        <a:latin typeface="Cambria Math"/>
                      </a:rPr>
                      <m:t>𝑃</m:t>
                    </m:r>
                    <m:r>
                      <a:rPr lang="en-US" i="1" dirty="0" smtClean="0">
                        <a:latin typeface="Cambria Math"/>
                      </a:rPr>
                      <m:t>(</m:t>
                    </m:r>
                    <m:r>
                      <a:rPr lang="en-US" i="1" dirty="0" smtClean="0">
                        <a:latin typeface="Cambria Math"/>
                      </a:rPr>
                      <m:t>𝑋</m:t>
                    </m:r>
                    <m:r>
                      <a:rPr lang="en-US" i="1" dirty="0" smtClean="0">
                        <a:latin typeface="Cambria Math"/>
                      </a:rPr>
                      <m:t>=</m:t>
                    </m:r>
                    <m:r>
                      <a:rPr lang="en-US" i="1" dirty="0" err="1" smtClean="0">
                        <a:latin typeface="Cambria Math"/>
                      </a:rPr>
                      <m:t>𝑖</m:t>
                    </m:r>
                    <m:r>
                      <a:rPr lang="en-US" i="1" dirty="0" smtClean="0">
                        <a:latin typeface="Cambria Math"/>
                      </a:rPr>
                      <m:t>), </m:t>
                    </m:r>
                    <m:r>
                      <a:rPr lang="en-US" b="0" i="1" dirty="0" smtClean="0">
                        <a:latin typeface="Cambria Math"/>
                      </a:rPr>
                      <m:t> </m:t>
                    </m:r>
                    <m:r>
                      <a:rPr lang="en-US" i="1" dirty="0" err="1" smtClean="0">
                        <a:latin typeface="Cambria Math"/>
                      </a:rPr>
                      <m:t>𝑖</m:t>
                    </m:r>
                    <m:r>
                      <a:rPr lang="en-US" i="1" dirty="0" smtClean="0">
                        <a:latin typeface="Cambria Math"/>
                      </a:rPr>
                      <m:t>=</m:t>
                    </m:r>
                    <m:r>
                      <a:rPr lang="en-US" b="0" i="1" dirty="0" smtClean="0">
                        <a:latin typeface="Cambria Math"/>
                      </a:rPr>
                      <m:t>0</m:t>
                    </m:r>
                    <m:r>
                      <a:rPr lang="en-US" i="1" dirty="0" smtClean="0">
                        <a:latin typeface="Cambria Math"/>
                      </a:rPr>
                      <m:t>,…,</m:t>
                    </m:r>
                    <m:r>
                      <a:rPr lang="en-US" b="0" i="1" dirty="0" smtClean="0">
                        <a:latin typeface="Cambria Math"/>
                      </a:rPr>
                      <m:t>6</m:t>
                    </m:r>
                  </m:oMath>
                </a14:m>
                <a:endParaRPr lang="en-US" dirty="0"/>
              </a:p>
              <a:p>
                <a:pPr marL="857250" lvl="1" indent="-457200"/>
                <a:r>
                  <a:rPr lang="en-US" dirty="0"/>
                  <a:t>If the claim were true, then, for instance</a:t>
                </a:r>
              </a:p>
              <a:p>
                <a:pPr marL="857250" lvl="1" indent="-457200"/>
                <a:endParaRPr lang="en-US" dirty="0"/>
              </a:p>
              <a:p>
                <a:pPr marL="857250" lvl="1" indent="-457200"/>
                <a:endParaRPr lang="en-US" dirty="0"/>
              </a:p>
              <a:p>
                <a:pPr marL="857250" lvl="1" indent="-457200"/>
                <a:r>
                  <a:rPr lang="en-US" dirty="0"/>
                  <a:t>Denote this number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𝜋</m:t>
                        </m:r>
                      </m:e>
                      <m:sub>
                        <m:r>
                          <a:rPr lang="en-US" b="0" i="1" smtClean="0">
                            <a:latin typeface="Cambria Math"/>
                          </a:rPr>
                          <m:t>1</m:t>
                        </m:r>
                      </m:sub>
                    </m:sSub>
                  </m:oMath>
                </a14:m>
                <a:endParaRPr lang="en-US" dirty="0"/>
              </a:p>
              <a:p>
                <a:pPr marL="857250" lvl="1" indent="-457200"/>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𝐸</m:t>
                        </m:r>
                      </m:e>
                      <m:sub>
                        <m:r>
                          <a:rPr lang="en-US" b="0" i="1" smtClean="0">
                            <a:latin typeface="Cambria Math"/>
                          </a:rPr>
                          <m:t>1</m:t>
                        </m:r>
                      </m:sub>
                    </m:sSub>
                    <m:r>
                      <a:rPr lang="en-US" b="0" i="1" smtClean="0">
                        <a:latin typeface="Cambria Math"/>
                      </a:rPr>
                      <m:t>=75</m:t>
                    </m:r>
                    <m:d>
                      <m:dPr>
                        <m:ctrlPr>
                          <a:rPr lang="en-US" b="0" i="1" smtClean="0">
                            <a:latin typeface="Cambria Math" panose="02040503050406030204" pitchFamily="18" charset="0"/>
                          </a:rPr>
                        </m:ctrlPr>
                      </m:dPr>
                      <m:e>
                        <m:r>
                          <a:rPr lang="en-US" b="0" i="1" smtClean="0">
                            <a:latin typeface="Cambria Math"/>
                          </a:rPr>
                          <m:t>0.149</m:t>
                        </m:r>
                      </m:e>
                    </m:d>
                    <m:r>
                      <a:rPr lang="en-US" b="0" i="1" smtClean="0">
                        <a:latin typeface="Cambria Math"/>
                      </a:rPr>
                      <m:t>=11.20</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852" t="-1887"/>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3959311498"/>
              </p:ext>
            </p:extLst>
          </p:nvPr>
        </p:nvGraphicFramePr>
        <p:xfrm>
          <a:off x="2755900" y="3810000"/>
          <a:ext cx="3408363" cy="914400"/>
        </p:xfrm>
        <a:graphic>
          <a:graphicData uri="http://schemas.openxmlformats.org/presentationml/2006/ole">
            <mc:AlternateContent xmlns:mc="http://schemas.openxmlformats.org/markup-compatibility/2006">
              <mc:Choice xmlns:v="urn:schemas-microsoft-com:vml" Requires="v">
                <p:oleObj spid="_x0000_s204821" name="Equation" r:id="rId4" imgW="1562040" imgH="419040" progId="Equation.DSMT4">
                  <p:embed/>
                </p:oleObj>
              </mc:Choice>
              <mc:Fallback>
                <p:oleObj name="Equation" r:id="rId4" imgW="1562040" imgH="419040" progId="Equation.DSMT4">
                  <p:embed/>
                  <p:pic>
                    <p:nvPicPr>
                      <p:cNvPr id="0" name=""/>
                      <p:cNvPicPr/>
                      <p:nvPr/>
                    </p:nvPicPr>
                    <p:blipFill>
                      <a:blip r:embed="rId5"/>
                      <a:stretch>
                        <a:fillRect/>
                      </a:stretch>
                    </p:blipFill>
                    <p:spPr>
                      <a:xfrm>
                        <a:off x="2755900" y="3810000"/>
                        <a:ext cx="3408363" cy="914400"/>
                      </a:xfrm>
                      <a:prstGeom prst="rect">
                        <a:avLst/>
                      </a:prstGeom>
                    </p:spPr>
                  </p:pic>
                </p:oleObj>
              </mc:Fallback>
            </mc:AlternateContent>
          </a:graphicData>
        </a:graphic>
      </p:graphicFrame>
    </p:spTree>
    <p:extLst>
      <p:ext uri="{BB962C8B-B14F-4D97-AF65-F5344CB8AC3E}">
        <p14:creationId xmlns:p14="http://schemas.microsoft.com/office/powerpoint/2010/main" val="1205874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191000" y="1600200"/>
                <a:ext cx="4495800" cy="4525963"/>
              </a:xfrm>
            </p:spPr>
            <p:txBody>
              <a:bodyPr/>
              <a:lstStyle/>
              <a:p>
                <a:pPr marL="0" indent="0">
                  <a:buNone/>
                </a:pPr>
                <a:r>
                  <a:rPr lang="en-US" sz="2800" dirty="0"/>
                  <a:t>Critical value:</a:t>
                </a:r>
              </a:p>
              <a:p>
                <a:pPr lvl="1"/>
                <a:r>
                  <a:rPr lang="en-US" sz="2400" dirty="0"/>
                  <a:t> </a:t>
                </a:r>
                <a14:m>
                  <m:oMath xmlns:m="http://schemas.openxmlformats.org/officeDocument/2006/math">
                    <m:r>
                      <a:rPr lang="en-US" sz="2400" i="1" dirty="0">
                        <a:latin typeface="Cambria Math"/>
                        <a:ea typeface="Cambria Math"/>
                      </a:rPr>
                      <m:t>𝜒</m:t>
                    </m:r>
                    <m:sPre>
                      <m:sPrePr>
                        <m:ctrlPr>
                          <a:rPr lang="en-US" sz="2400" i="1" dirty="0">
                            <a:latin typeface="Cambria Math" panose="02040503050406030204" pitchFamily="18" charset="0"/>
                          </a:rPr>
                        </m:ctrlPr>
                      </m:sPrePr>
                      <m:sub>
                        <m:r>
                          <a:rPr lang="en-US" sz="2400" b="0" i="1" dirty="0" smtClean="0">
                            <a:latin typeface="Cambria Math"/>
                            <a:ea typeface="Cambria Math"/>
                          </a:rPr>
                          <m:t>0.05</m:t>
                        </m:r>
                      </m:sub>
                      <m:sup>
                        <m:r>
                          <a:rPr lang="en-US" sz="2400" i="1" dirty="0">
                            <a:latin typeface="Cambria Math"/>
                          </a:rPr>
                          <m:t>2</m:t>
                        </m:r>
                      </m:sup>
                      <m:e>
                        <m:r>
                          <a:rPr lang="en-US" sz="2400" i="1" dirty="0">
                            <a:latin typeface="Cambria Math"/>
                          </a:rPr>
                          <m:t>(</m:t>
                        </m:r>
                        <m:r>
                          <a:rPr lang="en-US" sz="2400" b="0" i="1" dirty="0" smtClean="0">
                            <a:latin typeface="Cambria Math"/>
                          </a:rPr>
                          <m:t>7</m:t>
                        </m:r>
                        <m:r>
                          <a:rPr lang="en-US" sz="2400" i="1" dirty="0">
                            <a:latin typeface="Cambria Math"/>
                          </a:rPr>
                          <m:t>−1)</m:t>
                        </m:r>
                      </m:e>
                    </m:sPre>
                    <m:r>
                      <a:rPr lang="en-US" sz="2400" b="0" i="1" dirty="0" smtClean="0">
                        <a:latin typeface="Cambria Math"/>
                      </a:rPr>
                      <m:t>=12.59</m:t>
                    </m:r>
                  </m:oMath>
                </a14:m>
                <a:r>
                  <a:rPr lang="en-US" sz="2400" dirty="0"/>
                  <a:t> </a:t>
                </a:r>
              </a:p>
              <a:p>
                <a:pPr lvl="1"/>
                <a:r>
                  <a:rPr lang="en-US" sz="2400" dirty="0"/>
                  <a:t>Do not reject </a:t>
                </a:r>
                <a:r>
                  <a:rPr lang="en-US" sz="2400" b="1" i="1" dirty="0"/>
                  <a:t>H</a:t>
                </a:r>
                <a:r>
                  <a:rPr lang="en-US" sz="2400" baseline="-25000" dirty="0"/>
                  <a:t>0</a:t>
                </a:r>
                <a:endParaRPr lang="en-US" sz="2400" dirty="0"/>
              </a:p>
              <a:p>
                <a:pPr marL="0" indent="0">
                  <a:buNone/>
                </a:pPr>
                <a:r>
                  <a:rPr lang="en-US" sz="2800" dirty="0"/>
                  <a:t>Final conclusion: </a:t>
                </a:r>
              </a:p>
              <a:p>
                <a:pPr marL="400050" lvl="1" indent="0">
                  <a:buNone/>
                </a:pPr>
                <a:r>
                  <a:rPr lang="en-US" sz="2400" dirty="0"/>
                  <a:t>It is reasonable to assume that </a:t>
                </a:r>
                <a:r>
                  <a:rPr lang="en-US" sz="2400" i="1" dirty="0"/>
                  <a:t>X</a:t>
                </a:r>
                <a:r>
                  <a:rPr lang="en-US" sz="2400" dirty="0"/>
                  <a:t> has Poisson distribution with </a:t>
                </a:r>
                <a14:m>
                  <m:oMath xmlns:m="http://schemas.openxmlformats.org/officeDocument/2006/math">
                    <m:r>
                      <a:rPr lang="en-US" sz="2400" i="1" dirty="0" smtClean="0">
                        <a:latin typeface="Cambria Math"/>
                      </a:rPr>
                      <m:t>𝜆</m:t>
                    </m:r>
                    <m:r>
                      <a:rPr lang="en-US" sz="2400" i="1" dirty="0">
                        <a:latin typeface="Cambria Math"/>
                      </a:rPr>
                      <m:t>=3</m:t>
                    </m:r>
                  </m:oMath>
                </a14:m>
                <a:endParaRPr lang="en-US" sz="2400" dirty="0"/>
              </a:p>
              <a:p>
                <a:pPr marL="0" indent="0">
                  <a:buNone/>
                </a:pPr>
                <a:endParaRPr lang="en-US" sz="2800" dirty="0"/>
              </a:p>
              <a:p>
                <a:pPr marL="0" indent="0">
                  <a:buNone/>
                </a:pPr>
                <a:r>
                  <a:rPr lang="en-US" sz="2800" dirty="0"/>
                  <a:t>	</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191000" y="1600200"/>
                <a:ext cx="4495800" cy="4525963"/>
              </a:xfrm>
              <a:blipFill rotWithShape="1">
                <a:blip r:embed="rId3"/>
                <a:stretch>
                  <a:fillRect l="-2849" t="-1348" r="-1085"/>
                </a:stretch>
              </a:blipFill>
            </p:spPr>
            <p:txBody>
              <a:bodyPr/>
              <a:lstStyle/>
              <a:p>
                <a:r>
                  <a:rPr lang="en-US">
                    <a:noFill/>
                  </a:rPr>
                  <a:t> </a:t>
                </a:r>
              </a:p>
            </p:txBody>
          </p:sp>
        </mc:Fallback>
      </mc:AlternateContent>
      <p:pic>
        <p:nvPicPr>
          <p:cNvPr id="2058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828800"/>
            <a:ext cx="3708628" cy="303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Object 3"/>
          <p:cNvGraphicFramePr>
            <a:graphicFrameLocks noChangeAspect="1"/>
          </p:cNvGraphicFramePr>
          <p:nvPr>
            <p:extLst>
              <p:ext uri="{D42A27DB-BD31-4B8C-83A1-F6EECF244321}">
                <p14:modId xmlns:p14="http://schemas.microsoft.com/office/powerpoint/2010/main" val="1312780447"/>
              </p:ext>
            </p:extLst>
          </p:nvPr>
        </p:nvGraphicFramePr>
        <p:xfrm>
          <a:off x="239713" y="5029200"/>
          <a:ext cx="6165850" cy="1401763"/>
        </p:xfrm>
        <a:graphic>
          <a:graphicData uri="http://schemas.openxmlformats.org/presentationml/2006/ole">
            <mc:AlternateContent xmlns:mc="http://schemas.openxmlformats.org/markup-compatibility/2006">
              <mc:Choice xmlns:v="urn:schemas-microsoft-com:vml" Requires="v">
                <p:oleObj spid="_x0000_s205844" name="Equation" r:id="rId5" imgW="2958840" imgH="672840" progId="Equation.DSMT4">
                  <p:embed/>
                </p:oleObj>
              </mc:Choice>
              <mc:Fallback>
                <p:oleObj name="Equation" r:id="rId5" imgW="2958840" imgH="672840" progId="Equation.DSMT4">
                  <p:embed/>
                  <p:pic>
                    <p:nvPicPr>
                      <p:cNvPr id="0" name=""/>
                      <p:cNvPicPr/>
                      <p:nvPr/>
                    </p:nvPicPr>
                    <p:blipFill>
                      <a:blip r:embed="rId6"/>
                      <a:stretch>
                        <a:fillRect/>
                      </a:stretch>
                    </p:blipFill>
                    <p:spPr>
                      <a:xfrm>
                        <a:off x="239713" y="5029200"/>
                        <a:ext cx="6165850" cy="1401763"/>
                      </a:xfrm>
                      <a:prstGeom prst="rect">
                        <a:avLst/>
                      </a:prstGeom>
                    </p:spPr>
                  </p:pic>
                </p:oleObj>
              </mc:Fallback>
            </mc:AlternateContent>
          </a:graphicData>
        </a:graphic>
      </p:graphicFrame>
    </p:spTree>
    <p:extLst>
      <p:ext uri="{BB962C8B-B14F-4D97-AF65-F5344CB8AC3E}">
        <p14:creationId xmlns:p14="http://schemas.microsoft.com/office/powerpoint/2010/main" val="608148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Test of Independence</a:t>
            </a:r>
          </a:p>
        </p:txBody>
      </p:sp>
      <p:sp>
        <p:nvSpPr>
          <p:cNvPr id="3" name="Content Placeholder 2"/>
          <p:cNvSpPr>
            <a:spLocks noGrp="1"/>
          </p:cNvSpPr>
          <p:nvPr>
            <p:ph idx="1"/>
          </p:nvPr>
        </p:nvSpPr>
        <p:spPr/>
        <p:txBody>
          <a:bodyPr>
            <a:normAutofit/>
          </a:bodyPr>
          <a:lstStyle/>
          <a:p>
            <a:pPr marL="0" indent="0">
              <a:buNone/>
            </a:pPr>
            <a:r>
              <a:rPr lang="en-US" sz="2800" dirty="0"/>
              <a:t>Two students want to determine if their university men’s basketball team benefits from home-court advantage. They randomly select 205 games played by the team and record if each one was played at home or away and if the team won or lost (data collected by Emily Hudgins and Courtney </a:t>
            </a:r>
            <a:r>
              <a:rPr lang="en-US" sz="2800" dirty="0" err="1"/>
              <a:t>Santistevan</a:t>
            </a:r>
            <a:r>
              <a:rPr lang="en-US" sz="2800" dirty="0"/>
              <a:t>, 2009). </a:t>
            </a:r>
          </a:p>
        </p:txBody>
      </p:sp>
      <p:pic>
        <p:nvPicPr>
          <p:cNvPr id="2068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343400"/>
            <a:ext cx="4191000" cy="1958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257800" y="5061033"/>
            <a:ext cx="3276600" cy="523220"/>
          </a:xfrm>
          <a:prstGeom prst="rect">
            <a:avLst/>
          </a:prstGeom>
          <a:noFill/>
        </p:spPr>
        <p:txBody>
          <a:bodyPr wrap="square" rtlCol="0">
            <a:spAutoFit/>
          </a:bodyPr>
          <a:lstStyle/>
          <a:p>
            <a:r>
              <a:rPr lang="en-US" sz="2800" dirty="0">
                <a:latin typeface="Times New Roman" pitchFamily="18" charset="0"/>
                <a:cs typeface="Times New Roman" pitchFamily="18" charset="0"/>
              </a:rPr>
              <a:t>“Contingency Table”</a:t>
            </a:r>
          </a:p>
        </p:txBody>
      </p:sp>
    </p:spTree>
    <p:extLst>
      <p:ext uri="{BB962C8B-B14F-4D97-AF65-F5344CB8AC3E}">
        <p14:creationId xmlns:p14="http://schemas.microsoft.com/office/powerpoint/2010/main" val="2484507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Chi-square Test of Independence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sz="2800" b="1" dirty="0"/>
                  <a:t>Purpose</a:t>
                </a:r>
                <a:r>
                  <a:rPr lang="en-US" sz="2800" dirty="0"/>
                  <a:t>: To test if the row events of a contingency table are independent of the column events. Let</a:t>
                </a:r>
              </a:p>
              <a:p>
                <a:pPr lvl="1"/>
                <a14:m>
                  <m:oMath xmlns:m="http://schemas.openxmlformats.org/officeDocument/2006/math">
                    <m:r>
                      <a:rPr lang="en-US" sz="2400" i="1" dirty="0" smtClean="0">
                        <a:latin typeface="Cambria Math"/>
                      </a:rPr>
                      <m:t>𝑛</m:t>
                    </m:r>
                    <m:r>
                      <a:rPr lang="en-US" sz="2400" i="1" dirty="0" smtClean="0">
                        <a:latin typeface="Cambria Math"/>
                      </a:rPr>
                      <m:t>= </m:t>
                    </m:r>
                  </m:oMath>
                </a14:m>
                <a:r>
                  <a:rPr lang="en-US" sz="2400" dirty="0">
                    <a:latin typeface="Cambria Math"/>
                  </a:rPr>
                  <a:t>total number of observations</a:t>
                </a:r>
              </a:p>
              <a:p>
                <a:pPr lvl="1"/>
                <a14:m>
                  <m:oMath xmlns:m="http://schemas.openxmlformats.org/officeDocument/2006/math">
                    <m:r>
                      <a:rPr lang="en-US" sz="2400" i="1" dirty="0" smtClean="0">
                        <a:latin typeface="Cambria Math"/>
                      </a:rPr>
                      <m:t>𝑎</m:t>
                    </m:r>
                    <m:r>
                      <a:rPr lang="en-US" sz="2400" i="1" dirty="0" smtClean="0">
                        <a:latin typeface="Cambria Math"/>
                      </a:rPr>
                      <m:t>= </m:t>
                    </m:r>
                  </m:oMath>
                </a14:m>
                <a:r>
                  <a:rPr lang="en-US" sz="2400" dirty="0">
                    <a:latin typeface="Cambria Math"/>
                  </a:rPr>
                  <a:t>number of rows</a:t>
                </a:r>
              </a:p>
              <a:p>
                <a:pPr lvl="1"/>
                <a14:m>
                  <m:oMath xmlns:m="http://schemas.openxmlformats.org/officeDocument/2006/math">
                    <m:r>
                      <a:rPr lang="en-US" sz="2400" i="1" dirty="0" smtClean="0">
                        <a:latin typeface="Cambria Math"/>
                      </a:rPr>
                      <m:t>𝑏</m:t>
                    </m:r>
                    <m:r>
                      <a:rPr lang="en-US" sz="2400" i="1" dirty="0" smtClean="0">
                        <a:latin typeface="Cambria Math"/>
                      </a:rPr>
                      <m:t>= </m:t>
                    </m:r>
                  </m:oMath>
                </a14:m>
                <a:r>
                  <a:rPr lang="en-US" sz="2400" dirty="0">
                    <a:latin typeface="Cambria Math"/>
                  </a:rPr>
                  <a:t>number of columns</a:t>
                </a:r>
              </a:p>
              <a:p>
                <a:pPr lvl="1"/>
                <a14:m>
                  <m:oMath xmlns:m="http://schemas.openxmlformats.org/officeDocument/2006/math">
                    <m:r>
                      <a:rPr lang="en-US" sz="2400" i="1" dirty="0" smtClean="0">
                        <a:latin typeface="Cambria Math"/>
                      </a:rPr>
                      <m:t>𝑅</m:t>
                    </m:r>
                    <m:r>
                      <a:rPr lang="en-US" sz="2400" i="1" baseline="-25000" dirty="0" err="1" smtClean="0">
                        <a:latin typeface="Cambria Math"/>
                      </a:rPr>
                      <m:t>𝑖</m:t>
                    </m:r>
                    <m:r>
                      <a:rPr lang="en-US" sz="2400" i="1" dirty="0" smtClean="0">
                        <a:latin typeface="Cambria Math"/>
                      </a:rPr>
                      <m:t> = </m:t>
                    </m:r>
                  </m:oMath>
                </a14:m>
                <a:r>
                  <a:rPr lang="en-US" sz="2400" dirty="0"/>
                  <a:t>sum of the </a:t>
                </a:r>
                <a:r>
                  <a:rPr lang="en-US" sz="2400" i="1" dirty="0" err="1"/>
                  <a:t>i</a:t>
                </a:r>
                <a:r>
                  <a:rPr lang="en-US" sz="2400" i="1" dirty="0"/>
                  <a:t> </a:t>
                </a:r>
                <a:r>
                  <a:rPr lang="en-US" sz="2400" baseline="30000" dirty="0" err="1"/>
                  <a:t>th</a:t>
                </a:r>
                <a:r>
                  <a:rPr lang="en-US" sz="2400" dirty="0"/>
                  <a:t> row</a:t>
                </a:r>
              </a:p>
              <a:p>
                <a:pPr lvl="1"/>
                <a14:m>
                  <m:oMath xmlns:m="http://schemas.openxmlformats.org/officeDocument/2006/math">
                    <m:r>
                      <a:rPr lang="en-US" sz="2400" b="0" i="1" dirty="0" smtClean="0">
                        <a:latin typeface="Cambria Math"/>
                      </a:rPr>
                      <m:t>𝐶</m:t>
                    </m:r>
                    <m:r>
                      <a:rPr lang="en-US" sz="2400" b="0" i="1" baseline="-25000" dirty="0" smtClean="0">
                        <a:latin typeface="Cambria Math"/>
                      </a:rPr>
                      <m:t>𝑗</m:t>
                    </m:r>
                    <m:r>
                      <a:rPr lang="en-US" sz="2400" i="1" dirty="0">
                        <a:latin typeface="Cambria Math"/>
                      </a:rPr>
                      <m:t> = </m:t>
                    </m:r>
                  </m:oMath>
                </a14:m>
                <a:r>
                  <a:rPr lang="en-US" sz="2400" dirty="0"/>
                  <a:t>sum of the </a:t>
                </a:r>
                <a:r>
                  <a:rPr lang="en-US" sz="2400" i="1" dirty="0"/>
                  <a:t>j </a:t>
                </a:r>
                <a:r>
                  <a:rPr lang="en-US" sz="2400" baseline="30000" dirty="0" err="1"/>
                  <a:t>th</a:t>
                </a:r>
                <a:r>
                  <a:rPr lang="en-US" sz="2400" dirty="0"/>
                  <a:t> column</a:t>
                </a:r>
              </a:p>
              <a:p>
                <a:pPr lvl="1"/>
                <a14:m>
                  <m:oMath xmlns:m="http://schemas.openxmlformats.org/officeDocument/2006/math">
                    <m:r>
                      <a:rPr lang="en-US" sz="2400" i="1" dirty="0" smtClean="0">
                        <a:latin typeface="Cambria Math"/>
                      </a:rPr>
                      <m:t>𝑂</m:t>
                    </m:r>
                    <m:r>
                      <a:rPr lang="en-US" sz="2400" i="1" baseline="-25000" dirty="0" err="1" smtClean="0">
                        <a:latin typeface="Cambria Math"/>
                      </a:rPr>
                      <m:t>𝑖𝑗</m:t>
                    </m:r>
                    <m:r>
                      <a:rPr lang="en-US" sz="2400" i="1" dirty="0" smtClean="0">
                        <a:latin typeface="Cambria Math"/>
                      </a:rPr>
                      <m:t>= </m:t>
                    </m:r>
                  </m:oMath>
                </a14:m>
                <a:r>
                  <a:rPr lang="en-US" sz="2400" dirty="0"/>
                  <a:t>frequency in the </a:t>
                </a:r>
                <a:r>
                  <a:rPr lang="en-US" sz="2400" i="1" dirty="0" err="1"/>
                  <a:t>i</a:t>
                </a:r>
                <a:r>
                  <a:rPr lang="en-US" sz="2400" i="1" dirty="0"/>
                  <a:t> </a:t>
                </a:r>
                <a:r>
                  <a:rPr lang="en-US" sz="2400" baseline="30000" dirty="0" err="1"/>
                  <a:t>th</a:t>
                </a:r>
                <a:r>
                  <a:rPr lang="en-US" sz="2400" dirty="0"/>
                  <a:t> row and </a:t>
                </a:r>
                <a:r>
                  <a:rPr lang="en-US" sz="2400" i="1" dirty="0"/>
                  <a:t>j </a:t>
                </a:r>
                <a:r>
                  <a:rPr lang="en-US" sz="2400" baseline="30000" dirty="0" err="1"/>
                  <a:t>th</a:t>
                </a:r>
                <a:r>
                  <a:rPr lang="en-US" sz="2400" dirty="0"/>
                  <a:t> column</a:t>
                </a:r>
              </a:p>
              <a:p>
                <a:pPr lvl="1"/>
                <a:r>
                  <a:rPr lang="en-US" sz="2400" b="1" i="1" dirty="0"/>
                  <a:t>H</a:t>
                </a:r>
                <a:r>
                  <a:rPr lang="en-US" sz="2400" baseline="-25000" dirty="0"/>
                  <a:t>0</a:t>
                </a:r>
                <a:r>
                  <a:rPr lang="en-US" sz="2400" dirty="0"/>
                  <a:t>: The rows are independent of the columns</a:t>
                </a:r>
              </a:p>
              <a:p>
                <a:pPr lvl="1"/>
                <a:endParaRPr lang="en-US" sz="2400" dirty="0"/>
              </a:p>
              <a:p>
                <a:pPr lvl="1"/>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481" t="-1348"/>
                </a:stretch>
              </a:blipFill>
            </p:spPr>
            <p:txBody>
              <a:bodyPr/>
              <a:lstStyle/>
              <a:p>
                <a:r>
                  <a:rPr lang="en-US">
                    <a:noFill/>
                  </a:rPr>
                  <a:t> </a:t>
                </a:r>
              </a:p>
            </p:txBody>
          </p:sp>
        </mc:Fallback>
      </mc:AlternateContent>
    </p:spTree>
    <p:extLst>
      <p:ext uri="{BB962C8B-B14F-4D97-AF65-F5344CB8AC3E}">
        <p14:creationId xmlns:p14="http://schemas.microsoft.com/office/powerpoint/2010/main" val="1412507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of Independence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sz="2800" dirty="0"/>
                  <a:t>Test statistic:</a:t>
                </a:r>
              </a:p>
              <a:p>
                <a:pPr marL="0" indent="0">
                  <a:buNone/>
                </a:pPr>
                <a:endParaRPr lang="en-US" sz="2800" dirty="0"/>
              </a:p>
              <a:p>
                <a:pPr marL="0" indent="0">
                  <a:buNone/>
                </a:pPr>
                <a:r>
                  <a:rPr lang="en-US" sz="2800" dirty="0"/>
                  <a:t>Critical value: </a:t>
                </a:r>
                <a14:m>
                  <m:oMath xmlns:m="http://schemas.openxmlformats.org/officeDocument/2006/math">
                    <m:r>
                      <a:rPr lang="en-US" sz="2800" i="1" dirty="0">
                        <a:latin typeface="Cambria Math"/>
                        <a:ea typeface="Cambria Math"/>
                      </a:rPr>
                      <m:t>𝜒</m:t>
                    </m:r>
                    <m:sPre>
                      <m:sPrePr>
                        <m:ctrlPr>
                          <a:rPr lang="en-US" sz="2800" i="1" dirty="0">
                            <a:latin typeface="Cambria Math" panose="02040503050406030204" pitchFamily="18" charset="0"/>
                          </a:rPr>
                        </m:ctrlPr>
                      </m:sPrePr>
                      <m:sub>
                        <m:r>
                          <a:rPr lang="en-US" sz="2800" i="1" dirty="0">
                            <a:latin typeface="Cambria Math"/>
                            <a:ea typeface="Cambria Math"/>
                          </a:rPr>
                          <m:t>𝛼</m:t>
                        </m:r>
                      </m:sub>
                      <m:sup>
                        <m:r>
                          <a:rPr lang="en-US" sz="2800" i="1" dirty="0">
                            <a:latin typeface="Cambria Math"/>
                          </a:rPr>
                          <m:t>2</m:t>
                        </m:r>
                      </m:sup>
                      <m:e>
                        <m:r>
                          <a:rPr lang="en-US" sz="2800" b="0" i="1" dirty="0" smtClean="0">
                            <a:latin typeface="Cambria Math"/>
                          </a:rPr>
                          <m:t>[</m:t>
                        </m:r>
                        <m:d>
                          <m:dPr>
                            <m:ctrlPr>
                              <a:rPr lang="en-US" sz="2800" b="0" i="1" dirty="0">
                                <a:latin typeface="Cambria Math" panose="02040503050406030204" pitchFamily="18" charset="0"/>
                              </a:rPr>
                            </m:ctrlPr>
                          </m:dPr>
                          <m:e>
                            <m:r>
                              <a:rPr lang="en-US" sz="2800" b="0" i="1" dirty="0" smtClean="0">
                                <a:latin typeface="Cambria Math"/>
                              </a:rPr>
                              <m:t>𝑎</m:t>
                            </m:r>
                            <m:r>
                              <a:rPr lang="en-US" sz="2800" i="1" dirty="0">
                                <a:latin typeface="Cambria Math"/>
                              </a:rPr>
                              <m:t>−1</m:t>
                            </m:r>
                          </m:e>
                        </m:d>
                        <m:d>
                          <m:dPr>
                            <m:ctrlPr>
                              <a:rPr lang="en-US" sz="2800" b="0" i="1" dirty="0" smtClean="0">
                                <a:latin typeface="Cambria Math" panose="02040503050406030204" pitchFamily="18" charset="0"/>
                              </a:rPr>
                            </m:ctrlPr>
                          </m:dPr>
                          <m:e>
                            <m:r>
                              <a:rPr lang="en-US" sz="2800" b="0" i="1" dirty="0" smtClean="0">
                                <a:latin typeface="Cambria Math"/>
                              </a:rPr>
                              <m:t>𝑏</m:t>
                            </m:r>
                            <m:r>
                              <a:rPr lang="en-US" sz="2800" b="0" i="1" dirty="0" smtClean="0">
                                <a:latin typeface="Cambria Math"/>
                              </a:rPr>
                              <m:t>−1</m:t>
                            </m:r>
                          </m:e>
                        </m:d>
                        <m:r>
                          <a:rPr lang="en-US" sz="2800" b="0" i="1" dirty="0" smtClean="0">
                            <a:latin typeface="Cambria Math"/>
                          </a:rPr>
                          <m:t>]</m:t>
                        </m:r>
                      </m:e>
                    </m:sPre>
                  </m:oMath>
                </a14:m>
                <a:r>
                  <a:rPr lang="en-US" sz="2800" dirty="0"/>
                  <a:t> </a:t>
                </a:r>
              </a:p>
              <a:p>
                <a:pPr lvl="1"/>
                <a:r>
                  <a:rPr lang="en-US" sz="2400" dirty="0"/>
                  <a:t>P-value </a:t>
                </a:r>
                <a14:m>
                  <m:oMath xmlns:m="http://schemas.openxmlformats.org/officeDocument/2006/math">
                    <m:r>
                      <a:rPr lang="en-US" sz="2400" i="1" dirty="0" smtClean="0">
                        <a:latin typeface="Cambria Math"/>
                      </a:rPr>
                      <m:t>= </m:t>
                    </m:r>
                  </m:oMath>
                </a14:m>
                <a:r>
                  <a:rPr lang="en-US" sz="2400" dirty="0"/>
                  <a:t>area to the right of </a:t>
                </a:r>
                <a14:m>
                  <m:oMath xmlns:m="http://schemas.openxmlformats.org/officeDocument/2006/math">
                    <m:r>
                      <a:rPr lang="en-US" sz="2400" i="1" dirty="0" smtClean="0">
                        <a:latin typeface="Cambria Math"/>
                      </a:rPr>
                      <m:t>𝑐</m:t>
                    </m:r>
                  </m:oMath>
                </a14:m>
                <a:endParaRPr lang="en-US" sz="2400" dirty="0"/>
              </a:p>
              <a:p>
                <a:pPr lvl="1"/>
                <a:r>
                  <a:rPr lang="en-US" sz="2400" dirty="0"/>
                  <a:t>Reject </a:t>
                </a:r>
                <a:r>
                  <a:rPr lang="en-US" sz="2400" b="1" i="1" dirty="0"/>
                  <a:t>H</a:t>
                </a:r>
                <a:r>
                  <a:rPr lang="en-US" sz="2400" baseline="-25000" dirty="0"/>
                  <a:t>0</a:t>
                </a:r>
                <a:r>
                  <a:rPr lang="en-US" sz="2400" dirty="0"/>
                  <a:t> if </a:t>
                </a:r>
                <a14:m>
                  <m:oMath xmlns:m="http://schemas.openxmlformats.org/officeDocument/2006/math">
                    <m:r>
                      <a:rPr lang="en-US" sz="2400" i="1" dirty="0" smtClean="0">
                        <a:latin typeface="Cambria Math"/>
                      </a:rPr>
                      <m:t>𝑐</m:t>
                    </m:r>
                    <m:r>
                      <a:rPr lang="en-US" sz="2400" i="1" dirty="0" smtClean="0">
                        <a:latin typeface="Cambria Math"/>
                      </a:rPr>
                      <m:t>&gt; </m:t>
                    </m:r>
                  </m:oMath>
                </a14:m>
                <a:r>
                  <a:rPr lang="en-US" sz="2400" dirty="0"/>
                  <a:t>c.v.</a:t>
                </a:r>
              </a:p>
              <a:p>
                <a:pPr marL="0" indent="0">
                  <a:buNone/>
                </a:pPr>
                <a:r>
                  <a:rPr lang="en-US" sz="2800" b="1" dirty="0"/>
                  <a:t>Requirements</a:t>
                </a:r>
                <a:endParaRPr lang="en-US" b="1" dirty="0"/>
              </a:p>
              <a:p>
                <a:pPr marL="971550" lvl="1" indent="-514350">
                  <a:buFont typeface="+mj-lt"/>
                  <a:buAutoNum type="arabicPeriod"/>
                </a:pPr>
                <a:r>
                  <a:rPr lang="en-US" sz="2400" dirty="0"/>
                  <a:t>The data in the table represent frequency counts and are randomly selected</a:t>
                </a:r>
              </a:p>
              <a:p>
                <a:pPr marL="971550" lvl="1" indent="-514350">
                  <a:buFont typeface="+mj-lt"/>
                  <a:buAutoNum type="arabicPeriod"/>
                </a:pPr>
                <a:r>
                  <a:rPr lang="en-US" sz="2400" dirty="0"/>
                  <a:t>All expected frequencies are at least 5</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481" t="-1348"/>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2158214172"/>
              </p:ext>
            </p:extLst>
          </p:nvPr>
        </p:nvGraphicFramePr>
        <p:xfrm>
          <a:off x="2514600" y="1295400"/>
          <a:ext cx="5606143" cy="1143000"/>
        </p:xfrm>
        <a:graphic>
          <a:graphicData uri="http://schemas.openxmlformats.org/presentationml/2006/ole">
            <mc:AlternateContent xmlns:mc="http://schemas.openxmlformats.org/markup-compatibility/2006">
              <mc:Choice xmlns:v="urn:schemas-microsoft-com:vml" Requires="v">
                <p:oleObj spid="_x0000_s207889" name="Equation" r:id="rId4" imgW="2616120" imgH="533160" progId="Equation.DSMT4">
                  <p:embed/>
                </p:oleObj>
              </mc:Choice>
              <mc:Fallback>
                <p:oleObj name="Equation" r:id="rId4" imgW="2616120" imgH="533160" progId="Equation.DSMT4">
                  <p:embed/>
                  <p:pic>
                    <p:nvPicPr>
                      <p:cNvPr id="0" name=""/>
                      <p:cNvPicPr/>
                      <p:nvPr/>
                    </p:nvPicPr>
                    <p:blipFill>
                      <a:blip r:embed="rId5"/>
                      <a:stretch>
                        <a:fillRect/>
                      </a:stretch>
                    </p:blipFill>
                    <p:spPr>
                      <a:xfrm>
                        <a:off x="2514600" y="1295400"/>
                        <a:ext cx="5606143" cy="1143000"/>
                      </a:xfrm>
                      <a:prstGeom prst="rect">
                        <a:avLst/>
                      </a:prstGeom>
                    </p:spPr>
                  </p:pic>
                </p:oleObj>
              </mc:Fallback>
            </mc:AlternateContent>
          </a:graphicData>
        </a:graphic>
      </p:graphicFrame>
    </p:spTree>
    <p:extLst>
      <p:ext uri="{BB962C8B-B14F-4D97-AF65-F5344CB8AC3E}">
        <p14:creationId xmlns:p14="http://schemas.microsoft.com/office/powerpoint/2010/main" val="18008893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3427</TotalTime>
  <Words>1081</Words>
  <Application>Microsoft Office PowerPoint</Application>
  <PresentationFormat>On-screen Show (4:3)</PresentationFormat>
  <Paragraphs>138</Paragraphs>
  <Slides>24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0" baseType="lpstr">
      <vt:lpstr>Arial</vt:lpstr>
      <vt:lpstr>Calibri</vt:lpstr>
      <vt:lpstr>Cambria Math</vt:lpstr>
      <vt:lpstr>Times New Roman</vt:lpstr>
      <vt:lpstr>Office Theme</vt:lpstr>
      <vt:lpstr>Equation</vt:lpstr>
      <vt:lpstr>Chi-Square Tests</vt:lpstr>
      <vt:lpstr>Goodness-of-fit Test</vt:lpstr>
      <vt:lpstr>Chi-square Goodness-of-fit Test</vt:lpstr>
      <vt:lpstr>Example </vt:lpstr>
      <vt:lpstr>Example </vt:lpstr>
      <vt:lpstr>Example </vt:lpstr>
      <vt:lpstr> Test of Independence</vt:lpstr>
      <vt:lpstr>Chi-square Test of Independence</vt:lpstr>
      <vt:lpstr>Test of Independence</vt:lpstr>
      <vt:lpstr>Example</vt:lpstr>
      <vt:lpstr> One-way ANOVA</vt:lpstr>
      <vt:lpstr>One-way ANOVA</vt:lpstr>
      <vt:lpstr>One-way ANOVA</vt:lpstr>
      <vt:lpstr>Example </vt:lpstr>
      <vt:lpstr>Two-way ANOVA</vt:lpstr>
      <vt:lpstr>Two-way ANOVA</vt:lpstr>
      <vt:lpstr>Two-way ANOVA</vt:lpstr>
      <vt:lpstr>ANOVA Table</vt:lpstr>
      <vt:lpstr>Factorial Experiment</vt:lpstr>
      <vt:lpstr>Factorial Experiment</vt:lpstr>
      <vt:lpstr>Factorial Experiment</vt:lpstr>
      <vt:lpstr>Factorial Experiment</vt:lpstr>
      <vt:lpstr>ANOVA Table</vt:lpstr>
      <vt:lpstr>ANOVA Table</vt:lpstr>
    </vt:vector>
  </TitlesOfParts>
  <Company>Concordia University, Nebraska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Essentials of Mathematical Statistics</dc:title>
  <dc:creator>Windows User</dc:creator>
  <cp:lastModifiedBy>Prince Nelson, Sybil</cp:lastModifiedBy>
  <cp:revision>254</cp:revision>
  <dcterms:created xsi:type="dcterms:W3CDTF">2012-06-13T01:52:41Z</dcterms:created>
  <dcterms:modified xsi:type="dcterms:W3CDTF">2021-01-14T22:07:37Z</dcterms:modified>
</cp:coreProperties>
</file>