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2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2F71-8FDC-4B6A-873C-F79D7E055FC3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9A60-8996-40BB-8CFC-C16AA34B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B69C1-1606-496E-A043-9DE9BDF92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A819CA-99B7-49A7-82FC-9830BFE1E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2995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Testing Claims about a Proportion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1" dirty="0"/>
                  <a:t>1-Proportion Z-Test 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Purpose:</a:t>
                </a:r>
                <a:r>
                  <a:rPr lang="en-US" sz="2800" dirty="0"/>
                  <a:t> To test a claim about a single population proportion where the null hypothesis is of the form     </a:t>
                </a:r>
                <a:r>
                  <a:rPr lang="en-US" sz="2800" b="1" i="1" dirty="0"/>
                  <a:t>H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: </a:t>
                </a:r>
                <a:r>
                  <a:rPr lang="en-US" sz="2800" i="1" dirty="0"/>
                  <a:t>p </a:t>
                </a:r>
                <a:r>
                  <a:rPr lang="en-US" sz="2800" dirty="0"/>
                  <a:t>= </a:t>
                </a:r>
                <a:r>
                  <a:rPr lang="en-US" sz="2800" i="1" dirty="0"/>
                  <a:t>p</a:t>
                </a:r>
                <a:r>
                  <a:rPr lang="en-US" sz="2800" baseline="-25000" dirty="0"/>
                  <a:t>0</a:t>
                </a:r>
                <a:r>
                  <a:rPr lang="en-US" sz="2800" dirty="0"/>
                  <a:t>. Let</a:t>
                </a:r>
              </a:p>
              <a:p>
                <a:pPr lvl="1"/>
                <a:r>
                  <a:rPr lang="en-US" i="1" dirty="0"/>
                  <a:t>x </a:t>
                </a:r>
                <a:r>
                  <a:rPr lang="en-US" dirty="0"/>
                  <a:t>be the number of “successes” in a sample of size </a:t>
                </a:r>
                <a:r>
                  <a:rPr lang="en-US" i="1" dirty="0"/>
                  <a:t>n </a:t>
                </a:r>
                <a:r>
                  <a:rPr lang="en-US" dirty="0"/>
                  <a:t>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sample proportion.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69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1-Proportion </a:t>
            </a:r>
            <a:r>
              <a:rPr lang="en-US" i="1" dirty="0"/>
              <a:t>Z</a:t>
            </a:r>
            <a:r>
              <a:rPr lang="en-US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test statistic is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critical value is a </a:t>
            </a:r>
            <a:r>
              <a:rPr lang="en-US" sz="2800" i="1" dirty="0"/>
              <a:t>z</a:t>
            </a:r>
            <a:r>
              <a:rPr lang="en-US" sz="2800" dirty="0"/>
              <a:t>-score and the P-value is an area under the standard normal density curve.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35422"/>
              </p:ext>
            </p:extLst>
          </p:nvPr>
        </p:nvGraphicFramePr>
        <p:xfrm>
          <a:off x="2971800" y="2133600"/>
          <a:ext cx="2387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18" name="Equation" r:id="rId3" imgW="1218960" imgH="482400" progId="Equation.DSMT4">
                  <p:embed/>
                </p:oleObj>
              </mc:Choice>
              <mc:Fallback>
                <p:oleObj name="Equation" r:id="rId3" imgW="12189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2387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8229600" cy="167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1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1-Proportion </a:t>
            </a:r>
            <a:r>
              <a:rPr lang="en-US" i="1" dirty="0"/>
              <a:t>Z</a:t>
            </a:r>
            <a:r>
              <a:rPr lang="en-US" dirty="0"/>
              <a:t>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Requirements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The sample is random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The conditions for a binomial distribution must be met (at least approximately)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The conditions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(1−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≥5</m:t>
                    </m:r>
                  </m:oMath>
                </a14:m>
                <a:r>
                  <a:rPr lang="en-US" dirty="0"/>
                  <a:t> are both met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53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student claims that less than 25% of plain M&amp;M candies are red. A random sample of 195 candies contains 37 red candies. Use this data to test the claim at the 0.05 significance level.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parameter about which the claim is made is</a:t>
            </a:r>
          </a:p>
          <a:p>
            <a:pPr marL="0" indent="0" algn="ctr">
              <a:buNone/>
            </a:pPr>
            <a:r>
              <a:rPr lang="en-US" sz="2800" i="1" dirty="0"/>
              <a:t>p</a:t>
            </a:r>
            <a:r>
              <a:rPr lang="en-US" sz="2800" dirty="0"/>
              <a:t> = The proportion of all M&amp;M candies that are red</a:t>
            </a:r>
          </a:p>
        </p:txBody>
      </p:sp>
    </p:spTree>
    <p:extLst>
      <p:ext uri="{BB962C8B-B14F-4D97-AF65-F5344CB8AC3E}">
        <p14:creationId xmlns:p14="http://schemas.microsoft.com/office/powerpoint/2010/main" val="317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/>
                  <a:t>The claim in mathematical notation is </a:t>
                </a:r>
                <a:r>
                  <a:rPr lang="en-US" sz="2800" i="1" dirty="0"/>
                  <a:t>p</a:t>
                </a:r>
                <a:r>
                  <a:rPr lang="en-US" sz="2800" dirty="0"/>
                  <a:t> &lt; 0.25</a:t>
                </a:r>
              </a:p>
              <a:p>
                <a:pPr marL="0" indent="0" algn="ctr">
                  <a:buNone/>
                </a:pP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0</a:t>
                </a:r>
                <a:r>
                  <a:rPr lang="pt-BR" sz="2800" dirty="0"/>
                  <a:t>: </a:t>
                </a:r>
                <a:r>
                  <a:rPr lang="pt-BR" sz="2800" i="1" dirty="0"/>
                  <a:t>p </a:t>
                </a:r>
                <a:r>
                  <a:rPr lang="pt-BR" sz="2800" dirty="0"/>
                  <a:t>= 0</a:t>
                </a:r>
                <a:r>
                  <a:rPr lang="pt-BR" sz="2800" i="1" dirty="0"/>
                  <a:t>.</a:t>
                </a:r>
                <a:r>
                  <a:rPr lang="pt-BR" sz="2800" dirty="0"/>
                  <a:t>25   </a:t>
                </a: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1</a:t>
                </a:r>
                <a:r>
                  <a:rPr lang="pt-BR" sz="2800" dirty="0"/>
                  <a:t>: </a:t>
                </a:r>
                <a:r>
                  <a:rPr lang="pt-BR" sz="2800" i="1" dirty="0"/>
                  <a:t>p &lt; </a:t>
                </a:r>
                <a:r>
                  <a:rPr lang="pt-BR" sz="2800" dirty="0"/>
                  <a:t>0</a:t>
                </a:r>
                <a:r>
                  <a:rPr lang="pt-BR" sz="2800" i="1" dirty="0"/>
                  <a:t>.2</a:t>
                </a:r>
                <a:r>
                  <a:rPr lang="pt-BR" sz="2800" dirty="0"/>
                  <a:t>5</a:t>
                </a:r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/>
                  <a:t>The sample proportion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=37/195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≈0.190</m:t>
                    </m:r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dirty="0"/>
                  <a:t>The critical value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=−1.645</m:t>
                    </m:r>
                  </m:oMath>
                </a14:m>
                <a:endParaRPr lang="en-US" sz="2800" b="0" dirty="0"/>
              </a:p>
              <a:p>
                <a:pPr marL="914400" lvl="1" indent="-514350"/>
                <a:r>
                  <a:rPr lang="en-US" sz="2400" dirty="0"/>
                  <a:t>The P-value is the area to the left of </a:t>
                </a:r>
                <a:r>
                  <a:rPr lang="en-US" sz="2400" i="1" dirty="0"/>
                  <a:t>z </a:t>
                </a:r>
                <a:r>
                  <a:rPr lang="en-US" sz="2400" dirty="0"/>
                  <a:t>= </a:t>
                </a:r>
                <a:r>
                  <a:rPr lang="en-US" sz="2400" i="1" dirty="0"/>
                  <a:t>−</a:t>
                </a:r>
                <a:r>
                  <a:rPr lang="en-US" sz="2400" dirty="0"/>
                  <a:t>1</a:t>
                </a:r>
                <a:r>
                  <a:rPr lang="en-US" sz="2400" i="1" dirty="0"/>
                  <a:t>.</a:t>
                </a:r>
                <a:r>
                  <a:rPr lang="en-US" sz="2400" dirty="0"/>
                  <a:t>93 </a:t>
                </a:r>
                <a:r>
                  <a:rPr lang="en-US" sz="2800" dirty="0"/>
                  <a:t>which is 0.0268.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393363"/>
              </p:ext>
            </p:extLst>
          </p:nvPr>
        </p:nvGraphicFramePr>
        <p:xfrm>
          <a:off x="1295400" y="3200400"/>
          <a:ext cx="6781800" cy="1034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9" name="Equation" r:id="rId4" imgW="3162240" imgH="482400" progId="Equation.DSMT4">
                  <p:embed/>
                </p:oleObj>
              </mc:Choice>
              <mc:Fallback>
                <p:oleObj name="Equation" r:id="rId4" imgW="3162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6781800" cy="1034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73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Critical region: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∞, −1.645] </m:t>
                    </m:r>
                  </m:oMath>
                </a14:m>
                <a:endParaRPr lang="en-US" dirty="0"/>
              </a:p>
              <a:p>
                <a:pPr marL="914400" lvl="1" indent="-514350"/>
                <a:r>
                  <a:rPr lang="en-US" i="1" dirty="0">
                    <a:latin typeface="Times New Roman"/>
                    <a:cs typeface="Times New Roman"/>
                  </a:rPr>
                  <a:t>z</a:t>
                </a:r>
                <a:r>
                  <a:rPr lang="en-US" dirty="0">
                    <a:latin typeface="Times New Roman"/>
                    <a:cs typeface="Times New Roman"/>
                  </a:rPr>
                  <a:t> lies in this region</a:t>
                </a:r>
              </a:p>
              <a:p>
                <a:pPr marL="914400" lvl="1" indent="-514350"/>
                <a:r>
                  <a:rPr lang="en-US" dirty="0"/>
                  <a:t>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/>
                <a:r>
                  <a:rPr lang="en-US" dirty="0"/>
                  <a:t>Technical conclusion: Reject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/>
                  <a:t>Final conclusion: The data support the claim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04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1828"/>
            <a:ext cx="7858125" cy="243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25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Testing Claims about a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T-Test for a Claim About a Single Population Mean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Purpose: </a:t>
                </a:r>
                <a:r>
                  <a:rPr lang="en-US" sz="2800" dirty="0"/>
                  <a:t>To test a claim about the mean of a single population where the null hypothesis is of the form    </a:t>
                </a: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0</a:t>
                </a:r>
                <a:r>
                  <a:rPr lang="pt-BR" sz="2800" dirty="0"/>
                  <a:t>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, and a sample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has a mean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and standard deviation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/>
                  <a:t> The test statistic is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critical value is a </a:t>
                </a:r>
                <a:r>
                  <a:rPr lang="en-US" sz="2800" i="1" dirty="0"/>
                  <a:t>t</a:t>
                </a:r>
                <a:r>
                  <a:rPr lang="en-US" sz="2800" dirty="0"/>
                  <a:t>-score with n − 1 degrees of freedom and the P-value is an area under the corresponding Student-</a:t>
                </a:r>
                <a:r>
                  <a:rPr lang="en-US" sz="2800" i="1" dirty="0"/>
                  <a:t>t</a:t>
                </a:r>
                <a:r>
                  <a:rPr lang="en-US" sz="2800" dirty="0"/>
                  <a:t> density curve.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2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94559"/>
              </p:ext>
            </p:extLst>
          </p:nvPr>
        </p:nvGraphicFramePr>
        <p:xfrm>
          <a:off x="3505200" y="3657600"/>
          <a:ext cx="1524000" cy="98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86" name="Equation" r:id="rId4" imgW="647640" imgH="419040" progId="Equation.DSMT4">
                  <p:embed/>
                </p:oleObj>
              </mc:Choice>
              <mc:Fallback>
                <p:oleObj name="Equation" r:id="rId4" imgW="647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3657600"/>
                        <a:ext cx="1524000" cy="986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604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08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sample is random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Either the population is normally distributed or   </a:t>
            </a:r>
            <a:r>
              <a:rPr lang="en-US" i="1" dirty="0"/>
              <a:t>n &gt; </a:t>
            </a:r>
            <a:r>
              <a:rPr lang="en-US" dirty="0"/>
              <a:t>30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189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39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A manufacturer of cheese claims that the mean weight of all its 12 </a:t>
                </a:r>
                <a:r>
                  <a:rPr lang="en-US" sz="2800" dirty="0" err="1"/>
                  <a:t>oz</a:t>
                </a:r>
                <a:r>
                  <a:rPr lang="en-US" sz="2800" dirty="0"/>
                  <a:t> packages of shredded cheddar is greater than 12 oz. They collect a random sample of </a:t>
                </a:r>
                <a:r>
                  <a:rPr lang="en-US" sz="2800" i="1" dirty="0"/>
                  <a:t>n </a:t>
                </a:r>
                <a:r>
                  <a:rPr lang="en-US" sz="2800" dirty="0"/>
                  <a:t>= 36 packages, weigh each, and calculate a sample mean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=12.05</m:t>
                    </m:r>
                  </m:oMath>
                </a14:m>
                <a:r>
                  <a:rPr lang="en-US" sz="2800" dirty="0"/>
                  <a:t> and a sample standard deviation of </a:t>
                </a:r>
                <a:r>
                  <a:rPr lang="en-US" sz="2800" i="1" dirty="0"/>
                  <a:t>s </a:t>
                </a:r>
                <a:r>
                  <a:rPr lang="en-US" sz="2800" dirty="0"/>
                  <a:t>= 0</a:t>
                </a:r>
                <a:r>
                  <a:rPr lang="en-US" sz="2800" i="1" dirty="0"/>
                  <a:t>.</a:t>
                </a:r>
                <a:r>
                  <a:rPr lang="en-US" sz="2800" dirty="0"/>
                  <a:t>15. Use this data to test the claim at the 0.05 significance level.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parameter about which the claim is made is</a:t>
                </a:r>
              </a:p>
              <a:p>
                <a:pPr marL="0" indent="0" algn="ctr">
                  <a:buNone/>
                </a:pPr>
                <a:r>
                  <a:rPr lang="en-US" sz="2800" i="1" dirty="0"/>
                  <a:t>μ </a:t>
                </a:r>
                <a:r>
                  <a:rPr lang="en-US" sz="2800" dirty="0"/>
                  <a:t>= The mean weight of all 12 </a:t>
                </a:r>
                <a:r>
                  <a:rPr lang="en-US" sz="2800" dirty="0" err="1"/>
                  <a:t>oz</a:t>
                </a:r>
                <a:r>
                  <a:rPr lang="en-US" sz="2800" dirty="0"/>
                  <a:t> packages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1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 </a:t>
            </a:r>
            <a:r>
              <a:rPr lang="en-US" i="1" dirty="0"/>
              <a:t>Hypothesis testing </a:t>
            </a:r>
            <a:r>
              <a:rPr lang="en-US" dirty="0"/>
              <a:t>is a formal approach for determining if data from a sample support a claim about a population.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State the null and alternative hypotheses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Calculate the test statistic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Find the critical value (or calculate the P-value)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State the technical conclusion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State the final conclusion</a:t>
            </a:r>
          </a:p>
        </p:txBody>
      </p:sp>
    </p:spTree>
    <p:extLst>
      <p:ext uri="{BB962C8B-B14F-4D97-AF65-F5344CB8AC3E}">
        <p14:creationId xmlns:p14="http://schemas.microsoft.com/office/powerpoint/2010/main" val="330221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claim in mathematical notation is </a:t>
                </a:r>
                <a:r>
                  <a:rPr lang="en-US" sz="2800" i="1" dirty="0"/>
                  <a:t>µ</a:t>
                </a:r>
                <a:r>
                  <a:rPr lang="en-US" sz="2800" dirty="0"/>
                  <a:t> &gt; 12</a:t>
                </a:r>
              </a:p>
              <a:p>
                <a:pPr marL="0" indent="0" algn="ctr">
                  <a:buNone/>
                </a:pP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0</a:t>
                </a:r>
                <a:r>
                  <a:rPr lang="pt-BR" sz="2800" dirty="0"/>
                  <a:t>: </a:t>
                </a:r>
                <a:r>
                  <a:rPr lang="en-US" sz="2800" i="1" dirty="0"/>
                  <a:t>µ</a:t>
                </a:r>
                <a:r>
                  <a:rPr lang="pt-BR" sz="2800" i="1" dirty="0"/>
                  <a:t> </a:t>
                </a:r>
                <a:r>
                  <a:rPr lang="pt-BR" sz="2800" dirty="0"/>
                  <a:t>= 12   </a:t>
                </a:r>
                <a:r>
                  <a:rPr lang="pt-BR" sz="2800" b="1" i="1" dirty="0"/>
                  <a:t>H</a:t>
                </a:r>
                <a:r>
                  <a:rPr lang="pt-BR" sz="2800" b="1" baseline="-25000" dirty="0"/>
                  <a:t>1</a:t>
                </a:r>
                <a:r>
                  <a:rPr lang="pt-BR" sz="2800" dirty="0"/>
                  <a:t>: </a:t>
                </a:r>
                <a:r>
                  <a:rPr lang="en-US" sz="2800" i="1" dirty="0"/>
                  <a:t>µ</a:t>
                </a:r>
                <a:r>
                  <a:rPr lang="pt-BR" sz="2800" i="1" dirty="0"/>
                  <a:t> </a:t>
                </a:r>
                <a:r>
                  <a:rPr lang="en-US" sz="2800" i="1" dirty="0"/>
                  <a:t>&gt; 12</a:t>
                </a:r>
                <a:endParaRPr lang="en-US" sz="28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/>
                  <a:t>The test statistic is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2"/>
                </a:pPr>
                <a:endParaRPr lang="en-US" sz="280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/>
                  <a:t>The critical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(35)=1.690</m:t>
                    </m:r>
                  </m:oMath>
                </a14:m>
                <a:endParaRPr lang="en-US" sz="2800" b="0" dirty="0"/>
              </a:p>
              <a:p>
                <a:pPr lvl="1"/>
                <a:r>
                  <a:rPr lang="en-US" dirty="0"/>
                  <a:t>The P-value is the area to the right of </a:t>
                </a:r>
                <a:r>
                  <a:rPr lang="en-US" i="1" dirty="0"/>
                  <a:t>t </a:t>
                </a:r>
                <a:r>
                  <a:rPr lang="en-US" dirty="0"/>
                  <a:t>= 2 </a:t>
                </a:r>
              </a:p>
              <a:p>
                <a:pPr lvl="1"/>
                <a:r>
                  <a:rPr lang="en-US" dirty="0"/>
                  <a:t>By software: P-value = 0.027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57190"/>
              </p:ext>
            </p:extLst>
          </p:nvPr>
        </p:nvGraphicFramePr>
        <p:xfrm>
          <a:off x="2889250" y="3268663"/>
          <a:ext cx="3594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4" name="Equation" r:id="rId4" imgW="1676160" imgH="419040" progId="Equation.DSMT4">
                  <p:embed/>
                </p:oleObj>
              </mc:Choice>
              <mc:Fallback>
                <p:oleObj name="Equation" r:id="rId4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89250" y="3268663"/>
                        <a:ext cx="35941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82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Critical region: [1.690, </a:t>
                </a:r>
                <a:r>
                  <a:rPr lang="en-US" dirty="0">
                    <a:latin typeface="Times New Roman"/>
                    <a:cs typeface="Times New Roman"/>
                  </a:rPr>
                  <a:t>∞)</a:t>
                </a:r>
              </a:p>
              <a:p>
                <a:pPr marL="914400" lvl="1" indent="-514350"/>
                <a:r>
                  <a:rPr lang="en-US" i="1" dirty="0"/>
                  <a:t>t</a:t>
                </a:r>
                <a:r>
                  <a:rPr lang="en-US" dirty="0"/>
                  <a:t> lies in this region</a:t>
                </a:r>
              </a:p>
              <a:p>
                <a:pPr marL="914400" lvl="1" indent="-514350"/>
                <a:r>
                  <a:rPr lang="en-US" dirty="0"/>
                  <a:t>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514350"/>
                <a:r>
                  <a:rPr lang="en-US" dirty="0"/>
                  <a:t>Technical conclusion: Reject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Final conclusion: The data support the claim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Claim: </a:t>
            </a:r>
            <a:r>
              <a:rPr lang="en-US" dirty="0"/>
              <a:t>More than half the students at a particular university are from out of state</a:t>
            </a:r>
          </a:p>
          <a:p>
            <a:pPr marL="0" indent="0">
              <a:buNone/>
            </a:pPr>
            <a:r>
              <a:rPr lang="en-US" b="1" dirty="0"/>
              <a:t>Step 1: </a:t>
            </a:r>
            <a:r>
              <a:rPr lang="en-US" dirty="0"/>
              <a:t>State the null and alternative hypotheses</a:t>
            </a:r>
            <a:endParaRPr lang="en-US" b="1" dirty="0"/>
          </a:p>
          <a:p>
            <a:pPr lvl="1"/>
            <a:r>
              <a:rPr lang="en-US" dirty="0"/>
              <a:t>Define the parameter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800" i="1" dirty="0"/>
              <a:t>p</a:t>
            </a:r>
            <a:r>
              <a:rPr lang="en-US" sz="2800" dirty="0"/>
              <a:t> = The proportion of all students at the 	       	      university who are from out of state</a:t>
            </a:r>
          </a:p>
          <a:p>
            <a:pPr lvl="1"/>
            <a:r>
              <a:rPr lang="en-US" dirty="0"/>
              <a:t>State the hypotheses</a:t>
            </a:r>
          </a:p>
          <a:p>
            <a:pPr marL="0" indent="0" algn="ctr">
              <a:buNone/>
            </a:pPr>
            <a:r>
              <a:rPr lang="pt-BR" sz="2800" b="1" i="1" dirty="0"/>
              <a:t>H</a:t>
            </a:r>
            <a:r>
              <a:rPr lang="pt-BR" sz="2800" b="1" baseline="-25000" dirty="0"/>
              <a:t>0</a:t>
            </a:r>
            <a:r>
              <a:rPr lang="pt-BR" sz="2800" dirty="0"/>
              <a:t>: </a:t>
            </a:r>
            <a:r>
              <a:rPr lang="pt-BR" sz="2800" i="1" dirty="0"/>
              <a:t>p </a:t>
            </a:r>
            <a:r>
              <a:rPr lang="pt-BR" sz="2800" dirty="0"/>
              <a:t>= 0</a:t>
            </a:r>
            <a:r>
              <a:rPr lang="pt-BR" sz="2800" i="1" dirty="0"/>
              <a:t>.</a:t>
            </a:r>
            <a:r>
              <a:rPr lang="pt-BR" sz="2800" dirty="0"/>
              <a:t>50   </a:t>
            </a:r>
            <a:r>
              <a:rPr lang="pt-BR" sz="2800" b="1" i="1" dirty="0"/>
              <a:t>H</a:t>
            </a:r>
            <a:r>
              <a:rPr lang="pt-BR" sz="2800" b="1" baseline="-25000" dirty="0"/>
              <a:t>1</a:t>
            </a:r>
            <a:r>
              <a:rPr lang="pt-BR" sz="2800" dirty="0"/>
              <a:t>: </a:t>
            </a:r>
            <a:r>
              <a:rPr lang="pt-BR" sz="2800" i="1" dirty="0"/>
              <a:t>p &gt; </a:t>
            </a:r>
            <a:r>
              <a:rPr lang="pt-BR" sz="2800" dirty="0"/>
              <a:t>0</a:t>
            </a:r>
            <a:r>
              <a:rPr lang="pt-BR" sz="2800" i="1" dirty="0"/>
              <a:t>.</a:t>
            </a:r>
            <a:r>
              <a:rPr lang="pt-BR" sz="2800" dirty="0"/>
              <a:t>50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75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Step 2: </a:t>
                </a:r>
                <a:r>
                  <a:rPr lang="en-US" dirty="0"/>
                  <a:t>Calculate the test statistic</a:t>
                </a:r>
              </a:p>
              <a:p>
                <a:pPr lvl="1"/>
                <a:r>
                  <a:rPr lang="en-US" dirty="0"/>
                  <a:t>For a claim about a single proportion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sample proportion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sample size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number in </a:t>
                </a:r>
                <a:r>
                  <a:rPr lang="en-US" b="1" i="1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44622"/>
              </p:ext>
            </p:extLst>
          </p:nvPr>
        </p:nvGraphicFramePr>
        <p:xfrm>
          <a:off x="2971800" y="2667000"/>
          <a:ext cx="2387600" cy="94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5" name="Equation" r:id="rId4" imgW="1218960" imgH="482400" progId="Equation.DSMT4">
                  <p:embed/>
                </p:oleObj>
              </mc:Choice>
              <mc:Fallback>
                <p:oleObj name="Equation" r:id="rId4" imgW="1218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1800" y="2667000"/>
                        <a:ext cx="2387600" cy="945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388301"/>
              </p:ext>
            </p:extLst>
          </p:nvPr>
        </p:nvGraphicFramePr>
        <p:xfrm>
          <a:off x="4648200" y="4572000"/>
          <a:ext cx="388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6" name="Equation" r:id="rId6" imgW="1828800" imgH="711000" progId="Equation.DSMT4">
                  <p:embed/>
                </p:oleObj>
              </mc:Choice>
              <mc:Fallback>
                <p:oleObj name="Equation" r:id="rId6" imgW="1828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8200" y="4572000"/>
                        <a:ext cx="38862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7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3:</a:t>
            </a:r>
            <a:r>
              <a:rPr lang="en-US" dirty="0"/>
              <a:t> Find the critical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At the 95% confidence level, 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283667" cy="19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84865"/>
              </p:ext>
            </p:extLst>
          </p:nvPr>
        </p:nvGraphicFramePr>
        <p:xfrm>
          <a:off x="1676400" y="5029200"/>
          <a:ext cx="48302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9" name="Equation" r:id="rId4" imgW="2070000" imgH="228600" progId="Equation.DSMT4">
                  <p:embed/>
                </p:oleObj>
              </mc:Choice>
              <mc:Fallback>
                <p:oleObj name="Equation" r:id="rId4" imgW="2070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5029200"/>
                        <a:ext cx="48302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44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4:</a:t>
            </a:r>
            <a:r>
              <a:rPr lang="en-US" dirty="0"/>
              <a:t> State the technical conclusion</a:t>
            </a:r>
          </a:p>
          <a:p>
            <a:pPr lvl="1"/>
            <a:r>
              <a:rPr lang="en-US" dirty="0"/>
              <a:t>One of two statements:</a:t>
            </a:r>
          </a:p>
          <a:p>
            <a:pPr marL="457200" lvl="1" indent="0" algn="ctr">
              <a:buNone/>
            </a:pPr>
            <a:r>
              <a:rPr lang="en-US" dirty="0"/>
              <a:t>Reject </a:t>
            </a:r>
            <a:r>
              <a:rPr lang="en-US" b="1" i="1" dirty="0"/>
              <a:t>H</a:t>
            </a:r>
            <a:r>
              <a:rPr lang="en-US" baseline="-25000" dirty="0"/>
              <a:t>0</a:t>
            </a:r>
            <a:r>
              <a:rPr lang="en-US" dirty="0"/>
              <a:t>   or   Do not reject </a:t>
            </a:r>
            <a:r>
              <a:rPr lang="en-US" b="1" i="1" dirty="0"/>
              <a:t>H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Reject </a:t>
            </a:r>
            <a:r>
              <a:rPr lang="en-US" b="1" i="1" dirty="0"/>
              <a:t>H</a:t>
            </a:r>
            <a:r>
              <a:rPr lang="en-US" baseline="-25000" dirty="0"/>
              <a:t>0  </a:t>
            </a:r>
            <a:r>
              <a:rPr lang="en-US" dirty="0"/>
              <a:t>if the test statistic falls into the critical region and do not reject </a:t>
            </a:r>
            <a:r>
              <a:rPr lang="en-US" b="1" i="1" dirty="0"/>
              <a:t>H</a:t>
            </a:r>
            <a:r>
              <a:rPr lang="en-US" baseline="-25000" dirty="0"/>
              <a:t>0 </a:t>
            </a:r>
            <a:r>
              <a:rPr lang="en-US" dirty="0"/>
              <a:t>otherwise</a:t>
            </a:r>
          </a:p>
          <a:p>
            <a:pPr lvl="1"/>
            <a:r>
              <a:rPr lang="en-US" i="1" dirty="0"/>
              <a:t>z</a:t>
            </a:r>
            <a:r>
              <a:rPr lang="en-US" dirty="0"/>
              <a:t> = 2.36, critical region: [1.645, </a:t>
            </a:r>
            <a:r>
              <a:rPr lang="en-US" dirty="0">
                <a:latin typeface="Times New Roman"/>
                <a:cs typeface="Times New Roman"/>
              </a:rPr>
              <a:t>∞)</a:t>
            </a:r>
          </a:p>
          <a:p>
            <a:pPr lvl="2"/>
            <a:r>
              <a:rPr lang="en-US" dirty="0"/>
              <a:t>Reject </a:t>
            </a:r>
            <a:r>
              <a:rPr lang="en-US" b="1" i="1" dirty="0"/>
              <a:t>H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0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5: </a:t>
            </a:r>
            <a:r>
              <a:rPr lang="en-US" dirty="0"/>
              <a:t>State the final 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data support the claim</a:t>
            </a:r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153400" cy="206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29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Criteria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Reject </a:t>
            </a:r>
            <a:r>
              <a:rPr lang="en-US" b="1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P-value </a:t>
            </a:r>
            <a:r>
              <a:rPr lang="en-US" i="1" dirty="0"/>
              <a:t>≤ α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 not reject </a:t>
            </a:r>
            <a:r>
              <a:rPr lang="en-US" b="1" i="1" dirty="0"/>
              <a:t>H</a:t>
            </a:r>
            <a:r>
              <a:rPr lang="en-US" baseline="-25000" dirty="0"/>
              <a:t>0</a:t>
            </a:r>
            <a:r>
              <a:rPr lang="en-US" dirty="0"/>
              <a:t> if P-value </a:t>
            </a:r>
            <a:r>
              <a:rPr lang="en-US" i="1" dirty="0"/>
              <a:t>&gt; α</a:t>
            </a:r>
            <a:endParaRPr lang="en-US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37641" cy="17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99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Method</a:t>
            </a: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1967"/>
            <a:ext cx="82877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40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796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Equation</vt:lpstr>
      <vt:lpstr>Hypothesis Testing</vt:lpstr>
      <vt:lpstr> Introduction</vt:lpstr>
      <vt:lpstr>The Process</vt:lpstr>
      <vt:lpstr>The Process</vt:lpstr>
      <vt:lpstr>The Process</vt:lpstr>
      <vt:lpstr>The Process</vt:lpstr>
      <vt:lpstr>The Process</vt:lpstr>
      <vt:lpstr>P-value Method</vt:lpstr>
      <vt:lpstr>P-value Method</vt:lpstr>
      <vt:lpstr> Testing Claims about a Proportion</vt:lpstr>
      <vt:lpstr>1-Proportion Z-Test</vt:lpstr>
      <vt:lpstr>1-Proportion Z-Test</vt:lpstr>
      <vt:lpstr>Example </vt:lpstr>
      <vt:lpstr>Example </vt:lpstr>
      <vt:lpstr>Example </vt:lpstr>
      <vt:lpstr>Types of Errors</vt:lpstr>
      <vt:lpstr> Testing Claims about a Mean</vt:lpstr>
      <vt:lpstr>T-Test</vt:lpstr>
      <vt:lpstr>Example </vt:lpstr>
      <vt:lpstr>Example </vt:lpstr>
      <vt:lpstr>Example </vt:lpstr>
    </vt:vector>
  </TitlesOfParts>
  <Company>Concordia University,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of Mathematical Statistics</dc:title>
  <dc:creator>Windows User</dc:creator>
  <cp:lastModifiedBy>Prince Nelson, Sybil</cp:lastModifiedBy>
  <cp:revision>254</cp:revision>
  <dcterms:created xsi:type="dcterms:W3CDTF">2012-06-13T01:52:41Z</dcterms:created>
  <dcterms:modified xsi:type="dcterms:W3CDTF">2021-01-14T21:41:35Z</dcterms:modified>
</cp:coreProperties>
</file>