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42"/>
  </p:notesMasterIdLst>
  <p:sldIdLst>
    <p:sldId id="267" r:id="rId2"/>
    <p:sldId id="259" r:id="rId3"/>
    <p:sldId id="295" r:id="rId4"/>
    <p:sldId id="299" r:id="rId5"/>
    <p:sldId id="300" r:id="rId6"/>
    <p:sldId id="336" r:id="rId7"/>
    <p:sldId id="337" r:id="rId8"/>
    <p:sldId id="338" r:id="rId9"/>
    <p:sldId id="302" r:id="rId10"/>
    <p:sldId id="303" r:id="rId11"/>
    <p:sldId id="304" r:id="rId12"/>
    <p:sldId id="305" r:id="rId13"/>
    <p:sldId id="306" r:id="rId14"/>
    <p:sldId id="307" r:id="rId15"/>
    <p:sldId id="309" r:id="rId16"/>
    <p:sldId id="310" r:id="rId17"/>
    <p:sldId id="311" r:id="rId18"/>
    <p:sldId id="312" r:id="rId19"/>
    <p:sldId id="313" r:id="rId20"/>
    <p:sldId id="314" r:id="rId21"/>
    <p:sldId id="316" r:id="rId22"/>
    <p:sldId id="339" r:id="rId23"/>
    <p:sldId id="317" r:id="rId24"/>
    <p:sldId id="318" r:id="rId25"/>
    <p:sldId id="319" r:id="rId26"/>
    <p:sldId id="320" r:id="rId27"/>
    <p:sldId id="321" r:id="rId28"/>
    <p:sldId id="322" r:id="rId29"/>
    <p:sldId id="324" r:id="rId30"/>
    <p:sldId id="325" r:id="rId31"/>
    <p:sldId id="326" r:id="rId32"/>
    <p:sldId id="327" r:id="rId33"/>
    <p:sldId id="328" r:id="rId34"/>
    <p:sldId id="329" r:id="rId35"/>
    <p:sldId id="330" r:id="rId36"/>
    <p:sldId id="331" r:id="rId37"/>
    <p:sldId id="332" r:id="rId38"/>
    <p:sldId id="333" r:id="rId39"/>
    <p:sldId id="334" r:id="rId40"/>
    <p:sldId id="335" r:id="rId41"/>
  </p:sldIdLst>
  <p:sldSz cx="9144000" cy="6858000" type="screen4x3"/>
  <p:notesSz cx="6858000" cy="9144000"/>
  <p:custDataLst>
    <p:tags r:id="rId43"/>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3F2F"/>
    <a:srgbClr val="0078B9"/>
    <a:srgbClr val="00ADEF"/>
    <a:srgbClr val="0A5BA6"/>
    <a:srgbClr val="722E6B"/>
    <a:srgbClr val="722E07"/>
    <a:srgbClr val="8B2315"/>
    <a:srgbClr val="EAF2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9" autoAdjust="0"/>
    <p:restoredTop sz="99139" autoAdjust="0"/>
  </p:normalViewPr>
  <p:slideViewPr>
    <p:cSldViewPr>
      <p:cViewPr varScale="1">
        <p:scale>
          <a:sx n="68" d="100"/>
          <a:sy n="68" d="100"/>
        </p:scale>
        <p:origin x="119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102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10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F4C55FE1-315D-4AE5-B5E1-FE656038BBE0}" type="slidenum">
              <a:rPr lang="en-US" altLang="en-US"/>
              <a:pPr/>
              <a:t>‹#›</a:t>
            </a:fld>
            <a:endParaRPr lang="en-US" altLang="en-US"/>
          </a:p>
        </p:txBody>
      </p:sp>
    </p:spTree>
    <p:extLst>
      <p:ext uri="{BB962C8B-B14F-4D97-AF65-F5344CB8AC3E}">
        <p14:creationId xmlns:p14="http://schemas.microsoft.com/office/powerpoint/2010/main" val="224126992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D44461-E4B7-420C-B41F-692A8D086706}" type="slidenum">
              <a:rPr lang="en-US" altLang="en-US"/>
              <a:pPr/>
              <a:t>1</a:t>
            </a:fld>
            <a:endParaRPr lang="en-US" altLang="en-US"/>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1304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5AA5FA-CB7D-4A60-841B-8BD50A7C3E6D}" type="slidenum">
              <a:rPr lang="en-US" altLang="en-US"/>
              <a:pPr/>
              <a:t>2</a:t>
            </a:fld>
            <a:endParaRPr lang="en-US" alt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53503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D2BD3F-6628-4529-A022-12C762C08655}" type="slidenum">
              <a:rPr lang="en-US" altLang="en-US"/>
              <a:pPr/>
              <a:t>9</a:t>
            </a:fld>
            <a:endParaRPr lang="en-US" altLang="en-US"/>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51833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7E14AA-6B93-4ADC-AA2C-B3CD6321D11A}" type="slidenum">
              <a:rPr lang="en-US" altLang="en-US"/>
              <a:pPr/>
              <a:t>19</a:t>
            </a:fld>
            <a:endParaRPr lang="en-US" altLang="en-US"/>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20748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ECF119-CE6F-49B1-A4BB-E88432EB0BC5}" type="slidenum">
              <a:rPr lang="en-US" altLang="en-US"/>
              <a:pPr/>
              <a:t>30</a:t>
            </a:fld>
            <a:endParaRPr lang="en-US" altLang="en-US"/>
          </a:p>
        </p:txBody>
      </p:sp>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40955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E059BE-B9B7-443E-B826-448D363CD7B6}" type="slidenum">
              <a:rPr lang="en-US" altLang="en-US"/>
              <a:pPr/>
              <a:t>39</a:t>
            </a:fld>
            <a:endParaRPr lang="en-US" altLang="en-US"/>
          </a:p>
        </p:txBody>
      </p:sp>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76131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95530597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305985715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4000" y="228600"/>
            <a:ext cx="2082800" cy="64897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55600" y="228600"/>
            <a:ext cx="6096000" cy="6489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361384860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54182711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33050784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62088"/>
            <a:ext cx="4038600" cy="5256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62088"/>
            <a:ext cx="4038600" cy="5256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78829739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60605961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6047155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36283414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7350262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03979286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159" name="Picture 63" descr="45"/>
          <p:cNvPicPr>
            <a:picLocks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0488" y="381000"/>
            <a:ext cx="8902700" cy="838200"/>
          </a:xfrm>
          <a:prstGeom prst="rect">
            <a:avLst/>
          </a:prstGeom>
          <a:noFill/>
          <a:extLst>
            <a:ext uri="{909E8E84-426E-40DD-AFC4-6F175D3DCCD1}">
              <a14:hiddenFill xmlns:a14="http://schemas.microsoft.com/office/drawing/2010/main">
                <a:solidFill>
                  <a:srgbClr val="FFFFFF"/>
                </a:solidFill>
              </a14:hiddenFill>
            </a:ext>
          </a:extLst>
        </p:spPr>
      </p:pic>
      <p:sp>
        <p:nvSpPr>
          <p:cNvPr id="4104" name="Text Box 8"/>
          <p:cNvSpPr txBox="1">
            <a:spLocks noChangeArrowheads="1"/>
          </p:cNvSpPr>
          <p:nvPr/>
        </p:nvSpPr>
        <p:spPr bwMode="auto">
          <a:xfrm>
            <a:off x="7391400" y="6019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endParaRPr lang="en-US" altLang="en-US"/>
          </a:p>
        </p:txBody>
      </p:sp>
      <p:sp>
        <p:nvSpPr>
          <p:cNvPr id="4109" name="Rectangle 13"/>
          <p:cNvSpPr>
            <a:spLocks noGrp="1" noChangeArrowheads="1"/>
          </p:cNvSpPr>
          <p:nvPr>
            <p:ph type="body" idx="1"/>
          </p:nvPr>
        </p:nvSpPr>
        <p:spPr bwMode="auto">
          <a:xfrm>
            <a:off x="457200" y="1462088"/>
            <a:ext cx="8229600" cy="525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p:txBody>
      </p:sp>
      <p:sp>
        <p:nvSpPr>
          <p:cNvPr id="4110" name="Rectangle 1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4111" name="Rectangle 1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4114" name="Text Box 18"/>
          <p:cNvSpPr txBox="1">
            <a:spLocks noChangeArrowheads="1"/>
          </p:cNvSpPr>
          <p:nvPr/>
        </p:nvSpPr>
        <p:spPr bwMode="auto">
          <a:xfrm>
            <a:off x="8496300" y="6388100"/>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fld id="{16186314-7594-4323-BF30-D33F0252AC84}" type="slidenum">
              <a:rPr lang="en-US" altLang="en-US"/>
              <a:pPr>
                <a:spcBef>
                  <a:spcPct val="50000"/>
                </a:spcBef>
              </a:pPr>
              <a:t>‹#›</a:t>
            </a:fld>
            <a:endParaRPr lang="en-US" altLang="en-US"/>
          </a:p>
        </p:txBody>
      </p:sp>
      <p:sp>
        <p:nvSpPr>
          <p:cNvPr id="4115" name="Rectangle 19"/>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endParaRPr lang="en-US" altLang="en-US"/>
          </a:p>
        </p:txBody>
      </p:sp>
      <p:sp>
        <p:nvSpPr>
          <p:cNvPr id="4108" name="Rectangle 12"/>
          <p:cNvSpPr>
            <a:spLocks noGrp="1" noChangeArrowheads="1"/>
          </p:cNvSpPr>
          <p:nvPr>
            <p:ph type="title"/>
          </p:nvPr>
        </p:nvSpPr>
        <p:spPr bwMode="auto">
          <a:xfrm>
            <a:off x="355600" y="2286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p:txStyles>
    <p:titleStyle>
      <a:lvl1pPr algn="l" rtl="0" fontAlgn="base">
        <a:spcBef>
          <a:spcPct val="0"/>
        </a:spcBef>
        <a:spcAft>
          <a:spcPct val="0"/>
        </a:spcAft>
        <a:defRPr sz="4000" kern="1200">
          <a:solidFill>
            <a:schemeClr val="tx1"/>
          </a:solidFill>
          <a:latin typeface="+mj-lt"/>
          <a:ea typeface="+mj-ea"/>
          <a:cs typeface="+mj-cs"/>
        </a:defRPr>
      </a:lvl1pPr>
      <a:lvl2pPr algn="l" rtl="0" fontAlgn="base">
        <a:spcBef>
          <a:spcPct val="0"/>
        </a:spcBef>
        <a:spcAft>
          <a:spcPct val="0"/>
        </a:spcAft>
        <a:defRPr sz="4000">
          <a:solidFill>
            <a:schemeClr val="tx1"/>
          </a:solidFill>
          <a:latin typeface="Arial" panose="020B0604020202020204" pitchFamily="34" charset="0"/>
        </a:defRPr>
      </a:lvl2pPr>
      <a:lvl3pPr algn="l" rtl="0" fontAlgn="base">
        <a:spcBef>
          <a:spcPct val="0"/>
        </a:spcBef>
        <a:spcAft>
          <a:spcPct val="0"/>
        </a:spcAft>
        <a:defRPr sz="4000">
          <a:solidFill>
            <a:schemeClr val="tx1"/>
          </a:solidFill>
          <a:latin typeface="Arial" panose="020B0604020202020204" pitchFamily="34" charset="0"/>
        </a:defRPr>
      </a:lvl3pPr>
      <a:lvl4pPr algn="l" rtl="0" fontAlgn="base">
        <a:spcBef>
          <a:spcPct val="0"/>
        </a:spcBef>
        <a:spcAft>
          <a:spcPct val="0"/>
        </a:spcAft>
        <a:defRPr sz="4000">
          <a:solidFill>
            <a:schemeClr val="tx1"/>
          </a:solidFill>
          <a:latin typeface="Arial" panose="020B0604020202020204" pitchFamily="34" charset="0"/>
        </a:defRPr>
      </a:lvl4pPr>
      <a:lvl5pPr algn="l" rtl="0" fontAlgn="base">
        <a:spcBef>
          <a:spcPct val="0"/>
        </a:spcBef>
        <a:spcAft>
          <a:spcPct val="0"/>
        </a:spcAft>
        <a:defRPr sz="4000">
          <a:solidFill>
            <a:schemeClr val="tx1"/>
          </a:solidFill>
          <a:latin typeface="Arial" panose="020B0604020202020204" pitchFamily="34" charset="0"/>
        </a:defRPr>
      </a:lvl5pPr>
      <a:lvl6pPr marL="457200" algn="l" rtl="0" fontAlgn="base">
        <a:spcBef>
          <a:spcPct val="0"/>
        </a:spcBef>
        <a:spcAft>
          <a:spcPct val="0"/>
        </a:spcAft>
        <a:defRPr sz="4000">
          <a:solidFill>
            <a:schemeClr val="tx1"/>
          </a:solidFill>
          <a:latin typeface="Arial" panose="020B0604020202020204" pitchFamily="34" charset="0"/>
        </a:defRPr>
      </a:lvl6pPr>
      <a:lvl7pPr marL="914400" algn="l" rtl="0" fontAlgn="base">
        <a:spcBef>
          <a:spcPct val="0"/>
        </a:spcBef>
        <a:spcAft>
          <a:spcPct val="0"/>
        </a:spcAft>
        <a:defRPr sz="4000">
          <a:solidFill>
            <a:schemeClr val="tx1"/>
          </a:solidFill>
          <a:latin typeface="Arial" panose="020B0604020202020204" pitchFamily="34" charset="0"/>
        </a:defRPr>
      </a:lvl7pPr>
      <a:lvl8pPr marL="1371600" algn="l" rtl="0" fontAlgn="base">
        <a:spcBef>
          <a:spcPct val="0"/>
        </a:spcBef>
        <a:spcAft>
          <a:spcPct val="0"/>
        </a:spcAft>
        <a:defRPr sz="4000">
          <a:solidFill>
            <a:schemeClr val="tx1"/>
          </a:solidFill>
          <a:latin typeface="Arial" panose="020B0604020202020204" pitchFamily="34" charset="0"/>
        </a:defRPr>
      </a:lvl8pPr>
      <a:lvl9pPr marL="1828800" algn="l" rtl="0" fontAlgn="base">
        <a:spcBef>
          <a:spcPct val="0"/>
        </a:spcBef>
        <a:spcAft>
          <a:spcPct val="0"/>
        </a:spcAft>
        <a:defRPr sz="4000">
          <a:solidFill>
            <a:schemeClr val="tx1"/>
          </a:solidFill>
          <a:latin typeface="Arial" panose="020B0604020202020204" pitchFamily="34" charset="0"/>
        </a:defRPr>
      </a:lvl9pPr>
    </p:titleStyle>
    <p:bodyStyle>
      <a:lvl1pPr algn="l" rtl="0" fontAlgn="base">
        <a:spcBef>
          <a:spcPct val="20000"/>
        </a:spcBef>
        <a:spcAft>
          <a:spcPct val="0"/>
        </a:spcAft>
        <a:defRPr sz="24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rgbClr val="0073AE"/>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rgbClr val="0073AE"/>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image" Target="../media/image18.wmf"/><Relationship Id="rId7" Type="http://schemas.openxmlformats.org/officeDocument/2006/relationships/image" Target="../media/image22.wmf"/><Relationship Id="rId2" Type="http://schemas.openxmlformats.org/officeDocument/2006/relationships/image" Target="../media/image17.wmf"/><Relationship Id="rId1" Type="http://schemas.openxmlformats.org/officeDocument/2006/relationships/slideLayout" Target="../slideLayouts/slideLayout2.xml"/><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slideLayout" Target="../slideLayouts/slideLayout2.xml"/><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133" name="Picture 53" descr="Picture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38200"/>
            <a:ext cx="9144000" cy="3505200"/>
          </a:xfrm>
          <a:prstGeom prst="rect">
            <a:avLst/>
          </a:prstGeom>
          <a:noFill/>
          <a:extLst>
            <a:ext uri="{909E8E84-426E-40DD-AFC4-6F175D3DCCD1}">
              <a14:hiddenFill xmlns:a14="http://schemas.microsoft.com/office/drawing/2010/main">
                <a:solidFill>
                  <a:srgbClr val="FFFFFF"/>
                </a:solidFill>
              </a14:hiddenFill>
            </a:ext>
          </a:extLst>
        </p:spPr>
      </p:pic>
      <p:sp>
        <p:nvSpPr>
          <p:cNvPr id="46082" name="Text Box 2"/>
          <p:cNvSpPr txBox="1">
            <a:spLocks noChangeArrowheads="1"/>
          </p:cNvSpPr>
          <p:nvPr/>
        </p:nvSpPr>
        <p:spPr bwMode="auto">
          <a:xfrm>
            <a:off x="2133600" y="6248400"/>
            <a:ext cx="548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1400"/>
              <a:t>Copyright © Cengage Learning. All rights reserved.</a:t>
            </a:r>
            <a:r>
              <a:rPr lang="en-US" altLang="en-US"/>
              <a:t> </a:t>
            </a:r>
          </a:p>
        </p:txBody>
      </p:sp>
      <p:sp>
        <p:nvSpPr>
          <p:cNvPr id="46086" name="Text Box 6"/>
          <p:cNvSpPr txBox="1">
            <a:spLocks noChangeArrowheads="1"/>
          </p:cNvSpPr>
          <p:nvPr/>
        </p:nvSpPr>
        <p:spPr bwMode="auto">
          <a:xfrm>
            <a:off x="2676525" y="1905000"/>
            <a:ext cx="59436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spAutoFit/>
          </a:bodyPr>
          <a:lstStyle/>
          <a:p>
            <a:pPr algn="ctr">
              <a:spcBef>
                <a:spcPct val="50000"/>
              </a:spcBef>
            </a:pPr>
            <a:r>
              <a:rPr lang="en-US" altLang="en-US" sz="4000" b="1">
                <a:solidFill>
                  <a:schemeClr val="bg1"/>
                </a:solidFill>
              </a:rPr>
              <a:t>Inferences Based on Two Samples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noFill/>
        </p:spPr>
        <p:txBody>
          <a:bodyPr/>
          <a:lstStyle/>
          <a:p>
            <a:r>
              <a:rPr lang="en-US" altLang="en-US"/>
              <a:t>A Large-Sample Test Procedure</a:t>
            </a:r>
          </a:p>
        </p:txBody>
      </p:sp>
      <p:sp>
        <p:nvSpPr>
          <p:cNvPr id="132099"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The most general null hypothesis an investigator might consider would be of the form </a:t>
            </a:r>
            <a:r>
              <a:rPr lang="en-US" altLang="en-US" i="1"/>
              <a:t>H</a:t>
            </a:r>
            <a:r>
              <a:rPr lang="en-US" altLang="en-US" baseline="-25000"/>
              <a:t>0</a:t>
            </a:r>
            <a:r>
              <a:rPr lang="en-US" altLang="en-US"/>
              <a:t>: </a:t>
            </a:r>
            <a:r>
              <a:rPr lang="en-US" altLang="en-US" i="1"/>
              <a:t>p</a:t>
            </a:r>
            <a:r>
              <a:rPr lang="en-US" altLang="en-US" baseline="-25000"/>
              <a:t>1</a:t>
            </a:r>
            <a:r>
              <a:rPr lang="en-US" altLang="en-US"/>
              <a:t> –  </a:t>
            </a:r>
            <a:r>
              <a:rPr lang="en-US" altLang="en-US" i="1"/>
              <a:t>p</a:t>
            </a:r>
            <a:r>
              <a:rPr lang="en-US" altLang="en-US" baseline="-25000"/>
              <a:t>2</a:t>
            </a:r>
            <a:r>
              <a:rPr lang="en-US" altLang="en-US"/>
              <a:t> =</a:t>
            </a:r>
            <a:br>
              <a:rPr lang="en-US" altLang="en-US"/>
            </a:br>
            <a:br>
              <a:rPr lang="en-US" altLang="en-US"/>
            </a:br>
            <a:r>
              <a:rPr lang="en-US" altLang="en-US"/>
              <a:t>Although for population means the case      </a:t>
            </a:r>
            <a:r>
              <a:rPr lang="en-US" altLang="en-US" b="1">
                <a:sym typeface="Symbol" panose="05050102010706020507" pitchFamily="18" charset="2"/>
              </a:rPr>
              <a:t></a:t>
            </a:r>
            <a:r>
              <a:rPr lang="en-US" altLang="en-US"/>
              <a:t> 0 presented</a:t>
            </a:r>
            <a:br>
              <a:rPr lang="en-US" altLang="en-US"/>
            </a:br>
            <a:r>
              <a:rPr lang="en-US" altLang="en-US"/>
              <a:t>no difficulties, for population proportions     = 0 and     </a:t>
            </a:r>
            <a:r>
              <a:rPr lang="en-US" altLang="en-US" b="1">
                <a:sym typeface="Symbol" panose="05050102010706020507" pitchFamily="18" charset="2"/>
              </a:rPr>
              <a:t></a:t>
            </a:r>
            <a:r>
              <a:rPr lang="en-US" altLang="en-US"/>
              <a:t> 0 </a:t>
            </a:r>
            <a:br>
              <a:rPr lang="en-US" altLang="en-US"/>
            </a:br>
            <a:r>
              <a:rPr lang="en-US" altLang="en-US"/>
              <a:t>must be considered separately. </a:t>
            </a:r>
            <a:br>
              <a:rPr lang="en-US" altLang="en-US"/>
            </a:br>
            <a:br>
              <a:rPr lang="en-US" altLang="en-US"/>
            </a:br>
            <a:r>
              <a:rPr lang="en-US" altLang="en-US"/>
              <a:t>Since the vast majority of actual problems of this sort involve     = 0 (i.e., the null hypothesis </a:t>
            </a:r>
            <a:r>
              <a:rPr lang="en-US" altLang="en-US" i="1"/>
              <a:t>p</a:t>
            </a:r>
            <a:r>
              <a:rPr lang="en-US" altLang="en-US" baseline="-25000"/>
              <a:t>1</a:t>
            </a:r>
            <a:r>
              <a:rPr lang="en-US" altLang="en-US"/>
              <a:t> = </a:t>
            </a:r>
            <a:r>
              <a:rPr lang="en-US" altLang="en-US" i="1"/>
              <a:t>p</a:t>
            </a:r>
            <a:r>
              <a:rPr lang="en-US" altLang="en-US" baseline="-25000"/>
              <a:t>2</a:t>
            </a:r>
            <a:r>
              <a:rPr lang="en-US" altLang="en-US"/>
              <a:t>). we’ll concentrate on this case.</a:t>
            </a:r>
            <a:br>
              <a:rPr lang="en-US" altLang="en-US"/>
            </a:br>
            <a:br>
              <a:rPr lang="en-US" altLang="en-US"/>
            </a:br>
            <a:r>
              <a:rPr lang="en-US" altLang="en-US"/>
              <a:t>When </a:t>
            </a:r>
            <a:r>
              <a:rPr lang="en-US" altLang="en-US" i="1"/>
              <a:t>H</a:t>
            </a:r>
            <a:r>
              <a:rPr lang="en-US" altLang="en-US" baseline="-25000"/>
              <a:t>0</a:t>
            </a:r>
            <a:r>
              <a:rPr lang="en-US" altLang="en-US"/>
              <a:t>: </a:t>
            </a:r>
            <a:r>
              <a:rPr lang="en-US" altLang="en-US" i="1"/>
              <a:t>p</a:t>
            </a:r>
            <a:r>
              <a:rPr lang="en-US" altLang="en-US" baseline="-25000"/>
              <a:t>1</a:t>
            </a:r>
            <a:r>
              <a:rPr lang="en-US" altLang="en-US"/>
              <a:t> –  </a:t>
            </a:r>
            <a:r>
              <a:rPr lang="en-US" altLang="en-US" i="1"/>
              <a:t>p</a:t>
            </a:r>
            <a:r>
              <a:rPr lang="en-US" altLang="en-US" baseline="-25000"/>
              <a:t>2</a:t>
            </a:r>
            <a:r>
              <a:rPr lang="en-US" altLang="en-US"/>
              <a:t> = 0 is true, let </a:t>
            </a:r>
            <a:r>
              <a:rPr lang="en-US" altLang="en-US" i="1"/>
              <a:t>p </a:t>
            </a:r>
            <a:r>
              <a:rPr lang="en-US" altLang="en-US"/>
              <a:t>denote the common value of </a:t>
            </a:r>
            <a:r>
              <a:rPr lang="en-US" altLang="en-US" i="1"/>
              <a:t>p</a:t>
            </a:r>
            <a:r>
              <a:rPr lang="en-US" altLang="en-US" baseline="-25000"/>
              <a:t>1</a:t>
            </a:r>
            <a:r>
              <a:rPr lang="en-US" altLang="en-US"/>
              <a:t> and </a:t>
            </a:r>
            <a:r>
              <a:rPr lang="en-US" altLang="en-US" i="1"/>
              <a:t>p</a:t>
            </a:r>
            <a:r>
              <a:rPr lang="en-US" altLang="en-US" baseline="-25000"/>
              <a:t>2</a:t>
            </a:r>
            <a:r>
              <a:rPr lang="en-US" altLang="en-US"/>
              <a:t> (and similarly for </a:t>
            </a:r>
            <a:r>
              <a:rPr lang="en-US" altLang="en-US" i="1"/>
              <a:t>q</a:t>
            </a:r>
            <a:r>
              <a:rPr lang="en-US" altLang="en-US"/>
              <a:t>).</a:t>
            </a:r>
            <a:endParaRPr lang="en-US" altLang="en-US" i="1"/>
          </a:p>
        </p:txBody>
      </p:sp>
      <p:pic>
        <p:nvPicPr>
          <p:cNvPr id="13210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4775" y="1938338"/>
            <a:ext cx="365125" cy="31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210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0600" y="2638425"/>
            <a:ext cx="301625"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210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5513" y="3005138"/>
            <a:ext cx="301625"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210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600" y="3014663"/>
            <a:ext cx="301625"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210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4462463"/>
            <a:ext cx="301625"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noFill/>
        </p:spPr>
        <p:txBody>
          <a:bodyPr/>
          <a:lstStyle/>
          <a:p>
            <a:r>
              <a:rPr lang="en-US" altLang="en-US"/>
              <a:t>A Large-Sample Test Procedure</a:t>
            </a:r>
          </a:p>
        </p:txBody>
      </p:sp>
      <p:sp>
        <p:nvSpPr>
          <p:cNvPr id="133123"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Then the standardized variable  </a:t>
            </a:r>
            <a:br>
              <a:rPr lang="en-US" altLang="en-US"/>
            </a:br>
            <a:br>
              <a:rPr lang="en-US" altLang="en-US"/>
            </a:br>
            <a:r>
              <a:rPr lang="en-US" altLang="en-US"/>
              <a:t>                              </a:t>
            </a:r>
            <a:br>
              <a:rPr lang="en-US" altLang="en-US"/>
            </a:br>
            <a:r>
              <a:rPr lang="en-US" altLang="en-US"/>
              <a:t>                                                                                    </a:t>
            </a:r>
            <a:r>
              <a:rPr lang="en-US" altLang="en-US">
                <a:solidFill>
                  <a:srgbClr val="00ADEF"/>
                </a:solidFill>
              </a:rPr>
              <a:t>(9.4)</a:t>
            </a:r>
            <a:br>
              <a:rPr lang="en-US" altLang="en-US"/>
            </a:br>
            <a:br>
              <a:rPr lang="en-US" altLang="en-US"/>
            </a:br>
            <a:br>
              <a:rPr lang="en-US" altLang="en-US"/>
            </a:br>
            <a:r>
              <a:rPr lang="en-US" altLang="en-US"/>
              <a:t>has approximately a standard normal distribution when </a:t>
            </a:r>
            <a:r>
              <a:rPr lang="en-US" altLang="en-US" i="1"/>
              <a:t>H</a:t>
            </a:r>
            <a:r>
              <a:rPr lang="en-US" altLang="en-US" baseline="-25000"/>
              <a:t>0</a:t>
            </a:r>
            <a:r>
              <a:rPr lang="en-US" altLang="en-US"/>
              <a:t> is true.</a:t>
            </a:r>
            <a:br>
              <a:rPr lang="en-US" altLang="en-US"/>
            </a:br>
            <a:br>
              <a:rPr lang="en-US" altLang="en-US"/>
            </a:br>
            <a:r>
              <a:rPr lang="en-US" altLang="en-US"/>
              <a:t>However, this </a:t>
            </a:r>
            <a:r>
              <a:rPr lang="en-US" altLang="en-US" i="1"/>
              <a:t>Z </a:t>
            </a:r>
            <a:r>
              <a:rPr lang="en-US" altLang="en-US"/>
              <a:t>cannot serve as a test statistic because the value of </a:t>
            </a:r>
            <a:r>
              <a:rPr lang="en-US" altLang="en-US" i="1"/>
              <a:t>p </a:t>
            </a:r>
            <a:r>
              <a:rPr lang="en-US" altLang="en-US"/>
              <a:t>is unknown—</a:t>
            </a:r>
            <a:r>
              <a:rPr lang="en-US" altLang="en-US" i="1"/>
              <a:t>H</a:t>
            </a:r>
            <a:r>
              <a:rPr lang="en-US" altLang="en-US" baseline="-25000"/>
              <a:t>0</a:t>
            </a:r>
            <a:r>
              <a:rPr lang="en-US" altLang="en-US"/>
              <a:t> asserts only that there is a common value of </a:t>
            </a:r>
            <a:r>
              <a:rPr lang="en-US" altLang="en-US" i="1"/>
              <a:t>p</a:t>
            </a:r>
            <a:r>
              <a:rPr lang="en-US" altLang="en-US"/>
              <a:t>, but does not say what that value is.</a:t>
            </a:r>
          </a:p>
        </p:txBody>
      </p:sp>
      <p:pic>
        <p:nvPicPr>
          <p:cNvPr id="13313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209800"/>
            <a:ext cx="2376488" cy="126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noFill/>
        </p:spPr>
        <p:txBody>
          <a:bodyPr/>
          <a:lstStyle/>
          <a:p>
            <a:r>
              <a:rPr lang="en-US" altLang="en-US"/>
              <a:t>A Large-Sample Test Procedure</a:t>
            </a:r>
          </a:p>
        </p:txBody>
      </p:sp>
      <p:sp>
        <p:nvSpPr>
          <p:cNvPr id="134147"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A test statistic results from replacing </a:t>
            </a:r>
            <a:r>
              <a:rPr lang="en-US" altLang="en-US" i="1"/>
              <a:t>p </a:t>
            </a:r>
            <a:r>
              <a:rPr lang="en-US" altLang="en-US"/>
              <a:t>and </a:t>
            </a:r>
            <a:r>
              <a:rPr lang="en-US" altLang="en-US" i="1"/>
              <a:t>q </a:t>
            </a:r>
            <a:r>
              <a:rPr lang="en-US" altLang="en-US"/>
              <a:t>in (9.4) by appropriate estimators.</a:t>
            </a:r>
            <a:br>
              <a:rPr lang="en-US" altLang="en-US"/>
            </a:br>
            <a:br>
              <a:rPr lang="en-US" altLang="en-US"/>
            </a:br>
            <a:r>
              <a:rPr lang="en-US" altLang="en-US"/>
              <a:t>Assuming that </a:t>
            </a:r>
            <a:r>
              <a:rPr lang="en-US" altLang="en-US" i="1"/>
              <a:t>p</a:t>
            </a:r>
            <a:r>
              <a:rPr lang="en-US" altLang="en-US" baseline="-25000"/>
              <a:t>1</a:t>
            </a:r>
            <a:r>
              <a:rPr lang="en-US" altLang="en-US"/>
              <a:t> = </a:t>
            </a:r>
            <a:r>
              <a:rPr lang="en-US" altLang="en-US" i="1"/>
              <a:t>p</a:t>
            </a:r>
            <a:r>
              <a:rPr lang="en-US" altLang="en-US" baseline="-25000"/>
              <a:t>2</a:t>
            </a:r>
            <a:r>
              <a:rPr lang="en-US" altLang="en-US"/>
              <a:t> = </a:t>
            </a:r>
            <a:r>
              <a:rPr lang="en-US" altLang="en-US" i="1"/>
              <a:t>p, </a:t>
            </a:r>
            <a:r>
              <a:rPr lang="en-US" altLang="en-US"/>
              <a:t>instead of separate samples of size </a:t>
            </a:r>
            <a:r>
              <a:rPr lang="en-US" altLang="en-US" i="1"/>
              <a:t>m </a:t>
            </a:r>
            <a:r>
              <a:rPr lang="en-US" altLang="en-US"/>
              <a:t>and </a:t>
            </a:r>
            <a:r>
              <a:rPr lang="en-US" altLang="en-US" i="1"/>
              <a:t>n </a:t>
            </a:r>
            <a:r>
              <a:rPr lang="en-US" altLang="en-US"/>
              <a:t>from two different populations (two different binomial distributions), we really have a single sample of size </a:t>
            </a:r>
            <a:r>
              <a:rPr lang="en-US" altLang="en-US" i="1"/>
              <a:t>m </a:t>
            </a:r>
            <a:r>
              <a:rPr lang="en-US" altLang="en-US"/>
              <a:t>+ </a:t>
            </a:r>
            <a:r>
              <a:rPr lang="en-US" altLang="en-US" i="1"/>
              <a:t>n </a:t>
            </a:r>
            <a:r>
              <a:rPr lang="en-US" altLang="en-US"/>
              <a:t>from one population with proportion </a:t>
            </a:r>
            <a:r>
              <a:rPr lang="en-US" altLang="en-US" i="1"/>
              <a:t>p</a:t>
            </a:r>
            <a:r>
              <a:rPr lang="en-US" altLang="en-US"/>
              <a:t>. </a:t>
            </a:r>
            <a:br>
              <a:rPr lang="en-US" altLang="en-US"/>
            </a:br>
            <a:br>
              <a:rPr lang="en-US" altLang="en-US"/>
            </a:br>
            <a:r>
              <a:rPr lang="en-US" altLang="en-US"/>
              <a:t>The total number of individuals in this combined sample having the characteristic of interest is </a:t>
            </a:r>
            <a:r>
              <a:rPr lang="en-US" altLang="en-US" i="1"/>
              <a:t>X </a:t>
            </a:r>
            <a:r>
              <a:rPr lang="en-US" altLang="en-US"/>
              <a:t>+ </a:t>
            </a:r>
            <a:r>
              <a:rPr lang="en-US" altLang="en-US" i="1"/>
              <a:t>Y</a:t>
            </a:r>
            <a:r>
              <a:rPr lang="en-US" altLang="en-US"/>
              <a:t>.</a:t>
            </a:r>
            <a:br>
              <a:rPr lang="en-US" altLang="en-US"/>
            </a:br>
            <a:br>
              <a:rPr lang="en-US" altLang="en-US" sz="1800"/>
            </a:br>
            <a:r>
              <a:rPr lang="en-US" altLang="en-US"/>
              <a:t>The natural estimator of </a:t>
            </a:r>
            <a:r>
              <a:rPr lang="en-US" altLang="en-US" i="1"/>
              <a:t>p </a:t>
            </a:r>
            <a:r>
              <a:rPr lang="en-US" altLang="en-US"/>
              <a:t>is then</a:t>
            </a:r>
          </a:p>
          <a:p>
            <a:pPr>
              <a:tabLst>
                <a:tab pos="457200" algn="l"/>
                <a:tab pos="1371600" algn="l"/>
                <a:tab pos="1547813" algn="l"/>
              </a:tabLst>
            </a:pPr>
            <a:r>
              <a:rPr lang="en-US" altLang="en-US" sz="800"/>
              <a:t> </a:t>
            </a:r>
            <a:br>
              <a:rPr lang="en-US" altLang="en-US" sz="800"/>
            </a:br>
            <a:r>
              <a:rPr lang="en-US" altLang="en-US"/>
              <a:t>                                                                                     </a:t>
            </a:r>
            <a:r>
              <a:rPr lang="en-US" altLang="en-US">
                <a:solidFill>
                  <a:srgbClr val="00ADEF"/>
                </a:solidFill>
              </a:rPr>
              <a:t>(9.5)</a:t>
            </a:r>
          </a:p>
        </p:txBody>
      </p:sp>
      <p:pic>
        <p:nvPicPr>
          <p:cNvPr id="1341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5924550"/>
            <a:ext cx="4799013"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noFill/>
        </p:spPr>
        <p:txBody>
          <a:bodyPr/>
          <a:lstStyle/>
          <a:p>
            <a:r>
              <a:rPr lang="en-US" altLang="en-US"/>
              <a:t>A Large-Sample Test Procedure</a:t>
            </a:r>
          </a:p>
        </p:txBody>
      </p:sp>
      <p:sp>
        <p:nvSpPr>
          <p:cNvPr id="135171" name="Rectangle 3"/>
          <p:cNvSpPr>
            <a:spLocks noGrp="1" noChangeArrowheads="1"/>
          </p:cNvSpPr>
          <p:nvPr>
            <p:ph type="body" idx="1"/>
          </p:nvPr>
        </p:nvSpPr>
        <p:spPr>
          <a:noFill/>
        </p:spPr>
        <p:txBody>
          <a:bodyPr/>
          <a:lstStyle/>
          <a:p>
            <a:pPr>
              <a:tabLst>
                <a:tab pos="457200" algn="l"/>
                <a:tab pos="1371600" algn="l"/>
                <a:tab pos="1547813" algn="l"/>
              </a:tabLst>
            </a:pPr>
            <a:r>
              <a:rPr lang="en-US" altLang="en-US" dirty="0"/>
              <a:t>The second expression for     shows that it is actually a weighted average of estimators    and     obtained from the two samples.</a:t>
            </a:r>
            <a:br>
              <a:rPr lang="en-US" altLang="en-US" dirty="0"/>
            </a:br>
            <a:br>
              <a:rPr lang="en-US" altLang="en-US" dirty="0"/>
            </a:br>
            <a:r>
              <a:rPr lang="en-US" altLang="en-US" dirty="0"/>
              <a:t>Using    and    = 1 –    in place of </a:t>
            </a:r>
            <a:r>
              <a:rPr lang="en-US" altLang="en-US" i="1" dirty="0"/>
              <a:t>p </a:t>
            </a:r>
            <a:r>
              <a:rPr lang="en-US" altLang="en-US" dirty="0"/>
              <a:t>and </a:t>
            </a:r>
            <a:r>
              <a:rPr lang="en-US" altLang="en-US" i="1" dirty="0"/>
              <a:t>q </a:t>
            </a:r>
            <a:r>
              <a:rPr lang="en-US" altLang="en-US" dirty="0"/>
              <a:t>in (9.4) gives a test statistic having approximately a standard normal distribution when </a:t>
            </a:r>
            <a:r>
              <a:rPr lang="en-US" altLang="en-US" i="1" dirty="0"/>
              <a:t>H</a:t>
            </a:r>
            <a:r>
              <a:rPr lang="en-US" altLang="en-US" baseline="-25000" dirty="0"/>
              <a:t>0</a:t>
            </a:r>
            <a:r>
              <a:rPr lang="en-US" altLang="en-US" dirty="0"/>
              <a:t> is true.</a:t>
            </a:r>
            <a:br>
              <a:rPr lang="en-US" altLang="en-US" dirty="0"/>
            </a:br>
            <a:br>
              <a:rPr lang="en-US" altLang="en-US" dirty="0"/>
            </a:br>
            <a:endParaRPr lang="en-US" altLang="en-US" dirty="0"/>
          </a:p>
        </p:txBody>
      </p:sp>
      <p:pic>
        <p:nvPicPr>
          <p:cNvPr id="13517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2913" y="1504950"/>
            <a:ext cx="238125" cy="34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517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8225" y="1905000"/>
            <a:ext cx="238125" cy="34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517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5475" y="1857375"/>
            <a:ext cx="284163"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517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888" y="2990850"/>
            <a:ext cx="238125" cy="34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5178"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0275" y="2981325"/>
            <a:ext cx="265113"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5179"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2788" y="2971800"/>
            <a:ext cx="238125" cy="34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noFill/>
        </p:spPr>
        <p:txBody>
          <a:bodyPr/>
          <a:lstStyle/>
          <a:p>
            <a:r>
              <a:rPr lang="en-US" altLang="en-US"/>
              <a:t>A Large-Sample Test Procedure</a:t>
            </a:r>
          </a:p>
        </p:txBody>
      </p:sp>
      <p:sp>
        <p:nvSpPr>
          <p:cNvPr id="136195" name="Rectangle 3"/>
          <p:cNvSpPr>
            <a:spLocks noGrp="1" noChangeArrowheads="1"/>
          </p:cNvSpPr>
          <p:nvPr>
            <p:ph type="body" idx="1"/>
          </p:nvPr>
        </p:nvSpPr>
        <p:spPr>
          <a:noFill/>
        </p:spPr>
        <p:txBody>
          <a:bodyPr/>
          <a:lstStyle/>
          <a:p>
            <a:pPr>
              <a:tabLst>
                <a:tab pos="457200" algn="l"/>
                <a:tab pos="1371600" algn="l"/>
                <a:tab pos="1547813" algn="l"/>
              </a:tabLst>
            </a:pPr>
            <a:endParaRPr lang="en-US" alt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961" y="1600201"/>
            <a:ext cx="8142239" cy="4114800"/>
          </a:xfrm>
          <a:prstGeom prst="rect">
            <a:avLst/>
          </a:prstGeom>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noFill/>
        </p:spPr>
        <p:txBody>
          <a:bodyPr/>
          <a:lstStyle/>
          <a:p>
            <a:r>
              <a:rPr lang="en-US" altLang="en-US" dirty="0"/>
              <a:t>Example 9.11</a:t>
            </a:r>
          </a:p>
        </p:txBody>
      </p:sp>
      <p:sp>
        <p:nvSpPr>
          <p:cNvPr id="138243"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The article “Aspirin Use and Survival After Diagnosis of Colorectal Cancer” (</a:t>
            </a:r>
            <a:r>
              <a:rPr lang="en-US" altLang="en-US" i="1"/>
              <a:t>J. of the Amer. Med. Assoc., </a:t>
            </a:r>
            <a:r>
              <a:rPr lang="en-US" altLang="en-US"/>
              <a:t>2009: 649–658) reported that of 549 study participants who regularly used aspirin after being diagnosed with colorectal cancer, there were 81 colorectal cancer-specific deaths, whereas among 730 similarly diagnosed individuals who did not subsequently use aspirin, there were 141 colorectal cancer-specific deaths.</a:t>
            </a:r>
          </a:p>
          <a:p>
            <a:pPr>
              <a:tabLst>
                <a:tab pos="457200" algn="l"/>
                <a:tab pos="1371600" algn="l"/>
                <a:tab pos="1547813" algn="l"/>
              </a:tabLst>
            </a:pPr>
            <a:br>
              <a:rPr lang="en-US" altLang="en-US"/>
            </a:br>
            <a:r>
              <a:rPr lang="en-US" altLang="en-US"/>
              <a:t>Does this data suggest that the regular use of aspirin after diagnosis will decrease the incidence rate of colorectal cancer-specific deaths? Let’s test the appropriate hypotheses using a significance level of .05.</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38243">
                                            <p:txEl>
                                              <p:pRg st="1" end="1"/>
                                            </p:txEl>
                                          </p:spTgt>
                                        </p:tgtEl>
                                        <p:attrNameLst>
                                          <p:attrName>style.visibility</p:attrName>
                                        </p:attrNameLst>
                                      </p:cBhvr>
                                      <p:to>
                                        <p:strVal val="visible"/>
                                      </p:to>
                                    </p:set>
                                    <p:animEffect transition="in" filter="fade">
                                      <p:cBhvr>
                                        <p:cTn id="7" dur="1000"/>
                                        <p:tgtEl>
                                          <p:spTgt spid="138243">
                                            <p:txEl>
                                              <p:pRg st="1" end="1"/>
                                            </p:txEl>
                                          </p:spTgt>
                                        </p:tgtEl>
                                      </p:cBhvr>
                                    </p:animEffect>
                                    <p:anim calcmode="lin" valueType="num">
                                      <p:cBhvr>
                                        <p:cTn id="8" dur="1000" fill="hold"/>
                                        <p:tgtEl>
                                          <p:spTgt spid="138243">
                                            <p:txEl>
                                              <p:pRg st="1" end="1"/>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38243">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38243">
                                            <p:txEl>
                                              <p:pRg st="1" end="1"/>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noFill/>
        </p:spPr>
        <p:txBody>
          <a:bodyPr/>
          <a:lstStyle/>
          <a:p>
            <a:r>
              <a:rPr lang="en-US" altLang="en-US" dirty="0"/>
              <a:t>Example 9.11</a:t>
            </a:r>
          </a:p>
        </p:txBody>
      </p:sp>
      <p:sp>
        <p:nvSpPr>
          <p:cNvPr id="139267"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The parameter of interest is the difference </a:t>
            </a:r>
            <a:r>
              <a:rPr lang="en-US" altLang="en-US" i="1"/>
              <a:t>p</a:t>
            </a:r>
            <a:r>
              <a:rPr lang="en-US" altLang="en-US" baseline="-25000"/>
              <a:t>1</a:t>
            </a:r>
            <a:r>
              <a:rPr lang="en-US" altLang="en-US"/>
              <a:t> – </a:t>
            </a:r>
            <a:r>
              <a:rPr lang="en-US" altLang="en-US" i="1"/>
              <a:t>p</a:t>
            </a:r>
            <a:r>
              <a:rPr lang="en-US" altLang="en-US" i="1" baseline="-25000"/>
              <a:t>2</a:t>
            </a:r>
            <a:r>
              <a:rPr lang="en-US" altLang="en-US"/>
              <a:t>,</a:t>
            </a:r>
            <a:r>
              <a:rPr lang="en-US" altLang="en-US" i="1"/>
              <a:t> </a:t>
            </a:r>
            <a:r>
              <a:rPr lang="en-US" altLang="en-US"/>
              <a:t>where </a:t>
            </a:r>
            <a:r>
              <a:rPr lang="en-US" altLang="en-US" i="1"/>
              <a:t>p</a:t>
            </a:r>
            <a:r>
              <a:rPr lang="en-US" altLang="en-US" baseline="-25000"/>
              <a:t>1</a:t>
            </a:r>
            <a:r>
              <a:rPr lang="en-US" altLang="en-US"/>
              <a:t> is the true proportion of deaths for those who regularly used aspirin and </a:t>
            </a:r>
            <a:r>
              <a:rPr lang="en-US" altLang="en-US" i="1"/>
              <a:t>p</a:t>
            </a:r>
            <a:r>
              <a:rPr lang="en-US" altLang="en-US" baseline="-25000"/>
              <a:t>2</a:t>
            </a:r>
            <a:r>
              <a:rPr lang="en-US" altLang="en-US"/>
              <a:t> is the true proportion of deaths for those who did not use aspirin.</a:t>
            </a:r>
          </a:p>
          <a:p>
            <a:pPr>
              <a:tabLst>
                <a:tab pos="457200" algn="l"/>
                <a:tab pos="1371600" algn="l"/>
                <a:tab pos="1547813" algn="l"/>
              </a:tabLst>
            </a:pPr>
            <a:br>
              <a:rPr lang="en-US" altLang="en-US"/>
            </a:br>
            <a:r>
              <a:rPr lang="en-US" altLang="en-US"/>
              <a:t>The use of aspirin is beneficial if </a:t>
            </a:r>
            <a:r>
              <a:rPr lang="en-US" altLang="en-US" i="1"/>
              <a:t>p</a:t>
            </a:r>
            <a:r>
              <a:rPr lang="en-US" altLang="en-US" baseline="-25000"/>
              <a:t>1</a:t>
            </a:r>
            <a:r>
              <a:rPr lang="en-US" altLang="en-US"/>
              <a:t> &lt; </a:t>
            </a:r>
            <a:r>
              <a:rPr lang="en-US" altLang="en-US" i="1"/>
              <a:t>p</a:t>
            </a:r>
            <a:r>
              <a:rPr lang="en-US" altLang="en-US" i="1" baseline="-25000"/>
              <a:t>2 </a:t>
            </a:r>
            <a:r>
              <a:rPr lang="en-US" altLang="en-US"/>
              <a:t>which corresponds to a negative difference between the two proportions.</a:t>
            </a:r>
          </a:p>
          <a:p>
            <a:pPr>
              <a:tabLst>
                <a:tab pos="457200" algn="l"/>
                <a:tab pos="1371600" algn="l"/>
                <a:tab pos="1547813" algn="l"/>
              </a:tabLst>
            </a:pPr>
            <a:br>
              <a:rPr lang="en-US" altLang="en-US"/>
            </a:br>
            <a:r>
              <a:rPr lang="en-US" altLang="en-US"/>
              <a:t>The relevant hypotheses are therefore</a:t>
            </a:r>
            <a:br>
              <a:rPr lang="en-US" altLang="en-US"/>
            </a:br>
            <a:br>
              <a:rPr lang="en-US" altLang="en-US"/>
            </a:br>
            <a:r>
              <a:rPr lang="en-US" altLang="en-US"/>
              <a:t>    </a:t>
            </a:r>
            <a:r>
              <a:rPr lang="en-US" altLang="en-US" i="1"/>
              <a:t>H</a:t>
            </a:r>
            <a:r>
              <a:rPr lang="en-US" altLang="en-US" baseline="-25000"/>
              <a:t>0</a:t>
            </a:r>
            <a:r>
              <a:rPr lang="en-US" altLang="en-US"/>
              <a:t>: </a:t>
            </a:r>
            <a:r>
              <a:rPr lang="en-US" altLang="en-US" i="1"/>
              <a:t>p</a:t>
            </a:r>
            <a:r>
              <a:rPr lang="en-US" altLang="en-US" baseline="-25000"/>
              <a:t>1</a:t>
            </a:r>
            <a:r>
              <a:rPr lang="en-US" altLang="en-US"/>
              <a:t> – </a:t>
            </a:r>
            <a:r>
              <a:rPr lang="en-US" altLang="en-US" i="1"/>
              <a:t>p</a:t>
            </a:r>
            <a:r>
              <a:rPr lang="en-US" altLang="en-US" baseline="-25000"/>
              <a:t>2</a:t>
            </a:r>
            <a:r>
              <a:rPr lang="en-US" altLang="en-US"/>
              <a:t> = 0             versus                </a:t>
            </a:r>
            <a:r>
              <a:rPr lang="en-US" altLang="en-US" i="1"/>
              <a:t>H</a:t>
            </a:r>
            <a:r>
              <a:rPr lang="en-US" altLang="en-US" i="1" baseline="-25000"/>
              <a:t>a</a:t>
            </a:r>
            <a:r>
              <a:rPr lang="en-US" altLang="en-US"/>
              <a:t>: </a:t>
            </a:r>
            <a:r>
              <a:rPr lang="en-US" altLang="en-US" i="1"/>
              <a:t>p</a:t>
            </a:r>
            <a:r>
              <a:rPr lang="en-US" altLang="en-US" baseline="-25000"/>
              <a:t>1</a:t>
            </a:r>
            <a:r>
              <a:rPr lang="en-US" altLang="en-US"/>
              <a:t> – </a:t>
            </a:r>
            <a:r>
              <a:rPr lang="en-US" altLang="en-US" i="1"/>
              <a:t>p</a:t>
            </a:r>
            <a:r>
              <a:rPr lang="en-US" altLang="en-US" baseline="-25000"/>
              <a:t>2</a:t>
            </a:r>
            <a:r>
              <a:rPr lang="en-US" altLang="en-US"/>
              <a:t> &lt; 0</a:t>
            </a:r>
          </a:p>
        </p:txBody>
      </p:sp>
      <p:sp>
        <p:nvSpPr>
          <p:cNvPr id="139268"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t>cont’d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39267">
                                            <p:txEl>
                                              <p:pRg st="1" end="1"/>
                                            </p:txEl>
                                          </p:spTgt>
                                        </p:tgtEl>
                                        <p:attrNameLst>
                                          <p:attrName>style.visibility</p:attrName>
                                        </p:attrNameLst>
                                      </p:cBhvr>
                                      <p:to>
                                        <p:strVal val="visible"/>
                                      </p:to>
                                    </p:set>
                                    <p:animEffect transition="in" filter="fade">
                                      <p:cBhvr>
                                        <p:cTn id="7" dur="1000"/>
                                        <p:tgtEl>
                                          <p:spTgt spid="139267">
                                            <p:txEl>
                                              <p:pRg st="1" end="1"/>
                                            </p:txEl>
                                          </p:spTgt>
                                        </p:tgtEl>
                                      </p:cBhvr>
                                    </p:animEffect>
                                    <p:anim calcmode="lin" valueType="num">
                                      <p:cBhvr>
                                        <p:cTn id="8" dur="1000" fill="hold"/>
                                        <p:tgtEl>
                                          <p:spTgt spid="139267">
                                            <p:txEl>
                                              <p:pRg st="1" end="1"/>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39267">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39267">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139267">
                                            <p:txEl>
                                              <p:pRg st="2" end="2"/>
                                            </p:txEl>
                                          </p:spTgt>
                                        </p:tgtEl>
                                        <p:attrNameLst>
                                          <p:attrName>style.visibility</p:attrName>
                                        </p:attrNameLst>
                                      </p:cBhvr>
                                      <p:to>
                                        <p:strVal val="visible"/>
                                      </p:to>
                                    </p:set>
                                    <p:animEffect transition="in" filter="fade">
                                      <p:cBhvr>
                                        <p:cTn id="15" dur="1000"/>
                                        <p:tgtEl>
                                          <p:spTgt spid="139267">
                                            <p:txEl>
                                              <p:pRg st="2" end="2"/>
                                            </p:txEl>
                                          </p:spTgt>
                                        </p:tgtEl>
                                      </p:cBhvr>
                                    </p:animEffect>
                                    <p:anim calcmode="lin" valueType="num">
                                      <p:cBhvr>
                                        <p:cTn id="16" dur="1000" fill="hold"/>
                                        <p:tgtEl>
                                          <p:spTgt spid="139267">
                                            <p:txEl>
                                              <p:pRg st="2" end="2"/>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139267">
                                            <p:txEl>
                                              <p:pRg st="2" end="2"/>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39267">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noFill/>
        </p:spPr>
        <p:txBody>
          <a:bodyPr/>
          <a:lstStyle/>
          <a:p>
            <a:r>
              <a:rPr lang="en-US" altLang="en-US" dirty="0"/>
              <a:t>Example 9.11</a:t>
            </a:r>
          </a:p>
        </p:txBody>
      </p:sp>
      <p:sp>
        <p:nvSpPr>
          <p:cNvPr id="140291" name="Rectangle 3"/>
          <p:cNvSpPr>
            <a:spLocks noGrp="1" noChangeArrowheads="1"/>
          </p:cNvSpPr>
          <p:nvPr>
            <p:ph type="body" idx="1"/>
          </p:nvPr>
        </p:nvSpPr>
        <p:spPr>
          <a:xfrm>
            <a:off x="457200" y="1462088"/>
            <a:ext cx="8382000" cy="5256212"/>
          </a:xfrm>
          <a:noFill/>
        </p:spPr>
        <p:txBody>
          <a:bodyPr/>
          <a:lstStyle/>
          <a:p>
            <a:pPr>
              <a:tabLst>
                <a:tab pos="457200" algn="l"/>
                <a:tab pos="1371600" algn="l"/>
                <a:tab pos="1547813" algn="l"/>
              </a:tabLst>
            </a:pPr>
            <a:r>
              <a:rPr lang="en-US" altLang="en-US"/>
              <a:t>Parameter estimates are     = 81/549 = .1475,</a:t>
            </a:r>
          </a:p>
          <a:p>
            <a:pPr>
              <a:tabLst>
                <a:tab pos="457200" algn="l"/>
                <a:tab pos="1371600" algn="l"/>
                <a:tab pos="1547813" algn="l"/>
              </a:tabLst>
            </a:pPr>
            <a:r>
              <a:rPr lang="en-US" altLang="en-US"/>
              <a:t>    = 141/730 = .1932 and    =(81 + 141)/(549 + 730) = .1736.</a:t>
            </a:r>
          </a:p>
          <a:p>
            <a:pPr>
              <a:tabLst>
                <a:tab pos="457200" algn="l"/>
                <a:tab pos="1371600" algn="l"/>
                <a:tab pos="1547813" algn="l"/>
              </a:tabLst>
            </a:pPr>
            <a:endParaRPr lang="en-US" altLang="en-US"/>
          </a:p>
          <a:p>
            <a:pPr>
              <a:tabLst>
                <a:tab pos="457200" algn="l"/>
                <a:tab pos="1371600" algn="l"/>
                <a:tab pos="1547813" algn="l"/>
              </a:tabLst>
            </a:pPr>
            <a:r>
              <a:rPr lang="en-US" altLang="en-US"/>
              <a:t>A </a:t>
            </a:r>
            <a:r>
              <a:rPr lang="en-US" altLang="en-US" i="1"/>
              <a:t>z </a:t>
            </a:r>
            <a:r>
              <a:rPr lang="en-US" altLang="en-US"/>
              <a:t>test is appropriate here because all of                     and</a:t>
            </a:r>
            <a:br>
              <a:rPr lang="en-US" altLang="en-US"/>
            </a:br>
            <a:r>
              <a:rPr lang="en-US" altLang="en-US"/>
              <a:t>     are at least 10. The resulting test statistic value is</a:t>
            </a:r>
            <a:br>
              <a:rPr lang="en-US" altLang="en-US"/>
            </a:br>
            <a:endParaRPr lang="en-US" altLang="en-US"/>
          </a:p>
          <a:p>
            <a:pPr>
              <a:tabLst>
                <a:tab pos="457200" algn="l"/>
                <a:tab pos="1371600" algn="l"/>
                <a:tab pos="1547813" algn="l"/>
              </a:tabLst>
            </a:pPr>
            <a:endParaRPr lang="en-US" altLang="en-US"/>
          </a:p>
          <a:p>
            <a:pPr>
              <a:tabLst>
                <a:tab pos="457200" algn="l"/>
                <a:tab pos="1371600" algn="l"/>
                <a:tab pos="1547813" algn="l"/>
              </a:tabLst>
            </a:pPr>
            <a:endParaRPr lang="en-US" altLang="en-US"/>
          </a:p>
          <a:p>
            <a:pPr>
              <a:tabLst>
                <a:tab pos="457200" algn="l"/>
                <a:tab pos="1371600" algn="l"/>
                <a:tab pos="1547813" algn="l"/>
              </a:tabLst>
            </a:pPr>
            <a:endParaRPr lang="en-US" altLang="en-US"/>
          </a:p>
          <a:p>
            <a:pPr>
              <a:tabLst>
                <a:tab pos="457200" algn="l"/>
                <a:tab pos="1371600" algn="l"/>
                <a:tab pos="1547813" algn="l"/>
              </a:tabLst>
            </a:pPr>
            <a:r>
              <a:rPr lang="en-US" altLang="en-US"/>
              <a:t>The corresponding </a:t>
            </a:r>
            <a:r>
              <a:rPr lang="en-US" altLang="en-US" i="1"/>
              <a:t>P</a:t>
            </a:r>
            <a:r>
              <a:rPr lang="en-US" altLang="en-US"/>
              <a:t>-value for a lower-tailed </a:t>
            </a:r>
            <a:r>
              <a:rPr lang="en-US" altLang="en-US" i="1"/>
              <a:t>z </a:t>
            </a:r>
            <a:r>
              <a:rPr lang="en-US" altLang="en-US"/>
              <a:t>test is</a:t>
            </a:r>
            <a:br>
              <a:rPr lang="en-US" altLang="en-US"/>
            </a:br>
            <a:r>
              <a:rPr lang="en-US" altLang="en-US"/>
              <a:t>   (– 2.14) = .0162.</a:t>
            </a:r>
          </a:p>
        </p:txBody>
      </p:sp>
      <p:sp>
        <p:nvSpPr>
          <p:cNvPr id="140292"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t>cont’d</a:t>
            </a:r>
          </a:p>
        </p:txBody>
      </p:sp>
      <p:pic>
        <p:nvPicPr>
          <p:cNvPr id="14029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7163" y="1524000"/>
            <a:ext cx="338137"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029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943100"/>
            <a:ext cx="320675" cy="32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029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4313" y="1938338"/>
            <a:ext cx="228600"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029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2867025"/>
            <a:ext cx="1636713"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0297"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0538" y="3209925"/>
            <a:ext cx="401637"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0298"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3886200"/>
            <a:ext cx="6591300"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030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2450" y="5700713"/>
            <a:ext cx="246063" cy="30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40291">
                                            <p:txEl>
                                              <p:pRg st="3" end="3"/>
                                            </p:txEl>
                                          </p:spTgt>
                                        </p:tgtEl>
                                        <p:attrNameLst>
                                          <p:attrName>style.visibility</p:attrName>
                                        </p:attrNameLst>
                                      </p:cBhvr>
                                      <p:to>
                                        <p:strVal val="visible"/>
                                      </p:to>
                                    </p:set>
                                    <p:animEffect transition="in" filter="fade">
                                      <p:cBhvr>
                                        <p:cTn id="7" dur="1000"/>
                                        <p:tgtEl>
                                          <p:spTgt spid="140291">
                                            <p:txEl>
                                              <p:pRg st="3" end="3"/>
                                            </p:txEl>
                                          </p:spTgt>
                                        </p:tgtEl>
                                      </p:cBhvr>
                                    </p:animEffect>
                                    <p:anim calcmode="lin" valueType="num">
                                      <p:cBhvr>
                                        <p:cTn id="8" dur="1000" fill="hold"/>
                                        <p:tgtEl>
                                          <p:spTgt spid="140291">
                                            <p:txEl>
                                              <p:pRg st="3" end="3"/>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40291">
                                            <p:txEl>
                                              <p:pRg st="3" end="3"/>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40291">
                                            <p:txEl>
                                              <p:pRg st="3" end="3"/>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40297"/>
                                        </p:tgtEl>
                                        <p:attrNameLst>
                                          <p:attrName>style.visibility</p:attrName>
                                        </p:attrNameLst>
                                      </p:cBhvr>
                                      <p:to>
                                        <p:strVal val="visible"/>
                                      </p:to>
                                    </p:set>
                                    <p:animEffect transition="in" filter="fade">
                                      <p:cBhvr>
                                        <p:cTn id="13" dur="1000"/>
                                        <p:tgtEl>
                                          <p:spTgt spid="140297"/>
                                        </p:tgtEl>
                                      </p:cBhvr>
                                    </p:animEffect>
                                    <p:anim calcmode="lin" valueType="num">
                                      <p:cBhvr>
                                        <p:cTn id="14" dur="1000" fill="hold"/>
                                        <p:tgtEl>
                                          <p:spTgt spid="140297"/>
                                        </p:tgtEl>
                                        <p:attrNameLst>
                                          <p:attrName>ppt_x</p:attrName>
                                        </p:attrNameLst>
                                      </p:cBhvr>
                                      <p:tavLst>
                                        <p:tav tm="0">
                                          <p:val>
                                            <p:strVal val="#ppt_x"/>
                                          </p:val>
                                        </p:tav>
                                        <p:tav tm="100000">
                                          <p:val>
                                            <p:strVal val="#ppt_x"/>
                                          </p:val>
                                        </p:tav>
                                      </p:tavLst>
                                    </p:anim>
                                    <p:anim calcmode="lin" valueType="num">
                                      <p:cBhvr>
                                        <p:cTn id="15" dur="900" decel="100000" fill="hold"/>
                                        <p:tgtEl>
                                          <p:spTgt spid="140297"/>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40297"/>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140296"/>
                                        </p:tgtEl>
                                        <p:attrNameLst>
                                          <p:attrName>style.visibility</p:attrName>
                                        </p:attrNameLst>
                                      </p:cBhvr>
                                      <p:to>
                                        <p:strVal val="visible"/>
                                      </p:to>
                                    </p:set>
                                    <p:animEffect transition="in" filter="fade">
                                      <p:cBhvr>
                                        <p:cTn id="19" dur="1000"/>
                                        <p:tgtEl>
                                          <p:spTgt spid="140296"/>
                                        </p:tgtEl>
                                      </p:cBhvr>
                                    </p:animEffect>
                                    <p:anim calcmode="lin" valueType="num">
                                      <p:cBhvr>
                                        <p:cTn id="20" dur="1000" fill="hold"/>
                                        <p:tgtEl>
                                          <p:spTgt spid="140296"/>
                                        </p:tgtEl>
                                        <p:attrNameLst>
                                          <p:attrName>ppt_x</p:attrName>
                                        </p:attrNameLst>
                                      </p:cBhvr>
                                      <p:tavLst>
                                        <p:tav tm="0">
                                          <p:val>
                                            <p:strVal val="#ppt_x"/>
                                          </p:val>
                                        </p:tav>
                                        <p:tav tm="100000">
                                          <p:val>
                                            <p:strVal val="#ppt_x"/>
                                          </p:val>
                                        </p:tav>
                                      </p:tavLst>
                                    </p:anim>
                                    <p:anim calcmode="lin" valueType="num">
                                      <p:cBhvr>
                                        <p:cTn id="21" dur="900" decel="100000" fill="hold"/>
                                        <p:tgtEl>
                                          <p:spTgt spid="140296"/>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40296"/>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140298"/>
                                        </p:tgtEl>
                                        <p:attrNameLst>
                                          <p:attrName>style.visibility</p:attrName>
                                        </p:attrNameLst>
                                      </p:cBhvr>
                                      <p:to>
                                        <p:strVal val="visible"/>
                                      </p:to>
                                    </p:set>
                                    <p:animEffect transition="in" filter="fade">
                                      <p:cBhvr>
                                        <p:cTn id="25" dur="1000"/>
                                        <p:tgtEl>
                                          <p:spTgt spid="140298"/>
                                        </p:tgtEl>
                                      </p:cBhvr>
                                    </p:animEffect>
                                    <p:anim calcmode="lin" valueType="num">
                                      <p:cBhvr>
                                        <p:cTn id="26" dur="1000" fill="hold"/>
                                        <p:tgtEl>
                                          <p:spTgt spid="140298"/>
                                        </p:tgtEl>
                                        <p:attrNameLst>
                                          <p:attrName>ppt_x</p:attrName>
                                        </p:attrNameLst>
                                      </p:cBhvr>
                                      <p:tavLst>
                                        <p:tav tm="0">
                                          <p:val>
                                            <p:strVal val="#ppt_x"/>
                                          </p:val>
                                        </p:tav>
                                        <p:tav tm="100000">
                                          <p:val>
                                            <p:strVal val="#ppt_x"/>
                                          </p:val>
                                        </p:tav>
                                      </p:tavLst>
                                    </p:anim>
                                    <p:anim calcmode="lin" valueType="num">
                                      <p:cBhvr>
                                        <p:cTn id="27" dur="900" decel="100000" fill="hold"/>
                                        <p:tgtEl>
                                          <p:spTgt spid="140298"/>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40298"/>
                                        </p:tgtEl>
                                        <p:attrNameLst>
                                          <p:attrName>ppt_y</p:attrName>
                                        </p:attrNameLst>
                                      </p:cBhvr>
                                      <p:tavLst>
                                        <p:tav tm="0">
                                          <p:val>
                                            <p:strVal val="#ppt_y-.03"/>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37" presetClass="entr" presetSubtype="0" fill="hold" nodeType="clickEffect">
                                  <p:stCondLst>
                                    <p:cond delay="0"/>
                                  </p:stCondLst>
                                  <p:childTnLst>
                                    <p:set>
                                      <p:cBhvr>
                                        <p:cTn id="32" dur="1" fill="hold">
                                          <p:stCondLst>
                                            <p:cond delay="0"/>
                                          </p:stCondLst>
                                        </p:cTn>
                                        <p:tgtEl>
                                          <p:spTgt spid="140291">
                                            <p:txEl>
                                              <p:pRg st="7" end="7"/>
                                            </p:txEl>
                                          </p:spTgt>
                                        </p:tgtEl>
                                        <p:attrNameLst>
                                          <p:attrName>style.visibility</p:attrName>
                                        </p:attrNameLst>
                                      </p:cBhvr>
                                      <p:to>
                                        <p:strVal val="visible"/>
                                      </p:to>
                                    </p:set>
                                    <p:animEffect transition="in" filter="fade">
                                      <p:cBhvr>
                                        <p:cTn id="33" dur="1000"/>
                                        <p:tgtEl>
                                          <p:spTgt spid="140291">
                                            <p:txEl>
                                              <p:pRg st="7" end="7"/>
                                            </p:txEl>
                                          </p:spTgt>
                                        </p:tgtEl>
                                      </p:cBhvr>
                                    </p:animEffect>
                                    <p:anim calcmode="lin" valueType="num">
                                      <p:cBhvr>
                                        <p:cTn id="34" dur="1000" fill="hold"/>
                                        <p:tgtEl>
                                          <p:spTgt spid="140291">
                                            <p:txEl>
                                              <p:pRg st="7" end="7"/>
                                            </p:txEl>
                                          </p:spTgt>
                                        </p:tgtEl>
                                        <p:attrNameLst>
                                          <p:attrName>ppt_x</p:attrName>
                                        </p:attrNameLst>
                                      </p:cBhvr>
                                      <p:tavLst>
                                        <p:tav tm="0">
                                          <p:val>
                                            <p:strVal val="#ppt_x"/>
                                          </p:val>
                                        </p:tav>
                                        <p:tav tm="100000">
                                          <p:val>
                                            <p:strVal val="#ppt_x"/>
                                          </p:val>
                                        </p:tav>
                                      </p:tavLst>
                                    </p:anim>
                                    <p:anim calcmode="lin" valueType="num">
                                      <p:cBhvr>
                                        <p:cTn id="35" dur="900" decel="100000" fill="hold"/>
                                        <p:tgtEl>
                                          <p:spTgt spid="140291">
                                            <p:txEl>
                                              <p:pRg st="7" end="7"/>
                                            </p:txEl>
                                          </p:spTgt>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140291">
                                            <p:txEl>
                                              <p:pRg st="7" end="7"/>
                                            </p:txEl>
                                          </p:spTgt>
                                        </p:tgtEl>
                                        <p:attrNameLst>
                                          <p:attrName>ppt_y</p:attrName>
                                        </p:attrNameLst>
                                      </p:cBhvr>
                                      <p:tavLst>
                                        <p:tav tm="0">
                                          <p:val>
                                            <p:strVal val="#ppt_y-.03"/>
                                          </p:val>
                                        </p:tav>
                                        <p:tav tm="100000">
                                          <p:val>
                                            <p:strVal val="#ppt_y"/>
                                          </p:val>
                                        </p:tav>
                                      </p:tavLst>
                                    </p:anim>
                                  </p:childTnLst>
                                </p:cTn>
                              </p:par>
                              <p:par>
                                <p:cTn id="37" presetID="37" presetClass="entr" presetSubtype="0" fill="hold" nodeType="withEffect">
                                  <p:stCondLst>
                                    <p:cond delay="0"/>
                                  </p:stCondLst>
                                  <p:childTnLst>
                                    <p:set>
                                      <p:cBhvr>
                                        <p:cTn id="38" dur="1" fill="hold">
                                          <p:stCondLst>
                                            <p:cond delay="0"/>
                                          </p:stCondLst>
                                        </p:cTn>
                                        <p:tgtEl>
                                          <p:spTgt spid="140300"/>
                                        </p:tgtEl>
                                        <p:attrNameLst>
                                          <p:attrName>style.visibility</p:attrName>
                                        </p:attrNameLst>
                                      </p:cBhvr>
                                      <p:to>
                                        <p:strVal val="visible"/>
                                      </p:to>
                                    </p:set>
                                    <p:animEffect transition="in" filter="fade">
                                      <p:cBhvr>
                                        <p:cTn id="39" dur="1000"/>
                                        <p:tgtEl>
                                          <p:spTgt spid="140300"/>
                                        </p:tgtEl>
                                      </p:cBhvr>
                                    </p:animEffect>
                                    <p:anim calcmode="lin" valueType="num">
                                      <p:cBhvr>
                                        <p:cTn id="40" dur="1000" fill="hold"/>
                                        <p:tgtEl>
                                          <p:spTgt spid="140300"/>
                                        </p:tgtEl>
                                        <p:attrNameLst>
                                          <p:attrName>ppt_x</p:attrName>
                                        </p:attrNameLst>
                                      </p:cBhvr>
                                      <p:tavLst>
                                        <p:tav tm="0">
                                          <p:val>
                                            <p:strVal val="#ppt_x"/>
                                          </p:val>
                                        </p:tav>
                                        <p:tav tm="100000">
                                          <p:val>
                                            <p:strVal val="#ppt_x"/>
                                          </p:val>
                                        </p:tav>
                                      </p:tavLst>
                                    </p:anim>
                                    <p:anim calcmode="lin" valueType="num">
                                      <p:cBhvr>
                                        <p:cTn id="41" dur="900" decel="100000" fill="hold"/>
                                        <p:tgtEl>
                                          <p:spTgt spid="140300"/>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14030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noFill/>
        </p:spPr>
        <p:txBody>
          <a:bodyPr/>
          <a:lstStyle/>
          <a:p>
            <a:r>
              <a:rPr lang="en-US" altLang="en-US" dirty="0"/>
              <a:t>Example </a:t>
            </a:r>
          </a:p>
        </p:txBody>
      </p:sp>
      <p:sp>
        <p:nvSpPr>
          <p:cNvPr id="141315"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Because .0162 </a:t>
            </a:r>
            <a:r>
              <a:rPr lang="en-US" altLang="en-US" b="1">
                <a:sym typeface="Symbol" panose="05050102010706020507" pitchFamily="18" charset="2"/>
              </a:rPr>
              <a:t></a:t>
            </a:r>
            <a:r>
              <a:rPr lang="en-US" altLang="en-US"/>
              <a:t> .05, the null hypothesis can be rejected at significance level .05.</a:t>
            </a:r>
          </a:p>
          <a:p>
            <a:pPr>
              <a:tabLst>
                <a:tab pos="457200" algn="l"/>
                <a:tab pos="1371600" algn="l"/>
                <a:tab pos="1547813" algn="l"/>
              </a:tabLst>
            </a:pPr>
            <a:br>
              <a:rPr lang="en-US" altLang="en-US"/>
            </a:br>
            <a:r>
              <a:rPr lang="en-US" altLang="en-US"/>
              <a:t>So anyone adopting this significance level would be convinced that the use of aspirin in these circumstances is beneficial.</a:t>
            </a:r>
          </a:p>
          <a:p>
            <a:pPr>
              <a:tabLst>
                <a:tab pos="457200" algn="l"/>
                <a:tab pos="1371600" algn="l"/>
                <a:tab pos="1547813" algn="l"/>
              </a:tabLst>
            </a:pPr>
            <a:br>
              <a:rPr lang="en-US" altLang="en-US"/>
            </a:br>
            <a:r>
              <a:rPr lang="en-US" altLang="en-US"/>
              <a:t>However, someone looking for more compelling evidence might select a significance level .01 and then not be persuaded.</a:t>
            </a:r>
          </a:p>
        </p:txBody>
      </p:sp>
      <p:sp>
        <p:nvSpPr>
          <p:cNvPr id="141316"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t>cont’d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41315">
                                            <p:txEl>
                                              <p:pRg st="1" end="1"/>
                                            </p:txEl>
                                          </p:spTgt>
                                        </p:tgtEl>
                                        <p:attrNameLst>
                                          <p:attrName>style.visibility</p:attrName>
                                        </p:attrNameLst>
                                      </p:cBhvr>
                                      <p:to>
                                        <p:strVal val="visible"/>
                                      </p:to>
                                    </p:set>
                                    <p:animEffect transition="in" filter="fade">
                                      <p:cBhvr>
                                        <p:cTn id="7" dur="1000"/>
                                        <p:tgtEl>
                                          <p:spTgt spid="141315">
                                            <p:txEl>
                                              <p:pRg st="1" end="1"/>
                                            </p:txEl>
                                          </p:spTgt>
                                        </p:tgtEl>
                                      </p:cBhvr>
                                    </p:animEffect>
                                    <p:anim calcmode="lin" valueType="num">
                                      <p:cBhvr>
                                        <p:cTn id="8" dur="1000" fill="hold"/>
                                        <p:tgtEl>
                                          <p:spTgt spid="141315">
                                            <p:txEl>
                                              <p:pRg st="1" end="1"/>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41315">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41315">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141315">
                                            <p:txEl>
                                              <p:pRg st="2" end="2"/>
                                            </p:txEl>
                                          </p:spTgt>
                                        </p:tgtEl>
                                        <p:attrNameLst>
                                          <p:attrName>style.visibility</p:attrName>
                                        </p:attrNameLst>
                                      </p:cBhvr>
                                      <p:to>
                                        <p:strVal val="visible"/>
                                      </p:to>
                                    </p:set>
                                    <p:animEffect transition="in" filter="fade">
                                      <p:cBhvr>
                                        <p:cTn id="15" dur="1000"/>
                                        <p:tgtEl>
                                          <p:spTgt spid="141315">
                                            <p:txEl>
                                              <p:pRg st="2" end="2"/>
                                            </p:txEl>
                                          </p:spTgt>
                                        </p:tgtEl>
                                      </p:cBhvr>
                                    </p:animEffect>
                                    <p:anim calcmode="lin" valueType="num">
                                      <p:cBhvr>
                                        <p:cTn id="16" dur="1000" fill="hold"/>
                                        <p:tgtEl>
                                          <p:spTgt spid="141315">
                                            <p:txEl>
                                              <p:pRg st="2" end="2"/>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141315">
                                            <p:txEl>
                                              <p:pRg st="2" end="2"/>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41315">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Box 2"/>
          <p:cNvSpPr txBox="1">
            <a:spLocks noChangeArrowheads="1"/>
          </p:cNvSpPr>
          <p:nvPr/>
        </p:nvSpPr>
        <p:spPr bwMode="auto">
          <a:xfrm>
            <a:off x="428625" y="3500438"/>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4000" b="1">
                <a:solidFill>
                  <a:srgbClr val="00ADEF"/>
                </a:solidFill>
              </a:rPr>
              <a:t>Type II Error Probabilities and Sample Sizes</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21" name="Text Box 5"/>
          <p:cNvSpPr txBox="1">
            <a:spLocks noChangeArrowheads="1"/>
          </p:cNvSpPr>
          <p:nvPr/>
        </p:nvSpPr>
        <p:spPr bwMode="auto">
          <a:xfrm>
            <a:off x="2133600" y="6248400"/>
            <a:ext cx="548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1400"/>
              <a:t>Copyright © Cengage Learning. All rights reserved.</a:t>
            </a:r>
            <a:r>
              <a:rPr lang="en-US" altLang="en-US"/>
              <a:t> </a:t>
            </a:r>
          </a:p>
        </p:txBody>
      </p:sp>
      <p:sp>
        <p:nvSpPr>
          <p:cNvPr id="9239" name="Text Box 23"/>
          <p:cNvSpPr txBox="1">
            <a:spLocks noChangeArrowheads="1"/>
          </p:cNvSpPr>
          <p:nvPr/>
        </p:nvSpPr>
        <p:spPr bwMode="auto">
          <a:xfrm>
            <a:off x="1828800" y="2895600"/>
            <a:ext cx="6858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solidFill>
                  <a:srgbClr val="00ADEF"/>
                </a:solidFill>
              </a:rPr>
              <a:t>Inferences Concerning a Difference Between Population Proportions</a:t>
            </a:r>
          </a:p>
        </p:txBody>
      </p:sp>
      <p:sp>
        <p:nvSpPr>
          <p:cNvPr id="9245" name="Rectangle 29"/>
          <p:cNvSpPr>
            <a:spLocks noChangeArrowheads="1"/>
          </p:cNvSpPr>
          <p:nvPr/>
        </p:nvSpPr>
        <p:spPr bwMode="auto">
          <a:xfrm>
            <a:off x="609600" y="2705100"/>
            <a:ext cx="8001000" cy="1600200"/>
          </a:xfrm>
          <a:prstGeom prst="rect">
            <a:avLst/>
          </a:prstGeom>
          <a:noFill/>
          <a:ln w="57150" cmpd="thickThin">
            <a:solidFill>
              <a:srgbClr val="00ADE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noFill/>
        </p:spPr>
        <p:txBody>
          <a:bodyPr/>
          <a:lstStyle/>
          <a:p>
            <a:r>
              <a:rPr lang="en-US" altLang="en-US" sz="3200"/>
              <a:t>Type II Error Probabilities and Sample Sizes</a:t>
            </a:r>
          </a:p>
        </p:txBody>
      </p:sp>
      <p:sp>
        <p:nvSpPr>
          <p:cNvPr id="144387"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Here the determination of </a:t>
            </a:r>
            <a:r>
              <a:rPr lang="en-US" altLang="en-US" i="1">
                <a:sym typeface="Symbol" panose="05050102010706020507" pitchFamily="18" charset="2"/>
              </a:rPr>
              <a:t></a:t>
            </a:r>
            <a:r>
              <a:rPr lang="en-US" altLang="en-US"/>
              <a:t> is a bit more cumbersome than it was for other large sample tests. </a:t>
            </a:r>
            <a:br>
              <a:rPr lang="en-US" altLang="en-US"/>
            </a:br>
            <a:br>
              <a:rPr lang="en-US" altLang="en-US"/>
            </a:br>
            <a:r>
              <a:rPr lang="en-US" altLang="en-US"/>
              <a:t>The reason is that the denominator of </a:t>
            </a:r>
            <a:r>
              <a:rPr lang="en-US" altLang="en-US" i="1"/>
              <a:t>Z </a:t>
            </a:r>
            <a:r>
              <a:rPr lang="en-US" altLang="en-US"/>
              <a:t>is an estimate of the standard deviation of             assuming that </a:t>
            </a:r>
            <a:r>
              <a:rPr lang="en-US" altLang="en-US" i="1"/>
              <a:t>p</a:t>
            </a:r>
            <a:r>
              <a:rPr lang="en-US" altLang="en-US" baseline="-25000"/>
              <a:t>1</a:t>
            </a:r>
            <a:r>
              <a:rPr lang="en-US" altLang="en-US"/>
              <a:t> = </a:t>
            </a:r>
            <a:r>
              <a:rPr lang="en-US" altLang="en-US" i="1"/>
              <a:t>p</a:t>
            </a:r>
            <a:r>
              <a:rPr lang="en-US" altLang="en-US" baseline="-25000"/>
              <a:t>2</a:t>
            </a:r>
            <a:r>
              <a:rPr lang="en-US" altLang="en-US"/>
              <a:t> = </a:t>
            </a:r>
            <a:r>
              <a:rPr lang="en-US" altLang="en-US" i="1"/>
              <a:t>p.</a:t>
            </a:r>
            <a:br>
              <a:rPr lang="en-US" altLang="en-US" i="1"/>
            </a:br>
            <a:br>
              <a:rPr lang="en-US" altLang="en-US" i="1"/>
            </a:br>
            <a:r>
              <a:rPr lang="en-US" altLang="en-US"/>
              <a:t>When </a:t>
            </a:r>
            <a:r>
              <a:rPr lang="en-US" altLang="en-US" i="1"/>
              <a:t>H</a:t>
            </a:r>
            <a:r>
              <a:rPr lang="en-US" altLang="en-US" baseline="-25000"/>
              <a:t>0</a:t>
            </a:r>
            <a:r>
              <a:rPr lang="en-US" altLang="en-US"/>
              <a:t> is false,            must be restandardized using </a:t>
            </a:r>
            <a:br>
              <a:rPr lang="en-US" altLang="en-US"/>
            </a:br>
            <a:br>
              <a:rPr lang="en-US" altLang="en-US" sz="3600"/>
            </a:br>
            <a:r>
              <a:rPr lang="en-US" altLang="en-US"/>
              <a:t>                                                                                      </a:t>
            </a:r>
            <a:r>
              <a:rPr lang="en-US" altLang="en-US">
                <a:solidFill>
                  <a:srgbClr val="00ADEF"/>
                </a:solidFill>
              </a:rPr>
              <a:t>(9.6)</a:t>
            </a:r>
            <a:br>
              <a:rPr lang="en-US" altLang="en-US"/>
            </a:br>
            <a:br>
              <a:rPr lang="en-US" altLang="en-US"/>
            </a:br>
            <a:br>
              <a:rPr lang="en-US" altLang="en-US" sz="1200"/>
            </a:br>
            <a:r>
              <a:rPr lang="en-US" altLang="en-US"/>
              <a:t>The form of </a:t>
            </a:r>
            <a:r>
              <a:rPr lang="en-US" altLang="en-US" i="1">
                <a:sym typeface="Symbol" panose="05050102010706020507" pitchFamily="18" charset="2"/>
              </a:rPr>
              <a:t></a:t>
            </a:r>
            <a:r>
              <a:rPr lang="en-US" altLang="en-US"/>
              <a:t> implies that </a:t>
            </a:r>
            <a:r>
              <a:rPr lang="en-US" altLang="en-US" i="1">
                <a:sym typeface="Symbol" panose="05050102010706020507" pitchFamily="18" charset="2"/>
              </a:rPr>
              <a:t></a:t>
            </a:r>
            <a:r>
              <a:rPr lang="en-US" altLang="en-US"/>
              <a:t> is not a function of just </a:t>
            </a:r>
            <a:r>
              <a:rPr lang="en-US" altLang="en-US" i="1"/>
              <a:t>p</a:t>
            </a:r>
            <a:r>
              <a:rPr lang="en-US" altLang="en-US" baseline="-25000"/>
              <a:t>1</a:t>
            </a:r>
            <a:r>
              <a:rPr lang="en-US" altLang="en-US"/>
              <a:t> – </a:t>
            </a:r>
            <a:r>
              <a:rPr lang="en-US" altLang="en-US" i="1"/>
              <a:t>p</a:t>
            </a:r>
            <a:r>
              <a:rPr lang="en-US" altLang="en-US" baseline="-25000"/>
              <a:t>2</a:t>
            </a:r>
            <a:r>
              <a:rPr lang="en-US" altLang="en-US"/>
              <a:t>,</a:t>
            </a:r>
            <a:br>
              <a:rPr lang="en-US" altLang="en-US"/>
            </a:br>
            <a:r>
              <a:rPr lang="en-US" altLang="en-US"/>
              <a:t>so we denote it by </a:t>
            </a:r>
            <a:r>
              <a:rPr lang="en-US" altLang="en-US" i="1">
                <a:sym typeface="Symbol" panose="05050102010706020507" pitchFamily="18" charset="2"/>
              </a:rPr>
              <a:t></a:t>
            </a:r>
            <a:r>
              <a:rPr lang="en-US" altLang="en-US"/>
              <a:t>(</a:t>
            </a:r>
            <a:r>
              <a:rPr lang="en-US" altLang="en-US" i="1"/>
              <a:t>p</a:t>
            </a:r>
            <a:r>
              <a:rPr lang="en-US" altLang="en-US" baseline="-25000"/>
              <a:t>1</a:t>
            </a:r>
            <a:r>
              <a:rPr lang="en-US" altLang="en-US"/>
              <a:t>, </a:t>
            </a:r>
            <a:r>
              <a:rPr lang="en-US" altLang="en-US" i="1"/>
              <a:t>p</a:t>
            </a:r>
            <a:r>
              <a:rPr lang="en-US" altLang="en-US" baseline="-25000"/>
              <a:t>2</a:t>
            </a:r>
            <a:r>
              <a:rPr lang="en-US" altLang="en-US"/>
              <a:t>).</a:t>
            </a:r>
            <a:endParaRPr lang="en-US" altLang="en-US" baseline="-25000"/>
          </a:p>
        </p:txBody>
      </p:sp>
      <p:pic>
        <p:nvPicPr>
          <p:cNvPr id="14439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5263" y="2962275"/>
            <a:ext cx="887412"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439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8938" y="3671888"/>
            <a:ext cx="931862"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439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4419600"/>
            <a:ext cx="2889250"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noFill/>
        </p:spPr>
        <p:txBody>
          <a:bodyPr/>
          <a:lstStyle/>
          <a:p>
            <a:r>
              <a:rPr lang="en-US" altLang="en-US" sz="3200" dirty="0"/>
              <a:t>Type II Error Probabilities and Sample Sizes</a:t>
            </a:r>
          </a:p>
        </p:txBody>
      </p:sp>
      <p:sp>
        <p:nvSpPr>
          <p:cNvPr id="146435" name="Rectangle 3"/>
          <p:cNvSpPr>
            <a:spLocks noGrp="1" noChangeArrowheads="1"/>
          </p:cNvSpPr>
          <p:nvPr>
            <p:ph type="body" idx="1"/>
          </p:nvPr>
        </p:nvSpPr>
        <p:spPr>
          <a:noFill/>
        </p:spPr>
        <p:txBody>
          <a:bodyPr/>
          <a:lstStyle/>
          <a:p>
            <a:pPr>
              <a:tabLst>
                <a:tab pos="457200" algn="l"/>
                <a:tab pos="1371600" algn="l"/>
                <a:tab pos="1547813" algn="l"/>
              </a:tabLst>
            </a:pPr>
            <a:endParaRPr lang="en-US" alt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86329"/>
            <a:ext cx="7543800" cy="4807730"/>
          </a:xfrm>
          <a:prstGeom prst="rect">
            <a:avLst/>
          </a:prstGeom>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Type II Error Probabilities and Sample Sizes</a:t>
            </a: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t>Proof </a:t>
                </a:r>
                <a:r>
                  <a:rPr lang="en-US" dirty="0"/>
                  <a:t> For the upper-tailed test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𝑎</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&gt;0)</m:t>
                    </m:r>
                  </m:oMath>
                </a14:m>
                <a:r>
                  <a:rPr lang="en-US" b="1" dirty="0"/>
                  <a:t>,</a:t>
                </a:r>
              </a:p>
              <a:p>
                <a:endParaRPr lang="en-US" b="1" dirty="0"/>
              </a:p>
              <a:p>
                <a:endParaRPr lang="en-US" b="1" dirty="0"/>
              </a:p>
              <a:p>
                <a:endParaRPr lang="en-US" b="1" dirty="0"/>
              </a:p>
              <a:p>
                <a:endParaRPr lang="en-US" b="1" dirty="0"/>
              </a:p>
              <a:p>
                <a:endParaRPr lang="en-US" b="1" dirty="0"/>
              </a:p>
              <a:p>
                <a:r>
                  <a:rPr lang="en-US" dirty="0"/>
                  <a:t>When </a:t>
                </a:r>
                <a:r>
                  <a:rPr lang="en-US" i="1" dirty="0"/>
                  <a:t>m</a:t>
                </a:r>
                <a:r>
                  <a:rPr lang="en-US" dirty="0"/>
                  <a:t> and </a:t>
                </a:r>
                <a:r>
                  <a:rPr lang="en-US" i="1" dirty="0"/>
                  <a:t>n </a:t>
                </a:r>
                <a:r>
                  <a:rPr lang="en-US" dirty="0"/>
                  <a:t>are both large</a:t>
                </a:r>
              </a:p>
              <a:p>
                <a:endParaRPr lang="en-US" b="1" dirty="0"/>
              </a:p>
              <a:p>
                <a:endParaRPr lang="en-US" b="1" dirty="0"/>
              </a:p>
              <a:p>
                <a:r>
                  <a:rPr lang="en-US" dirty="0">
                    <a:solidFill>
                      <a:schemeClr val="tx1"/>
                    </a:solidFill>
                  </a:rPr>
                  <a:t>And </a:t>
                </a:r>
                <a14:m>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𝑞</m:t>
                        </m:r>
                      </m:e>
                    </m:acc>
                    <m:r>
                      <a:rPr lang="en-US" b="0" i="1" smtClean="0">
                        <a:solidFill>
                          <a:schemeClr val="tx1"/>
                        </a:solidFill>
                        <a:latin typeface="Cambria Math" panose="02040503050406030204" pitchFamily="18" charset="0"/>
                        <a:ea typeface="Cambria Math" panose="02040503050406030204" pitchFamily="18" charset="0"/>
                      </a:rPr>
                      <m:t>≈</m:t>
                    </m:r>
                    <m:acc>
                      <m:accPr>
                        <m:chr m:val="̅"/>
                        <m:ctrlPr>
                          <a:rPr lang="en-US" i="1" smtClean="0">
                            <a:solidFill>
                              <a:schemeClr val="tx1"/>
                            </a:solidFill>
                            <a:latin typeface="Cambria Math" panose="02040503050406030204" pitchFamily="18" charset="0"/>
                            <a:ea typeface="Cambria Math" panose="02040503050406030204" pitchFamily="18" charset="0"/>
                          </a:rPr>
                        </m:ctrlPr>
                      </m:accPr>
                      <m:e>
                        <m:r>
                          <a:rPr lang="en-US" b="0" i="1" smtClean="0">
                            <a:solidFill>
                              <a:schemeClr val="tx1"/>
                            </a:solidFill>
                            <a:latin typeface="Cambria Math" panose="02040503050406030204" pitchFamily="18" charset="0"/>
                            <a:ea typeface="Cambria Math" panose="02040503050406030204" pitchFamily="18" charset="0"/>
                          </a:rPr>
                          <m:t>𝑞</m:t>
                        </m:r>
                      </m:e>
                    </m:acc>
                  </m:oMath>
                </a14:m>
                <a:r>
                  <a:rPr lang="en-US" dirty="0">
                    <a:solidFill>
                      <a:schemeClr val="tx1"/>
                    </a:solidFill>
                  </a:rPr>
                  <a:t>, which yields the pervious (approximate) expression for </a:t>
                </a:r>
                <a:r>
                  <a:rPr lang="el-GR" dirty="0">
                    <a:solidFill>
                      <a:schemeClr val="tx1"/>
                    </a:solidFill>
                  </a:rPr>
                  <a:t>β</a:t>
                </a:r>
                <a14:m>
                  <m:oMath xmlns:m="http://schemas.openxmlformats.org/officeDocument/2006/math">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𝑝</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𝑝</m:t>
                        </m:r>
                      </m:e>
                      <m:sub>
                        <m:r>
                          <a:rPr lang="en-US" b="0" i="1" smtClean="0">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oMath>
                </a14:m>
                <a:endParaRPr lang="en-US" dirty="0">
                  <a:solidFill>
                    <a:schemeClr val="tx1"/>
                  </a:solidFill>
                </a:endParaRPr>
              </a:p>
              <a:p>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111" t="-812"/>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2438400"/>
            <a:ext cx="6172200" cy="155205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0800" y="4661967"/>
            <a:ext cx="4572000" cy="609600"/>
          </a:xfrm>
          <a:prstGeom prst="rect">
            <a:avLst/>
          </a:prstGeom>
        </p:spPr>
      </p:pic>
    </p:spTree>
    <p:extLst>
      <p:ext uri="{BB962C8B-B14F-4D97-AF65-F5344CB8AC3E}">
        <p14:creationId xmlns:p14="http://schemas.microsoft.com/office/powerpoint/2010/main" val="9237417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noFill/>
        </p:spPr>
        <p:txBody>
          <a:bodyPr/>
          <a:lstStyle/>
          <a:p>
            <a:r>
              <a:rPr lang="en-US" altLang="en-US" sz="3200"/>
              <a:t>Type II Error Probabilities and Sample Sizes</a:t>
            </a:r>
          </a:p>
        </p:txBody>
      </p:sp>
      <p:sp>
        <p:nvSpPr>
          <p:cNvPr id="147459" name="Rectangle 3"/>
          <p:cNvSpPr>
            <a:spLocks noGrp="1" noChangeArrowheads="1"/>
          </p:cNvSpPr>
          <p:nvPr>
            <p:ph type="body" idx="1"/>
          </p:nvPr>
        </p:nvSpPr>
        <p:spPr>
          <a:noFill/>
        </p:spPr>
        <p:txBody>
          <a:bodyPr/>
          <a:lstStyle/>
          <a:p>
            <a:pPr>
              <a:tabLst>
                <a:tab pos="457200" algn="l"/>
                <a:tab pos="1371600" algn="l"/>
                <a:tab pos="1547813" algn="l"/>
              </a:tabLst>
            </a:pPr>
            <a:r>
              <a:rPr lang="en-US" altLang="en-US" dirty="0"/>
              <a:t>Alternatively, for specified </a:t>
            </a:r>
            <a:r>
              <a:rPr lang="en-US" altLang="en-US" i="1" dirty="0"/>
              <a:t>p</a:t>
            </a:r>
            <a:r>
              <a:rPr lang="en-US" altLang="en-US" baseline="-25000" dirty="0"/>
              <a:t>1</a:t>
            </a:r>
            <a:r>
              <a:rPr lang="en-US" altLang="en-US" dirty="0"/>
              <a:t>, </a:t>
            </a:r>
            <a:r>
              <a:rPr lang="en-US" altLang="en-US" i="1" dirty="0"/>
              <a:t>p</a:t>
            </a:r>
            <a:r>
              <a:rPr lang="en-US" altLang="en-US" baseline="-25000" dirty="0"/>
              <a:t>2</a:t>
            </a:r>
            <a:r>
              <a:rPr lang="en-US" altLang="en-US" dirty="0"/>
              <a:t> with </a:t>
            </a:r>
            <a:r>
              <a:rPr lang="en-US" altLang="en-US" i="1" dirty="0"/>
              <a:t>p</a:t>
            </a:r>
            <a:r>
              <a:rPr lang="en-US" altLang="en-US" baseline="-25000" dirty="0"/>
              <a:t>1</a:t>
            </a:r>
            <a:r>
              <a:rPr lang="en-US" altLang="en-US" dirty="0"/>
              <a:t> – </a:t>
            </a:r>
            <a:r>
              <a:rPr lang="en-US" altLang="en-US" i="1" dirty="0"/>
              <a:t>p</a:t>
            </a:r>
            <a:r>
              <a:rPr lang="en-US" altLang="en-US" baseline="-25000" dirty="0"/>
              <a:t>2 </a:t>
            </a:r>
            <a:r>
              <a:rPr lang="en-US" altLang="en-US" dirty="0"/>
              <a:t>= d, the sample sizes necessary to achieve </a:t>
            </a:r>
            <a:r>
              <a:rPr lang="en-US" altLang="en-US" i="1" dirty="0">
                <a:sym typeface="Symbol" panose="05050102010706020507" pitchFamily="18" charset="2"/>
              </a:rPr>
              <a:t></a:t>
            </a:r>
            <a:r>
              <a:rPr lang="en-US" altLang="en-US" dirty="0"/>
              <a:t>(</a:t>
            </a:r>
            <a:r>
              <a:rPr lang="en-US" altLang="en-US" i="1" dirty="0"/>
              <a:t>p</a:t>
            </a:r>
            <a:r>
              <a:rPr lang="en-US" altLang="en-US" baseline="-25000" dirty="0"/>
              <a:t>1</a:t>
            </a:r>
            <a:r>
              <a:rPr lang="en-US" altLang="en-US" dirty="0"/>
              <a:t>, </a:t>
            </a:r>
            <a:r>
              <a:rPr lang="en-US" altLang="en-US" i="1" dirty="0"/>
              <a:t>p</a:t>
            </a:r>
            <a:r>
              <a:rPr lang="en-US" altLang="en-US" baseline="-25000" dirty="0"/>
              <a:t>2</a:t>
            </a:r>
            <a:r>
              <a:rPr lang="en-US" altLang="en-US" dirty="0"/>
              <a:t>) = </a:t>
            </a:r>
            <a:r>
              <a:rPr lang="en-US" altLang="en-US" i="1" dirty="0">
                <a:sym typeface="Symbol" panose="05050102010706020507" pitchFamily="18" charset="2"/>
              </a:rPr>
              <a:t></a:t>
            </a:r>
            <a:r>
              <a:rPr lang="en-US" altLang="en-US" dirty="0"/>
              <a:t> can be determined.</a:t>
            </a:r>
            <a:br>
              <a:rPr lang="en-US" altLang="en-US" dirty="0"/>
            </a:br>
            <a:br>
              <a:rPr lang="en-US" altLang="en-US" dirty="0"/>
            </a:br>
            <a:r>
              <a:rPr lang="en-US" altLang="en-US" dirty="0"/>
              <a:t>For example, for the upper-tailed test, we equate –</a:t>
            </a:r>
            <a:r>
              <a:rPr lang="en-US" altLang="en-US" i="1" dirty="0"/>
              <a:t>z</a:t>
            </a:r>
            <a:r>
              <a:rPr lang="en-US" altLang="en-US" i="1" baseline="-25000" dirty="0">
                <a:sym typeface="Symbol" panose="05050102010706020507" pitchFamily="18" charset="2"/>
              </a:rPr>
              <a:t></a:t>
            </a:r>
            <a:r>
              <a:rPr lang="en-US" altLang="en-US" i="1" dirty="0">
                <a:sym typeface="Symbol" panose="05050102010706020507" pitchFamily="18" charset="2"/>
              </a:rPr>
              <a:t> </a:t>
            </a:r>
            <a:r>
              <a:rPr lang="en-US" altLang="en-US" dirty="0">
                <a:sym typeface="Symbol" panose="05050102010706020507" pitchFamily="18" charset="2"/>
              </a:rPr>
              <a:t>to the argument of         (i.e., what’s inside the parentheses) in</a:t>
            </a:r>
            <a:br>
              <a:rPr lang="en-US" altLang="en-US" dirty="0">
                <a:sym typeface="Symbol" panose="05050102010706020507" pitchFamily="18" charset="2"/>
              </a:rPr>
            </a:br>
            <a:r>
              <a:rPr lang="en-US" altLang="en-US" dirty="0">
                <a:sym typeface="Symbol" panose="05050102010706020507" pitchFamily="18" charset="2"/>
              </a:rPr>
              <a:t>the foregoing box. </a:t>
            </a:r>
            <a:br>
              <a:rPr lang="en-US" altLang="en-US" dirty="0">
                <a:sym typeface="Symbol" panose="05050102010706020507" pitchFamily="18" charset="2"/>
              </a:rPr>
            </a:br>
            <a:br>
              <a:rPr lang="en-US" altLang="en-US" dirty="0">
                <a:sym typeface="Symbol" panose="05050102010706020507" pitchFamily="18" charset="2"/>
              </a:rPr>
            </a:br>
            <a:r>
              <a:rPr lang="en-US" altLang="en-US" dirty="0">
                <a:sym typeface="Symbol" panose="05050102010706020507" pitchFamily="18" charset="2"/>
              </a:rPr>
              <a:t>If </a:t>
            </a:r>
            <a:r>
              <a:rPr lang="en-US" altLang="en-US" i="1" dirty="0">
                <a:sym typeface="Symbol" panose="05050102010706020507" pitchFamily="18" charset="2"/>
              </a:rPr>
              <a:t>m </a:t>
            </a:r>
            <a:r>
              <a:rPr lang="en-US" altLang="en-US" dirty="0">
                <a:sym typeface="Symbol" panose="05050102010706020507" pitchFamily="18" charset="2"/>
              </a:rPr>
              <a:t>= </a:t>
            </a:r>
            <a:r>
              <a:rPr lang="en-US" altLang="en-US" i="1" dirty="0">
                <a:sym typeface="Symbol" panose="05050102010706020507" pitchFamily="18" charset="2"/>
              </a:rPr>
              <a:t>n</a:t>
            </a:r>
            <a:r>
              <a:rPr lang="en-US" altLang="en-US" dirty="0">
                <a:sym typeface="Symbol" panose="05050102010706020507" pitchFamily="18" charset="2"/>
              </a:rPr>
              <a:t>, there is a simple expression for the common value.</a:t>
            </a:r>
          </a:p>
        </p:txBody>
      </p:sp>
      <p:pic>
        <p:nvPicPr>
          <p:cNvPr id="14746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1713" y="3378200"/>
            <a:ext cx="649287"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noFill/>
        </p:spPr>
        <p:txBody>
          <a:bodyPr/>
          <a:lstStyle/>
          <a:p>
            <a:r>
              <a:rPr lang="en-US" altLang="en-US" sz="3200"/>
              <a:t>Type II Error Probabilities and Sample Sizes</a:t>
            </a:r>
          </a:p>
        </p:txBody>
      </p:sp>
      <p:sp>
        <p:nvSpPr>
          <p:cNvPr id="148483" name="Rectangle 3"/>
          <p:cNvSpPr>
            <a:spLocks noGrp="1" noChangeArrowheads="1"/>
          </p:cNvSpPr>
          <p:nvPr>
            <p:ph type="body" idx="1"/>
          </p:nvPr>
        </p:nvSpPr>
        <p:spPr>
          <a:noFill/>
        </p:spPr>
        <p:txBody>
          <a:bodyPr/>
          <a:lstStyle/>
          <a:p>
            <a:pPr>
              <a:tabLst>
                <a:tab pos="457200" algn="l"/>
                <a:tab pos="1371600" algn="l"/>
                <a:tab pos="1547813" algn="l"/>
              </a:tabLst>
            </a:pPr>
            <a:endParaRPr lang="en-US" altLang="en-US" dirty="0">
              <a:sym typeface="Symbol" panose="05050102010706020507" pitchFamily="18" charset="2"/>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493" y="2057400"/>
            <a:ext cx="7921013" cy="3581400"/>
          </a:xfrm>
          <a:prstGeom prst="rect">
            <a:avLst/>
          </a:prstGeom>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noFill/>
        </p:spPr>
        <p:txBody>
          <a:bodyPr/>
          <a:lstStyle/>
          <a:p>
            <a:r>
              <a:rPr lang="en-US" altLang="en-US" dirty="0"/>
              <a:t>Example </a:t>
            </a:r>
          </a:p>
        </p:txBody>
      </p:sp>
      <p:sp>
        <p:nvSpPr>
          <p:cNvPr id="149507"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One of the truly impressive applications of statistics occurred in connection with the design of the 1954 Salk polio-vaccine experiment and analysis of the resulting data.</a:t>
            </a:r>
            <a:br>
              <a:rPr lang="en-US" altLang="en-US"/>
            </a:br>
            <a:endParaRPr lang="en-US" altLang="en-US"/>
          </a:p>
          <a:p>
            <a:pPr>
              <a:tabLst>
                <a:tab pos="457200" algn="l"/>
                <a:tab pos="1371600" algn="l"/>
                <a:tab pos="1547813" algn="l"/>
              </a:tabLst>
            </a:pPr>
            <a:r>
              <a:rPr lang="en-US" altLang="en-US"/>
              <a:t>Part of the experiment focused on the efficacy of the vaccine in combating paralytic polio.</a:t>
            </a:r>
          </a:p>
          <a:p>
            <a:pPr>
              <a:tabLst>
                <a:tab pos="457200" algn="l"/>
                <a:tab pos="1371600" algn="l"/>
                <a:tab pos="1547813" algn="l"/>
              </a:tabLst>
            </a:pPr>
            <a:endParaRPr lang="en-US" altLang="en-US"/>
          </a:p>
          <a:p>
            <a:pPr>
              <a:tabLst>
                <a:tab pos="457200" algn="l"/>
                <a:tab pos="1371600" algn="l"/>
                <a:tab pos="1547813" algn="l"/>
              </a:tabLst>
            </a:pPr>
            <a:r>
              <a:rPr lang="en-US" altLang="en-US"/>
              <a:t>Because it was thought that without a control group of children, there would be no sound basis for assessment of the vaccine, it was decided to administer the vaccine to one group and a placebo injection (visually indistinguishable from the vaccine but known to have no effect) to a control</a:t>
            </a:r>
            <a:br>
              <a:rPr lang="en-US" altLang="en-US"/>
            </a:br>
            <a:r>
              <a:rPr lang="en-US" altLang="en-US"/>
              <a:t>group.</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49507">
                                            <p:txEl>
                                              <p:pRg st="1" end="1"/>
                                            </p:txEl>
                                          </p:spTgt>
                                        </p:tgtEl>
                                        <p:attrNameLst>
                                          <p:attrName>style.visibility</p:attrName>
                                        </p:attrNameLst>
                                      </p:cBhvr>
                                      <p:to>
                                        <p:strVal val="visible"/>
                                      </p:to>
                                    </p:set>
                                    <p:animEffect transition="in" filter="fade">
                                      <p:cBhvr>
                                        <p:cTn id="7" dur="1000"/>
                                        <p:tgtEl>
                                          <p:spTgt spid="149507">
                                            <p:txEl>
                                              <p:pRg st="1" end="1"/>
                                            </p:txEl>
                                          </p:spTgt>
                                        </p:tgtEl>
                                      </p:cBhvr>
                                    </p:animEffect>
                                    <p:anim calcmode="lin" valueType="num">
                                      <p:cBhvr>
                                        <p:cTn id="8" dur="1000" fill="hold"/>
                                        <p:tgtEl>
                                          <p:spTgt spid="149507">
                                            <p:txEl>
                                              <p:pRg st="1" end="1"/>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49507">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49507">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149507">
                                            <p:txEl>
                                              <p:pRg st="3" end="3"/>
                                            </p:txEl>
                                          </p:spTgt>
                                        </p:tgtEl>
                                        <p:attrNameLst>
                                          <p:attrName>style.visibility</p:attrName>
                                        </p:attrNameLst>
                                      </p:cBhvr>
                                      <p:to>
                                        <p:strVal val="visible"/>
                                      </p:to>
                                    </p:set>
                                    <p:animEffect transition="in" filter="fade">
                                      <p:cBhvr>
                                        <p:cTn id="15" dur="1000"/>
                                        <p:tgtEl>
                                          <p:spTgt spid="149507">
                                            <p:txEl>
                                              <p:pRg st="3" end="3"/>
                                            </p:txEl>
                                          </p:spTgt>
                                        </p:tgtEl>
                                      </p:cBhvr>
                                    </p:animEffect>
                                    <p:anim calcmode="lin" valueType="num">
                                      <p:cBhvr>
                                        <p:cTn id="16" dur="1000" fill="hold"/>
                                        <p:tgtEl>
                                          <p:spTgt spid="149507">
                                            <p:txEl>
                                              <p:pRg st="3" end="3"/>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149507">
                                            <p:txEl>
                                              <p:pRg st="3" end="3"/>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49507">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noFill/>
        </p:spPr>
        <p:txBody>
          <a:bodyPr/>
          <a:lstStyle/>
          <a:p>
            <a:r>
              <a:rPr lang="en-US" altLang="en-US" dirty="0"/>
              <a:t>Example</a:t>
            </a:r>
          </a:p>
        </p:txBody>
      </p:sp>
      <p:sp>
        <p:nvSpPr>
          <p:cNvPr id="150531"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For ethical reasons and also because it was thought that the knowledge of vaccine administration might have an</a:t>
            </a:r>
            <a:br>
              <a:rPr lang="en-US" altLang="en-US"/>
            </a:br>
            <a:r>
              <a:rPr lang="en-US" altLang="en-US"/>
              <a:t>effect on treatment and diagnosis, the experiment was conducted in a </a:t>
            </a:r>
            <a:r>
              <a:rPr lang="en-US" altLang="en-US" b="1"/>
              <a:t>double-blind </a:t>
            </a:r>
            <a:r>
              <a:rPr lang="en-US" altLang="en-US"/>
              <a:t>manner.</a:t>
            </a:r>
          </a:p>
          <a:p>
            <a:pPr>
              <a:tabLst>
                <a:tab pos="457200" algn="l"/>
                <a:tab pos="1371600" algn="l"/>
                <a:tab pos="1547813" algn="l"/>
              </a:tabLst>
            </a:pPr>
            <a:br>
              <a:rPr lang="en-US" altLang="en-US"/>
            </a:br>
            <a:r>
              <a:rPr lang="en-US" altLang="en-US"/>
              <a:t>That is, neither the individuals receiving injections nor those administering them actually knew who was receiving vaccine and who was receiving the placebo (samples were</a:t>
            </a:r>
            <a:br>
              <a:rPr lang="en-US" altLang="en-US"/>
            </a:br>
            <a:r>
              <a:rPr lang="en-US" altLang="en-US"/>
              <a:t>numerically coded).</a:t>
            </a:r>
          </a:p>
          <a:p>
            <a:pPr>
              <a:tabLst>
                <a:tab pos="457200" algn="l"/>
                <a:tab pos="1371600" algn="l"/>
                <a:tab pos="1547813" algn="l"/>
              </a:tabLst>
            </a:pPr>
            <a:br>
              <a:rPr lang="en-US" altLang="en-US"/>
            </a:br>
            <a:r>
              <a:rPr lang="en-US" altLang="en-US"/>
              <a:t>(Remember: at that point it was not at all clear whether the vaccine was beneficial.)</a:t>
            </a:r>
          </a:p>
        </p:txBody>
      </p:sp>
      <p:sp>
        <p:nvSpPr>
          <p:cNvPr id="150532"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t>cont’d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50531">
                                            <p:txEl>
                                              <p:pRg st="1" end="1"/>
                                            </p:txEl>
                                          </p:spTgt>
                                        </p:tgtEl>
                                        <p:attrNameLst>
                                          <p:attrName>style.visibility</p:attrName>
                                        </p:attrNameLst>
                                      </p:cBhvr>
                                      <p:to>
                                        <p:strVal val="visible"/>
                                      </p:to>
                                    </p:set>
                                    <p:animEffect transition="in" filter="fade">
                                      <p:cBhvr>
                                        <p:cTn id="7" dur="1000"/>
                                        <p:tgtEl>
                                          <p:spTgt spid="150531">
                                            <p:txEl>
                                              <p:pRg st="1" end="1"/>
                                            </p:txEl>
                                          </p:spTgt>
                                        </p:tgtEl>
                                      </p:cBhvr>
                                    </p:animEffect>
                                    <p:anim calcmode="lin" valueType="num">
                                      <p:cBhvr>
                                        <p:cTn id="8" dur="1000" fill="hold"/>
                                        <p:tgtEl>
                                          <p:spTgt spid="150531">
                                            <p:txEl>
                                              <p:pRg st="1" end="1"/>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50531">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50531">
                                            <p:txEl>
                                              <p:pRg st="1" end="1"/>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50531">
                                            <p:txEl>
                                              <p:pRg st="2" end="2"/>
                                            </p:txEl>
                                          </p:spTgt>
                                        </p:tgtEl>
                                        <p:attrNameLst>
                                          <p:attrName>style.visibility</p:attrName>
                                        </p:attrNameLst>
                                      </p:cBhvr>
                                      <p:to>
                                        <p:strVal val="visible"/>
                                      </p:to>
                                    </p:set>
                                    <p:animEffect transition="in" filter="fade">
                                      <p:cBhvr>
                                        <p:cTn id="13" dur="1000"/>
                                        <p:tgtEl>
                                          <p:spTgt spid="150531">
                                            <p:txEl>
                                              <p:pRg st="2" end="2"/>
                                            </p:txEl>
                                          </p:spTgt>
                                        </p:tgtEl>
                                      </p:cBhvr>
                                    </p:animEffect>
                                    <p:anim calcmode="lin" valueType="num">
                                      <p:cBhvr>
                                        <p:cTn id="14" dur="1000" fill="hold"/>
                                        <p:tgtEl>
                                          <p:spTgt spid="150531">
                                            <p:txEl>
                                              <p:pRg st="2" end="2"/>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50531">
                                            <p:txEl>
                                              <p:pRg st="2" end="2"/>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50531">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noFill/>
        </p:spPr>
        <p:txBody>
          <a:bodyPr/>
          <a:lstStyle/>
          <a:p>
            <a:r>
              <a:rPr lang="en-US" altLang="en-US" dirty="0"/>
              <a:t>Example </a:t>
            </a:r>
          </a:p>
        </p:txBody>
      </p:sp>
      <p:sp>
        <p:nvSpPr>
          <p:cNvPr id="151555"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Let </a:t>
            </a:r>
            <a:r>
              <a:rPr lang="en-US" altLang="en-US" i="1"/>
              <a:t>p</a:t>
            </a:r>
            <a:r>
              <a:rPr lang="en-US" altLang="en-US" baseline="-25000"/>
              <a:t>1</a:t>
            </a:r>
            <a:r>
              <a:rPr lang="en-US" altLang="en-US"/>
              <a:t> and </a:t>
            </a:r>
            <a:r>
              <a:rPr lang="en-US" altLang="en-US" i="1"/>
              <a:t>p</a:t>
            </a:r>
            <a:r>
              <a:rPr lang="en-US" altLang="en-US" baseline="-25000"/>
              <a:t>2</a:t>
            </a:r>
            <a:r>
              <a:rPr lang="en-US" altLang="en-US"/>
              <a:t> be the probabilities of a child getting paralytic polio for the control and treatment conditions, respectively.</a:t>
            </a:r>
          </a:p>
          <a:p>
            <a:pPr>
              <a:tabLst>
                <a:tab pos="457200" algn="l"/>
                <a:tab pos="1371600" algn="l"/>
                <a:tab pos="1547813" algn="l"/>
              </a:tabLst>
            </a:pPr>
            <a:endParaRPr lang="en-US" altLang="en-US"/>
          </a:p>
          <a:p>
            <a:pPr>
              <a:tabLst>
                <a:tab pos="457200" algn="l"/>
                <a:tab pos="1371600" algn="l"/>
                <a:tab pos="1547813" algn="l"/>
              </a:tabLst>
            </a:pPr>
            <a:r>
              <a:rPr lang="en-US" altLang="en-US"/>
              <a:t>The objective was to test </a:t>
            </a:r>
            <a:r>
              <a:rPr lang="en-US" altLang="en-US" i="1"/>
              <a:t>H</a:t>
            </a:r>
            <a:r>
              <a:rPr lang="en-US" altLang="en-US" baseline="-25000"/>
              <a:t>0</a:t>
            </a:r>
            <a:r>
              <a:rPr lang="en-US" altLang="en-US"/>
              <a:t>: </a:t>
            </a:r>
            <a:r>
              <a:rPr lang="en-US" altLang="en-US" i="1"/>
              <a:t>p</a:t>
            </a:r>
            <a:r>
              <a:rPr lang="en-US" altLang="en-US" baseline="-25000"/>
              <a:t>1</a:t>
            </a:r>
            <a:r>
              <a:rPr lang="en-US" altLang="en-US"/>
              <a:t> – </a:t>
            </a:r>
            <a:r>
              <a:rPr lang="en-US" altLang="en-US" i="1"/>
              <a:t>p</a:t>
            </a:r>
            <a:r>
              <a:rPr lang="en-US" altLang="en-US" baseline="-25000"/>
              <a:t>2</a:t>
            </a:r>
            <a:r>
              <a:rPr lang="en-US" altLang="en-US"/>
              <a:t> = 0 versus </a:t>
            </a:r>
            <a:br>
              <a:rPr lang="en-US" altLang="en-US"/>
            </a:br>
            <a:r>
              <a:rPr lang="en-US" altLang="en-US" i="1"/>
              <a:t>H</a:t>
            </a:r>
            <a:r>
              <a:rPr lang="en-US" altLang="en-US" baseline="-25000"/>
              <a:t>a</a:t>
            </a:r>
            <a:r>
              <a:rPr lang="en-US" altLang="en-US"/>
              <a:t>: </a:t>
            </a:r>
            <a:r>
              <a:rPr lang="en-US" altLang="en-US" i="1"/>
              <a:t>p</a:t>
            </a:r>
            <a:r>
              <a:rPr lang="en-US" altLang="en-US" baseline="-25000"/>
              <a:t>1</a:t>
            </a:r>
            <a:r>
              <a:rPr lang="en-US" altLang="en-US"/>
              <a:t> – </a:t>
            </a:r>
            <a:r>
              <a:rPr lang="en-US" altLang="en-US" i="1"/>
              <a:t>p</a:t>
            </a:r>
            <a:r>
              <a:rPr lang="en-US" altLang="en-US" baseline="-25000"/>
              <a:t>2</a:t>
            </a:r>
            <a:r>
              <a:rPr lang="en-US" altLang="en-US"/>
              <a:t> &gt; 0 (the alternative states that a vaccinated child is less likely to contract polio than an unvaccinated child).</a:t>
            </a:r>
          </a:p>
          <a:p>
            <a:pPr>
              <a:tabLst>
                <a:tab pos="457200" algn="l"/>
                <a:tab pos="1371600" algn="l"/>
                <a:tab pos="1547813" algn="l"/>
              </a:tabLst>
            </a:pPr>
            <a:endParaRPr lang="en-US" altLang="en-US"/>
          </a:p>
          <a:p>
            <a:pPr>
              <a:tabLst>
                <a:tab pos="457200" algn="l"/>
                <a:tab pos="1371600" algn="l"/>
                <a:tab pos="1547813" algn="l"/>
              </a:tabLst>
            </a:pPr>
            <a:r>
              <a:rPr lang="en-US" altLang="en-US"/>
              <a:t>Supposing the true value of </a:t>
            </a:r>
            <a:r>
              <a:rPr lang="en-US" altLang="en-US" i="1"/>
              <a:t>p</a:t>
            </a:r>
            <a:r>
              <a:rPr lang="en-US" altLang="en-US" baseline="-25000"/>
              <a:t>1</a:t>
            </a:r>
            <a:r>
              <a:rPr lang="en-US" altLang="en-US"/>
              <a:t> is .0003 (an incidence rate of 30 per 100,000), the vaccine would be a significant improvement if the incidence rate was halved—that is,</a:t>
            </a:r>
            <a:br>
              <a:rPr lang="en-US" altLang="en-US"/>
            </a:br>
            <a:r>
              <a:rPr lang="en-US" altLang="en-US" i="1"/>
              <a:t>p</a:t>
            </a:r>
            <a:r>
              <a:rPr lang="en-US" altLang="en-US" baseline="-25000"/>
              <a:t>2</a:t>
            </a:r>
            <a:r>
              <a:rPr lang="en-US" altLang="en-US"/>
              <a:t> = .00015.</a:t>
            </a:r>
          </a:p>
        </p:txBody>
      </p:sp>
      <p:sp>
        <p:nvSpPr>
          <p:cNvPr id="151556"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t>cont’d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51555">
                                            <p:txEl>
                                              <p:pRg st="2" end="2"/>
                                            </p:txEl>
                                          </p:spTgt>
                                        </p:tgtEl>
                                        <p:attrNameLst>
                                          <p:attrName>style.visibility</p:attrName>
                                        </p:attrNameLst>
                                      </p:cBhvr>
                                      <p:to>
                                        <p:strVal val="visible"/>
                                      </p:to>
                                    </p:set>
                                    <p:animEffect transition="in" filter="fade">
                                      <p:cBhvr>
                                        <p:cTn id="7" dur="1000"/>
                                        <p:tgtEl>
                                          <p:spTgt spid="151555">
                                            <p:txEl>
                                              <p:pRg st="2" end="2"/>
                                            </p:txEl>
                                          </p:spTgt>
                                        </p:tgtEl>
                                      </p:cBhvr>
                                    </p:animEffect>
                                    <p:anim calcmode="lin" valueType="num">
                                      <p:cBhvr>
                                        <p:cTn id="8" dur="1000" fill="hold"/>
                                        <p:tgtEl>
                                          <p:spTgt spid="151555">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51555">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51555">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151555">
                                            <p:txEl>
                                              <p:pRg st="4" end="4"/>
                                            </p:txEl>
                                          </p:spTgt>
                                        </p:tgtEl>
                                        <p:attrNameLst>
                                          <p:attrName>style.visibility</p:attrName>
                                        </p:attrNameLst>
                                      </p:cBhvr>
                                      <p:to>
                                        <p:strVal val="visible"/>
                                      </p:to>
                                    </p:set>
                                    <p:animEffect transition="in" filter="fade">
                                      <p:cBhvr>
                                        <p:cTn id="15" dur="1000"/>
                                        <p:tgtEl>
                                          <p:spTgt spid="151555">
                                            <p:txEl>
                                              <p:pRg st="4" end="4"/>
                                            </p:txEl>
                                          </p:spTgt>
                                        </p:tgtEl>
                                      </p:cBhvr>
                                    </p:animEffect>
                                    <p:anim calcmode="lin" valueType="num">
                                      <p:cBhvr>
                                        <p:cTn id="16" dur="1000" fill="hold"/>
                                        <p:tgtEl>
                                          <p:spTgt spid="151555">
                                            <p:txEl>
                                              <p:pRg st="4" end="4"/>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151555">
                                            <p:txEl>
                                              <p:pRg st="4" end="4"/>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51555">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noFill/>
        </p:spPr>
        <p:txBody>
          <a:bodyPr/>
          <a:lstStyle/>
          <a:p>
            <a:r>
              <a:rPr lang="en-US" altLang="en-US" dirty="0"/>
              <a:t>Example </a:t>
            </a:r>
          </a:p>
        </p:txBody>
      </p:sp>
      <p:sp>
        <p:nvSpPr>
          <p:cNvPr id="152579"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Using a level </a:t>
            </a:r>
            <a:r>
              <a:rPr lang="en-US" altLang="en-US" i="1">
                <a:sym typeface="Symbol" panose="05050102010706020507" pitchFamily="18" charset="2"/>
              </a:rPr>
              <a:t></a:t>
            </a:r>
            <a:r>
              <a:rPr lang="en-US" altLang="en-US"/>
              <a:t> = .05 test, it would then be reasonable to ask for sample sizes for which </a:t>
            </a:r>
            <a:r>
              <a:rPr lang="en-US" altLang="en-US" i="1">
                <a:sym typeface="Symbol" panose="05050102010706020507" pitchFamily="18" charset="2"/>
              </a:rPr>
              <a:t></a:t>
            </a:r>
            <a:r>
              <a:rPr lang="en-US" altLang="en-US"/>
              <a:t> = .1 when </a:t>
            </a:r>
            <a:r>
              <a:rPr lang="en-US" altLang="en-US" i="1"/>
              <a:t>p</a:t>
            </a:r>
            <a:r>
              <a:rPr lang="en-US" altLang="en-US" baseline="-25000"/>
              <a:t>1</a:t>
            </a:r>
            <a:r>
              <a:rPr lang="en-US" altLang="en-US"/>
              <a:t> = .0003 and</a:t>
            </a:r>
            <a:br>
              <a:rPr lang="en-US" altLang="en-US"/>
            </a:br>
            <a:r>
              <a:rPr lang="en-US" altLang="en-US" i="1"/>
              <a:t>p</a:t>
            </a:r>
            <a:r>
              <a:rPr lang="en-US" altLang="en-US" baseline="-25000"/>
              <a:t>2</a:t>
            </a:r>
            <a:r>
              <a:rPr lang="en-US" altLang="en-US"/>
              <a:t> = .00015.</a:t>
            </a:r>
          </a:p>
          <a:p>
            <a:pPr>
              <a:tabLst>
                <a:tab pos="457200" algn="l"/>
                <a:tab pos="1371600" algn="l"/>
                <a:tab pos="1547813" algn="l"/>
              </a:tabLst>
            </a:pPr>
            <a:br>
              <a:rPr lang="en-US" altLang="en-US"/>
            </a:br>
            <a:r>
              <a:rPr lang="en-US" altLang="en-US"/>
              <a:t>Assuming equal sample sizes, the required </a:t>
            </a:r>
            <a:r>
              <a:rPr lang="en-US" altLang="en-US" i="1"/>
              <a:t>n </a:t>
            </a:r>
            <a:r>
              <a:rPr lang="en-US" altLang="en-US"/>
              <a:t>is obtained from (9.7) as</a:t>
            </a:r>
          </a:p>
          <a:p>
            <a:pPr>
              <a:tabLst>
                <a:tab pos="457200" algn="l"/>
                <a:tab pos="1371600" algn="l"/>
                <a:tab pos="1547813" algn="l"/>
              </a:tabLst>
            </a:pPr>
            <a:endParaRPr lang="en-US" altLang="en-US"/>
          </a:p>
          <a:p>
            <a:pPr>
              <a:tabLst>
                <a:tab pos="457200" algn="l"/>
                <a:tab pos="1371600" algn="l"/>
                <a:tab pos="1547813" algn="l"/>
              </a:tabLst>
            </a:pPr>
            <a:endParaRPr lang="en-US" altLang="en-US"/>
          </a:p>
          <a:p>
            <a:pPr>
              <a:tabLst>
                <a:tab pos="457200" algn="l"/>
                <a:tab pos="1371600" algn="l"/>
                <a:tab pos="1547813" algn="l"/>
              </a:tabLst>
            </a:pPr>
            <a:endParaRPr lang="en-US" altLang="en-US"/>
          </a:p>
          <a:p>
            <a:pPr>
              <a:tabLst>
                <a:tab pos="457200" algn="l"/>
                <a:tab pos="1371600" algn="l"/>
                <a:tab pos="1547813" algn="l"/>
              </a:tabLst>
            </a:pPr>
            <a:r>
              <a:rPr lang="en-US" altLang="en-US"/>
              <a:t>   = [(.0349 + .0271)/.00015]</a:t>
            </a:r>
            <a:r>
              <a:rPr lang="en-US" altLang="en-US" baseline="30000"/>
              <a:t>2</a:t>
            </a:r>
            <a:r>
              <a:rPr lang="en-US" altLang="en-US"/>
              <a:t> </a:t>
            </a:r>
            <a:r>
              <a:rPr lang="en-US" altLang="en-US" b="1">
                <a:sym typeface="Symbol" panose="05050102010706020507" pitchFamily="18" charset="2"/>
              </a:rPr>
              <a:t></a:t>
            </a:r>
            <a:r>
              <a:rPr lang="en-US" altLang="en-US"/>
              <a:t> 171,000</a:t>
            </a:r>
          </a:p>
        </p:txBody>
      </p:sp>
      <p:sp>
        <p:nvSpPr>
          <p:cNvPr id="152580"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t>cont’d</a:t>
            </a:r>
          </a:p>
        </p:txBody>
      </p:sp>
      <p:pic>
        <p:nvPicPr>
          <p:cNvPr id="152581"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063" y="4114800"/>
            <a:ext cx="8428037" cy="722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52579">
                                            <p:txEl>
                                              <p:pRg st="1" end="1"/>
                                            </p:txEl>
                                          </p:spTgt>
                                        </p:tgtEl>
                                        <p:attrNameLst>
                                          <p:attrName>style.visibility</p:attrName>
                                        </p:attrNameLst>
                                      </p:cBhvr>
                                      <p:to>
                                        <p:strVal val="visible"/>
                                      </p:to>
                                    </p:set>
                                    <p:animEffect transition="in" filter="fade">
                                      <p:cBhvr>
                                        <p:cTn id="7" dur="1000"/>
                                        <p:tgtEl>
                                          <p:spTgt spid="152579">
                                            <p:txEl>
                                              <p:pRg st="1" end="1"/>
                                            </p:txEl>
                                          </p:spTgt>
                                        </p:tgtEl>
                                      </p:cBhvr>
                                    </p:animEffect>
                                    <p:anim calcmode="lin" valueType="num">
                                      <p:cBhvr>
                                        <p:cTn id="8" dur="1000" fill="hold"/>
                                        <p:tgtEl>
                                          <p:spTgt spid="152579">
                                            <p:txEl>
                                              <p:pRg st="1" end="1"/>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52579">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52579">
                                            <p:txEl>
                                              <p:pRg st="1" end="1"/>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52581"/>
                                        </p:tgtEl>
                                        <p:attrNameLst>
                                          <p:attrName>style.visibility</p:attrName>
                                        </p:attrNameLst>
                                      </p:cBhvr>
                                      <p:to>
                                        <p:strVal val="visible"/>
                                      </p:to>
                                    </p:set>
                                    <p:animEffect transition="in" filter="fade">
                                      <p:cBhvr>
                                        <p:cTn id="13" dur="1000"/>
                                        <p:tgtEl>
                                          <p:spTgt spid="152581"/>
                                        </p:tgtEl>
                                      </p:cBhvr>
                                    </p:animEffect>
                                    <p:anim calcmode="lin" valueType="num">
                                      <p:cBhvr>
                                        <p:cTn id="14" dur="1000" fill="hold"/>
                                        <p:tgtEl>
                                          <p:spTgt spid="152581"/>
                                        </p:tgtEl>
                                        <p:attrNameLst>
                                          <p:attrName>ppt_x</p:attrName>
                                        </p:attrNameLst>
                                      </p:cBhvr>
                                      <p:tavLst>
                                        <p:tav tm="0">
                                          <p:val>
                                            <p:strVal val="#ppt_x"/>
                                          </p:val>
                                        </p:tav>
                                        <p:tav tm="100000">
                                          <p:val>
                                            <p:strVal val="#ppt_x"/>
                                          </p:val>
                                        </p:tav>
                                      </p:tavLst>
                                    </p:anim>
                                    <p:anim calcmode="lin" valueType="num">
                                      <p:cBhvr>
                                        <p:cTn id="15" dur="900" decel="100000" fill="hold"/>
                                        <p:tgtEl>
                                          <p:spTgt spid="152581"/>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52581"/>
                                        </p:tgtEl>
                                        <p:attrNameLst>
                                          <p:attrName>ppt_y</p:attrName>
                                        </p:attrNameLst>
                                      </p:cBhvr>
                                      <p:tavLst>
                                        <p:tav tm="0">
                                          <p:val>
                                            <p:strVal val="#ppt_y-.03"/>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7" presetClass="entr" presetSubtype="0" fill="hold" nodeType="clickEffect">
                                  <p:stCondLst>
                                    <p:cond delay="0"/>
                                  </p:stCondLst>
                                  <p:childTnLst>
                                    <p:set>
                                      <p:cBhvr>
                                        <p:cTn id="20" dur="1" fill="hold">
                                          <p:stCondLst>
                                            <p:cond delay="0"/>
                                          </p:stCondLst>
                                        </p:cTn>
                                        <p:tgtEl>
                                          <p:spTgt spid="152579">
                                            <p:txEl>
                                              <p:pRg st="5" end="5"/>
                                            </p:txEl>
                                          </p:spTgt>
                                        </p:tgtEl>
                                        <p:attrNameLst>
                                          <p:attrName>style.visibility</p:attrName>
                                        </p:attrNameLst>
                                      </p:cBhvr>
                                      <p:to>
                                        <p:strVal val="visible"/>
                                      </p:to>
                                    </p:set>
                                    <p:animEffect transition="in" filter="fade">
                                      <p:cBhvr>
                                        <p:cTn id="21" dur="1000"/>
                                        <p:tgtEl>
                                          <p:spTgt spid="152579">
                                            <p:txEl>
                                              <p:pRg st="5" end="5"/>
                                            </p:txEl>
                                          </p:spTgt>
                                        </p:tgtEl>
                                      </p:cBhvr>
                                    </p:animEffect>
                                    <p:anim calcmode="lin" valueType="num">
                                      <p:cBhvr>
                                        <p:cTn id="22" dur="1000" fill="hold"/>
                                        <p:tgtEl>
                                          <p:spTgt spid="152579">
                                            <p:txEl>
                                              <p:pRg st="5" end="5"/>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152579">
                                            <p:txEl>
                                              <p:pRg st="5" end="5"/>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52579">
                                            <p:txEl>
                                              <p:pRg st="5" end="5"/>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noFill/>
        </p:spPr>
        <p:txBody>
          <a:bodyPr/>
          <a:lstStyle/>
          <a:p>
            <a:r>
              <a:rPr lang="en-US" altLang="en-US" dirty="0"/>
              <a:t>Example </a:t>
            </a:r>
          </a:p>
        </p:txBody>
      </p:sp>
      <p:sp>
        <p:nvSpPr>
          <p:cNvPr id="154627"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The actual data for this experiment follows. Sample sizes of approximately 200,000 were used.</a:t>
            </a:r>
          </a:p>
          <a:p>
            <a:pPr>
              <a:tabLst>
                <a:tab pos="457200" algn="l"/>
                <a:tab pos="1371600" algn="l"/>
                <a:tab pos="1547813" algn="l"/>
              </a:tabLst>
            </a:pPr>
            <a:br>
              <a:rPr lang="en-US" altLang="en-US"/>
            </a:br>
            <a:r>
              <a:rPr lang="en-US" altLang="en-US"/>
              <a:t>The reader can easily verify that </a:t>
            </a:r>
            <a:r>
              <a:rPr lang="en-US" altLang="en-US" i="1"/>
              <a:t>z </a:t>
            </a:r>
            <a:r>
              <a:rPr lang="en-US" altLang="en-US"/>
              <a:t>= 6.43—a highly significant value. The vaccine was judged a resounding success!</a:t>
            </a:r>
          </a:p>
          <a:p>
            <a:pPr>
              <a:tabLst>
                <a:tab pos="457200" algn="l"/>
                <a:tab pos="1371600" algn="l"/>
                <a:tab pos="1547813" algn="l"/>
              </a:tabLst>
            </a:pPr>
            <a:endParaRPr lang="en-US" altLang="en-US"/>
          </a:p>
          <a:p>
            <a:pPr>
              <a:tabLst>
                <a:tab pos="457200" algn="l"/>
                <a:tab pos="1371600" algn="l"/>
                <a:tab pos="1547813" algn="l"/>
              </a:tabLst>
            </a:pPr>
            <a:r>
              <a:rPr lang="en-US" altLang="en-US"/>
              <a:t>Placebo: </a:t>
            </a:r>
            <a:r>
              <a:rPr lang="en-US" altLang="en-US" i="1"/>
              <a:t>m </a:t>
            </a:r>
            <a:r>
              <a:rPr lang="en-US" altLang="en-US"/>
              <a:t>= 201,229,</a:t>
            </a:r>
          </a:p>
          <a:p>
            <a:pPr>
              <a:tabLst>
                <a:tab pos="457200" algn="l"/>
                <a:tab pos="1371600" algn="l"/>
                <a:tab pos="1547813" algn="l"/>
              </a:tabLst>
            </a:pPr>
            <a:r>
              <a:rPr lang="en-US" altLang="en-US" sz="800"/>
              <a:t> </a:t>
            </a:r>
            <a:br>
              <a:rPr lang="en-US" altLang="en-US" sz="800"/>
            </a:br>
            <a:r>
              <a:rPr lang="en-US" altLang="en-US"/>
              <a:t>		</a:t>
            </a:r>
            <a:r>
              <a:rPr lang="en-US" altLang="en-US" i="1"/>
              <a:t>x</a:t>
            </a:r>
            <a:r>
              <a:rPr lang="en-US" altLang="en-US"/>
              <a:t> = number of cases of paralytic polio = 110</a:t>
            </a:r>
          </a:p>
          <a:p>
            <a:pPr>
              <a:tabLst>
                <a:tab pos="457200" algn="l"/>
                <a:tab pos="1371600" algn="l"/>
                <a:tab pos="1547813" algn="l"/>
              </a:tabLst>
            </a:pPr>
            <a:br>
              <a:rPr lang="en-US" altLang="en-US"/>
            </a:br>
            <a:r>
              <a:rPr lang="en-US" altLang="en-US"/>
              <a:t>Vaccine: </a:t>
            </a:r>
            <a:r>
              <a:rPr lang="en-US" altLang="en-US" i="1"/>
              <a:t>n </a:t>
            </a:r>
            <a:r>
              <a:rPr lang="en-US" altLang="en-US"/>
              <a:t>= 200,745,</a:t>
            </a:r>
          </a:p>
          <a:p>
            <a:pPr>
              <a:tabLst>
                <a:tab pos="457200" algn="l"/>
                <a:tab pos="1371600" algn="l"/>
                <a:tab pos="1547813" algn="l"/>
              </a:tabLst>
            </a:pPr>
            <a:r>
              <a:rPr lang="en-US" altLang="en-US" sz="800"/>
              <a:t> </a:t>
            </a:r>
            <a:br>
              <a:rPr lang="en-US" altLang="en-US" sz="800"/>
            </a:br>
            <a:r>
              <a:rPr lang="en-US" altLang="en-US"/>
              <a:t>	          </a:t>
            </a:r>
            <a:r>
              <a:rPr lang="en-US" altLang="en-US" i="1"/>
              <a:t>y</a:t>
            </a:r>
            <a:r>
              <a:rPr lang="en-US" altLang="en-US"/>
              <a:t> = 33</a:t>
            </a:r>
          </a:p>
        </p:txBody>
      </p:sp>
      <p:sp>
        <p:nvSpPr>
          <p:cNvPr id="154628"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t>cont’d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54627">
                                            <p:txEl>
                                              <p:pRg st="1" end="1"/>
                                            </p:txEl>
                                          </p:spTgt>
                                        </p:tgtEl>
                                        <p:attrNameLst>
                                          <p:attrName>style.visibility</p:attrName>
                                        </p:attrNameLst>
                                      </p:cBhvr>
                                      <p:to>
                                        <p:strVal val="visible"/>
                                      </p:to>
                                    </p:set>
                                    <p:animEffect transition="in" filter="fade">
                                      <p:cBhvr>
                                        <p:cTn id="7" dur="1000"/>
                                        <p:tgtEl>
                                          <p:spTgt spid="154627">
                                            <p:txEl>
                                              <p:pRg st="1" end="1"/>
                                            </p:txEl>
                                          </p:spTgt>
                                        </p:tgtEl>
                                      </p:cBhvr>
                                    </p:animEffect>
                                    <p:anim calcmode="lin" valueType="num">
                                      <p:cBhvr>
                                        <p:cTn id="8" dur="1000" fill="hold"/>
                                        <p:tgtEl>
                                          <p:spTgt spid="154627">
                                            <p:txEl>
                                              <p:pRg st="1" end="1"/>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54627">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54627">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154627">
                                            <p:txEl>
                                              <p:pRg st="3" end="3"/>
                                            </p:txEl>
                                          </p:spTgt>
                                        </p:tgtEl>
                                        <p:attrNameLst>
                                          <p:attrName>style.visibility</p:attrName>
                                        </p:attrNameLst>
                                      </p:cBhvr>
                                      <p:to>
                                        <p:strVal val="visible"/>
                                      </p:to>
                                    </p:set>
                                    <p:animEffect transition="in" filter="fade">
                                      <p:cBhvr>
                                        <p:cTn id="15" dur="1000"/>
                                        <p:tgtEl>
                                          <p:spTgt spid="154627">
                                            <p:txEl>
                                              <p:pRg st="3" end="3"/>
                                            </p:txEl>
                                          </p:spTgt>
                                        </p:tgtEl>
                                      </p:cBhvr>
                                    </p:animEffect>
                                    <p:anim calcmode="lin" valueType="num">
                                      <p:cBhvr>
                                        <p:cTn id="16" dur="1000" fill="hold"/>
                                        <p:tgtEl>
                                          <p:spTgt spid="154627">
                                            <p:txEl>
                                              <p:pRg st="3" end="3"/>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154627">
                                            <p:txEl>
                                              <p:pRg st="3" end="3"/>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54627">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nodeType="clickEffect">
                                  <p:stCondLst>
                                    <p:cond delay="0"/>
                                  </p:stCondLst>
                                  <p:childTnLst>
                                    <p:set>
                                      <p:cBhvr>
                                        <p:cTn id="22" dur="1" fill="hold">
                                          <p:stCondLst>
                                            <p:cond delay="0"/>
                                          </p:stCondLst>
                                        </p:cTn>
                                        <p:tgtEl>
                                          <p:spTgt spid="154627">
                                            <p:txEl>
                                              <p:pRg st="4" end="4"/>
                                            </p:txEl>
                                          </p:spTgt>
                                        </p:tgtEl>
                                        <p:attrNameLst>
                                          <p:attrName>style.visibility</p:attrName>
                                        </p:attrNameLst>
                                      </p:cBhvr>
                                      <p:to>
                                        <p:strVal val="visible"/>
                                      </p:to>
                                    </p:set>
                                    <p:animEffect transition="in" filter="fade">
                                      <p:cBhvr>
                                        <p:cTn id="23" dur="1000"/>
                                        <p:tgtEl>
                                          <p:spTgt spid="154627">
                                            <p:txEl>
                                              <p:pRg st="4" end="4"/>
                                            </p:txEl>
                                          </p:spTgt>
                                        </p:tgtEl>
                                      </p:cBhvr>
                                    </p:animEffect>
                                    <p:anim calcmode="lin" valueType="num">
                                      <p:cBhvr>
                                        <p:cTn id="24" dur="1000" fill="hold"/>
                                        <p:tgtEl>
                                          <p:spTgt spid="154627">
                                            <p:txEl>
                                              <p:pRg st="4" end="4"/>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154627">
                                            <p:txEl>
                                              <p:pRg st="4" end="4"/>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154627">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7" presetClass="entr" presetSubtype="0" fill="hold" nodeType="clickEffect">
                                  <p:stCondLst>
                                    <p:cond delay="0"/>
                                  </p:stCondLst>
                                  <p:childTnLst>
                                    <p:set>
                                      <p:cBhvr>
                                        <p:cTn id="30" dur="1" fill="hold">
                                          <p:stCondLst>
                                            <p:cond delay="0"/>
                                          </p:stCondLst>
                                        </p:cTn>
                                        <p:tgtEl>
                                          <p:spTgt spid="154627">
                                            <p:txEl>
                                              <p:pRg st="5" end="5"/>
                                            </p:txEl>
                                          </p:spTgt>
                                        </p:tgtEl>
                                        <p:attrNameLst>
                                          <p:attrName>style.visibility</p:attrName>
                                        </p:attrNameLst>
                                      </p:cBhvr>
                                      <p:to>
                                        <p:strVal val="visible"/>
                                      </p:to>
                                    </p:set>
                                    <p:animEffect transition="in" filter="fade">
                                      <p:cBhvr>
                                        <p:cTn id="31" dur="1000"/>
                                        <p:tgtEl>
                                          <p:spTgt spid="154627">
                                            <p:txEl>
                                              <p:pRg st="5" end="5"/>
                                            </p:txEl>
                                          </p:spTgt>
                                        </p:tgtEl>
                                      </p:cBhvr>
                                    </p:animEffect>
                                    <p:anim calcmode="lin" valueType="num">
                                      <p:cBhvr>
                                        <p:cTn id="32" dur="1000" fill="hold"/>
                                        <p:tgtEl>
                                          <p:spTgt spid="154627">
                                            <p:txEl>
                                              <p:pRg st="5" end="5"/>
                                            </p:txEl>
                                          </p:spTgt>
                                        </p:tgtEl>
                                        <p:attrNameLst>
                                          <p:attrName>ppt_x</p:attrName>
                                        </p:attrNameLst>
                                      </p:cBhvr>
                                      <p:tavLst>
                                        <p:tav tm="0">
                                          <p:val>
                                            <p:strVal val="#ppt_x"/>
                                          </p:val>
                                        </p:tav>
                                        <p:tav tm="100000">
                                          <p:val>
                                            <p:strVal val="#ppt_x"/>
                                          </p:val>
                                        </p:tav>
                                      </p:tavLst>
                                    </p:anim>
                                    <p:anim calcmode="lin" valueType="num">
                                      <p:cBhvr>
                                        <p:cTn id="33" dur="900" decel="100000" fill="hold"/>
                                        <p:tgtEl>
                                          <p:spTgt spid="154627">
                                            <p:txEl>
                                              <p:pRg st="5" end="5"/>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154627">
                                            <p:txEl>
                                              <p:pRg st="5" end="5"/>
                                            </p:txEl>
                                          </p:spTgt>
                                        </p:tgtEl>
                                        <p:attrNameLst>
                                          <p:attrName>ppt_y</p:attrName>
                                        </p:attrNameLst>
                                      </p:cBhvr>
                                      <p:tavLst>
                                        <p:tav tm="0">
                                          <p:val>
                                            <p:strVal val="#ppt_y-.03"/>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37" presetClass="entr" presetSubtype="0" fill="hold" nodeType="clickEffect">
                                  <p:stCondLst>
                                    <p:cond delay="0"/>
                                  </p:stCondLst>
                                  <p:childTnLst>
                                    <p:set>
                                      <p:cBhvr>
                                        <p:cTn id="38" dur="1" fill="hold">
                                          <p:stCondLst>
                                            <p:cond delay="0"/>
                                          </p:stCondLst>
                                        </p:cTn>
                                        <p:tgtEl>
                                          <p:spTgt spid="154627">
                                            <p:txEl>
                                              <p:pRg st="6" end="6"/>
                                            </p:txEl>
                                          </p:spTgt>
                                        </p:tgtEl>
                                        <p:attrNameLst>
                                          <p:attrName>style.visibility</p:attrName>
                                        </p:attrNameLst>
                                      </p:cBhvr>
                                      <p:to>
                                        <p:strVal val="visible"/>
                                      </p:to>
                                    </p:set>
                                    <p:animEffect transition="in" filter="fade">
                                      <p:cBhvr>
                                        <p:cTn id="39" dur="1000"/>
                                        <p:tgtEl>
                                          <p:spTgt spid="154627">
                                            <p:txEl>
                                              <p:pRg st="6" end="6"/>
                                            </p:txEl>
                                          </p:spTgt>
                                        </p:tgtEl>
                                      </p:cBhvr>
                                    </p:animEffect>
                                    <p:anim calcmode="lin" valueType="num">
                                      <p:cBhvr>
                                        <p:cTn id="40" dur="1000" fill="hold"/>
                                        <p:tgtEl>
                                          <p:spTgt spid="154627">
                                            <p:txEl>
                                              <p:pRg st="6" end="6"/>
                                            </p:txEl>
                                          </p:spTgt>
                                        </p:tgtEl>
                                        <p:attrNameLst>
                                          <p:attrName>ppt_x</p:attrName>
                                        </p:attrNameLst>
                                      </p:cBhvr>
                                      <p:tavLst>
                                        <p:tav tm="0">
                                          <p:val>
                                            <p:strVal val="#ppt_x"/>
                                          </p:val>
                                        </p:tav>
                                        <p:tav tm="100000">
                                          <p:val>
                                            <p:strVal val="#ppt_x"/>
                                          </p:val>
                                        </p:tav>
                                      </p:tavLst>
                                    </p:anim>
                                    <p:anim calcmode="lin" valueType="num">
                                      <p:cBhvr>
                                        <p:cTn id="41" dur="900" decel="100000" fill="hold"/>
                                        <p:tgtEl>
                                          <p:spTgt spid="154627">
                                            <p:txEl>
                                              <p:pRg st="6" end="6"/>
                                            </p:txEl>
                                          </p:spTgt>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154627">
                                            <p:txEl>
                                              <p:pRg st="6" end="6"/>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noFill/>
        </p:spPr>
        <p:txBody>
          <a:bodyPr/>
          <a:lstStyle/>
          <a:p>
            <a:r>
              <a:rPr lang="en-US" altLang="en-US" sz="2000"/>
              <a:t>Inferences Concerning a Difference Between Population Proportions</a:t>
            </a:r>
          </a:p>
        </p:txBody>
      </p:sp>
      <p:sp>
        <p:nvSpPr>
          <p:cNvPr id="102403"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Having presented methods for comparing the means of two different populations, we now turn attention to the comparison of two population proportions.</a:t>
            </a:r>
            <a:br>
              <a:rPr lang="en-US" altLang="en-US"/>
            </a:br>
            <a:br>
              <a:rPr lang="en-US" altLang="en-US"/>
            </a:br>
            <a:r>
              <a:rPr lang="en-US" altLang="en-US"/>
              <a:t>Regard an individual or object as a success </a:t>
            </a:r>
            <a:r>
              <a:rPr lang="en-US" altLang="en-US" i="1"/>
              <a:t>S </a:t>
            </a:r>
            <a:r>
              <a:rPr lang="en-US" altLang="en-US"/>
              <a:t>if he/she/it processes some characteristic of interest (someone who graduated from college, a refrigerator with an icemaker, etc.). </a:t>
            </a:r>
          </a:p>
          <a:p>
            <a:pPr>
              <a:tabLst>
                <a:tab pos="457200" algn="l"/>
                <a:tab pos="1371600" algn="l"/>
                <a:tab pos="1547813" algn="l"/>
              </a:tabLst>
            </a:pPr>
            <a:endParaRPr lang="en-US" altLang="en-US" sz="2000"/>
          </a:p>
          <a:p>
            <a:pPr>
              <a:tabLst>
                <a:tab pos="457200" algn="l"/>
                <a:tab pos="1371600" algn="l"/>
                <a:tab pos="1547813" algn="l"/>
              </a:tabLst>
            </a:pPr>
            <a:r>
              <a:rPr lang="en-US" altLang="en-US"/>
              <a:t>Let</a:t>
            </a:r>
            <a:br>
              <a:rPr lang="en-US" altLang="en-US"/>
            </a:br>
            <a:br>
              <a:rPr lang="en-US" altLang="en-US" sz="800"/>
            </a:br>
            <a:r>
              <a:rPr lang="en-US" altLang="en-US"/>
              <a:t>		</a:t>
            </a:r>
            <a:r>
              <a:rPr lang="en-US" altLang="en-US" i="1"/>
              <a:t>p</a:t>
            </a:r>
            <a:r>
              <a:rPr lang="en-US" altLang="en-US" baseline="-25000"/>
              <a:t>1</a:t>
            </a:r>
            <a:r>
              <a:rPr lang="en-US" altLang="en-US"/>
              <a:t> = the proportion of </a:t>
            </a:r>
            <a:r>
              <a:rPr lang="en-US" altLang="en-US" i="1"/>
              <a:t>S</a:t>
            </a:r>
            <a:r>
              <a:rPr lang="en-US" altLang="en-US"/>
              <a:t>’s in population </a:t>
            </a:r>
            <a:r>
              <a:rPr lang="en-US" altLang="en-US" b="1">
                <a:sym typeface="Symbol" panose="05050102010706020507" pitchFamily="18" charset="2"/>
              </a:rPr>
              <a:t></a:t>
            </a:r>
            <a:r>
              <a:rPr lang="en-US" altLang="en-US"/>
              <a:t> 1</a:t>
            </a:r>
            <a:br>
              <a:rPr lang="en-US" altLang="en-US"/>
            </a:br>
            <a:br>
              <a:rPr lang="en-US" altLang="en-US"/>
            </a:br>
            <a:r>
              <a:rPr lang="en-US" altLang="en-US"/>
              <a:t>		</a:t>
            </a:r>
            <a:r>
              <a:rPr lang="en-US" altLang="en-US" i="1"/>
              <a:t>p</a:t>
            </a:r>
            <a:r>
              <a:rPr lang="en-US" altLang="en-US" baseline="-25000"/>
              <a:t>2</a:t>
            </a:r>
            <a:r>
              <a:rPr lang="en-US" altLang="en-US"/>
              <a:t> = the proportion of </a:t>
            </a:r>
            <a:r>
              <a:rPr lang="en-US" altLang="en-US" i="1"/>
              <a:t>S</a:t>
            </a:r>
            <a:r>
              <a:rPr lang="en-US" altLang="en-US"/>
              <a:t>’s in population </a:t>
            </a:r>
            <a:r>
              <a:rPr lang="en-US" altLang="en-US" b="1">
                <a:sym typeface="Symbol" panose="05050102010706020507" pitchFamily="18" charset="2"/>
              </a:rPr>
              <a:t></a:t>
            </a:r>
            <a:r>
              <a:rPr lang="en-US" altLang="en-US"/>
              <a:t> 2</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ext Box 2"/>
          <p:cNvSpPr txBox="1">
            <a:spLocks noChangeArrowheads="1"/>
          </p:cNvSpPr>
          <p:nvPr/>
        </p:nvSpPr>
        <p:spPr bwMode="auto">
          <a:xfrm>
            <a:off x="428625" y="3500438"/>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4000" b="1">
                <a:solidFill>
                  <a:srgbClr val="00ADEF"/>
                </a:solidFill>
              </a:rPr>
              <a:t>A Large-Sample Confidence Interval</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noFill/>
        </p:spPr>
        <p:txBody>
          <a:bodyPr/>
          <a:lstStyle/>
          <a:p>
            <a:r>
              <a:rPr lang="en-US" altLang="en-US" sz="3900"/>
              <a:t>A Large-Sample Confidence Interval</a:t>
            </a:r>
          </a:p>
        </p:txBody>
      </p:sp>
      <p:sp>
        <p:nvSpPr>
          <p:cNvPr id="157699" name="Rectangle 3"/>
          <p:cNvSpPr>
            <a:spLocks noGrp="1" noChangeArrowheads="1"/>
          </p:cNvSpPr>
          <p:nvPr>
            <p:ph type="body" idx="1"/>
          </p:nvPr>
        </p:nvSpPr>
        <p:spPr>
          <a:noFill/>
        </p:spPr>
        <p:txBody>
          <a:bodyPr/>
          <a:lstStyle/>
          <a:p>
            <a:pPr>
              <a:tabLst>
                <a:tab pos="457200" algn="l"/>
                <a:tab pos="1371600" algn="l"/>
                <a:tab pos="1547813" algn="l"/>
              </a:tabLst>
            </a:pPr>
            <a:r>
              <a:rPr lang="en-US" altLang="en-US">
                <a:sym typeface="Symbol" panose="05050102010706020507" pitchFamily="18" charset="2"/>
              </a:rPr>
              <a:t>As with means, many two-sample problems involve the objective of comparison through hypothesis testing, but sometimes an interval estimate for </a:t>
            </a:r>
            <a:r>
              <a:rPr lang="en-US" altLang="en-US" i="1">
                <a:sym typeface="Symbol" panose="05050102010706020507" pitchFamily="18" charset="2"/>
              </a:rPr>
              <a:t>p</a:t>
            </a:r>
            <a:r>
              <a:rPr lang="en-US" altLang="en-US" baseline="-25000">
                <a:sym typeface="Symbol" panose="05050102010706020507" pitchFamily="18" charset="2"/>
              </a:rPr>
              <a:t>1 </a:t>
            </a:r>
            <a:r>
              <a:rPr lang="en-US" altLang="en-US"/>
              <a:t>–</a:t>
            </a:r>
            <a:r>
              <a:rPr lang="en-US" altLang="en-US">
                <a:sym typeface="Symbol" panose="05050102010706020507" pitchFamily="18" charset="2"/>
              </a:rPr>
              <a:t> </a:t>
            </a:r>
            <a:r>
              <a:rPr lang="en-US" altLang="en-US" i="1">
                <a:sym typeface="Symbol" panose="05050102010706020507" pitchFamily="18" charset="2"/>
              </a:rPr>
              <a:t>p</a:t>
            </a:r>
            <a:r>
              <a:rPr lang="en-US" altLang="en-US" baseline="-25000">
                <a:sym typeface="Symbol" panose="05050102010706020507" pitchFamily="18" charset="2"/>
              </a:rPr>
              <a:t>2</a:t>
            </a:r>
            <a:r>
              <a:rPr lang="en-US" altLang="en-US">
                <a:sym typeface="Symbol" panose="05050102010706020507" pitchFamily="18" charset="2"/>
              </a:rPr>
              <a:t> is appropriate.</a:t>
            </a:r>
            <a:br>
              <a:rPr lang="en-US" altLang="en-US">
                <a:sym typeface="Symbol" panose="05050102010706020507" pitchFamily="18" charset="2"/>
              </a:rPr>
            </a:br>
            <a:br>
              <a:rPr lang="en-US" altLang="en-US">
                <a:sym typeface="Symbol" panose="05050102010706020507" pitchFamily="18" charset="2"/>
              </a:rPr>
            </a:br>
            <a:r>
              <a:rPr lang="en-US" altLang="en-US">
                <a:sym typeface="Symbol" panose="05050102010706020507" pitchFamily="18" charset="2"/>
              </a:rPr>
              <a:t>Both                and               have approximate normal distributions when </a:t>
            </a:r>
            <a:r>
              <a:rPr lang="en-US" altLang="en-US" i="1">
                <a:sym typeface="Symbol" panose="05050102010706020507" pitchFamily="18" charset="2"/>
              </a:rPr>
              <a:t>m </a:t>
            </a:r>
            <a:r>
              <a:rPr lang="en-US" altLang="en-US">
                <a:sym typeface="Symbol" panose="05050102010706020507" pitchFamily="18" charset="2"/>
              </a:rPr>
              <a:t>and </a:t>
            </a:r>
            <a:r>
              <a:rPr lang="en-US" altLang="en-US" i="1">
                <a:sym typeface="Symbol" panose="05050102010706020507" pitchFamily="18" charset="2"/>
              </a:rPr>
              <a:t>n </a:t>
            </a:r>
            <a:r>
              <a:rPr lang="en-US" altLang="en-US">
                <a:sym typeface="Symbol" panose="05050102010706020507" pitchFamily="18" charset="2"/>
              </a:rPr>
              <a:t>are both large.</a:t>
            </a:r>
            <a:br>
              <a:rPr lang="en-US" altLang="en-US">
                <a:sym typeface="Symbol" panose="05050102010706020507" pitchFamily="18" charset="2"/>
              </a:rPr>
            </a:br>
            <a:br>
              <a:rPr lang="en-US" altLang="en-US">
                <a:sym typeface="Symbol" panose="05050102010706020507" pitchFamily="18" charset="2"/>
              </a:rPr>
            </a:br>
            <a:r>
              <a:rPr lang="en-US" altLang="en-US">
                <a:sym typeface="Symbol" panose="05050102010706020507" pitchFamily="18" charset="2"/>
              </a:rPr>
              <a:t>If we identify </a:t>
            </a:r>
            <a:r>
              <a:rPr lang="en-US" altLang="en-US" i="1">
                <a:sym typeface="Symbol" panose="05050102010706020507" pitchFamily="18" charset="2"/>
              </a:rPr>
              <a:t> </a:t>
            </a:r>
            <a:r>
              <a:rPr lang="en-US" altLang="en-US">
                <a:sym typeface="Symbol" panose="05050102010706020507" pitchFamily="18" charset="2"/>
              </a:rPr>
              <a:t>with </a:t>
            </a:r>
            <a:r>
              <a:rPr lang="en-US" altLang="en-US" i="1">
                <a:sym typeface="Symbol" panose="05050102010706020507" pitchFamily="18" charset="2"/>
              </a:rPr>
              <a:t>p</a:t>
            </a:r>
            <a:r>
              <a:rPr lang="en-US" altLang="en-US" baseline="-25000">
                <a:sym typeface="Symbol" panose="05050102010706020507" pitchFamily="18" charset="2"/>
              </a:rPr>
              <a:t>1 </a:t>
            </a:r>
            <a:r>
              <a:rPr lang="en-US" altLang="en-US"/>
              <a:t>–</a:t>
            </a:r>
            <a:r>
              <a:rPr lang="en-US" altLang="en-US">
                <a:sym typeface="Symbol" panose="05050102010706020507" pitchFamily="18" charset="2"/>
              </a:rPr>
              <a:t> </a:t>
            </a:r>
            <a:r>
              <a:rPr lang="en-US" altLang="en-US" i="1">
                <a:sym typeface="Symbol" panose="05050102010706020507" pitchFamily="18" charset="2"/>
              </a:rPr>
              <a:t>p</a:t>
            </a:r>
            <a:r>
              <a:rPr lang="en-US" altLang="en-US" baseline="-25000">
                <a:sym typeface="Symbol" panose="05050102010706020507" pitchFamily="18" charset="2"/>
              </a:rPr>
              <a:t>2,</a:t>
            </a:r>
            <a:r>
              <a:rPr lang="en-US" altLang="en-US">
                <a:sym typeface="Symbol" panose="05050102010706020507" pitchFamily="18" charset="2"/>
              </a:rPr>
              <a:t>, then                   satisfies the conditions necessary for obtaining a large-sample CI. </a:t>
            </a:r>
            <a:br>
              <a:rPr lang="en-US" altLang="en-US">
                <a:sym typeface="Symbol" panose="05050102010706020507" pitchFamily="18" charset="2"/>
              </a:rPr>
            </a:br>
            <a:br>
              <a:rPr lang="en-US" altLang="en-US">
                <a:sym typeface="Symbol" panose="05050102010706020507" pitchFamily="18" charset="2"/>
              </a:rPr>
            </a:br>
            <a:r>
              <a:rPr lang="en-US" altLang="en-US">
                <a:sym typeface="Symbol" panose="05050102010706020507" pitchFamily="18" charset="2"/>
              </a:rPr>
              <a:t>In particular, the estimated standard deviation of    is  </a:t>
            </a:r>
            <a:br>
              <a:rPr lang="en-US" altLang="en-US">
                <a:sym typeface="Symbol" panose="05050102010706020507" pitchFamily="18" charset="2"/>
              </a:rPr>
            </a:br>
            <a:r>
              <a:rPr lang="en-US" altLang="en-US">
                <a:sym typeface="Symbol" panose="05050102010706020507" pitchFamily="18" charset="2"/>
              </a:rPr>
              <a:t>     </a:t>
            </a:r>
            <a:br>
              <a:rPr lang="en-US" altLang="en-US">
                <a:sym typeface="Symbol" panose="05050102010706020507" pitchFamily="18" charset="2"/>
              </a:rPr>
            </a:br>
            <a:br>
              <a:rPr lang="en-US" altLang="en-US">
                <a:sym typeface="Symbol" panose="05050102010706020507" pitchFamily="18" charset="2"/>
              </a:rPr>
            </a:br>
            <a:endParaRPr lang="en-US" altLang="en-US">
              <a:sym typeface="Symbol" panose="05050102010706020507" pitchFamily="18" charset="2"/>
            </a:endParaRPr>
          </a:p>
        </p:txBody>
      </p:sp>
      <p:pic>
        <p:nvPicPr>
          <p:cNvPr id="15770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825" y="2986088"/>
            <a:ext cx="1152525"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770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2986088"/>
            <a:ext cx="1060450"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770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7288" y="4071938"/>
            <a:ext cx="144462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7705"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3750" y="5133975"/>
            <a:ext cx="173038" cy="3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7706"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5648325"/>
            <a:ext cx="260508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noFill/>
        </p:spPr>
        <p:txBody>
          <a:bodyPr/>
          <a:lstStyle/>
          <a:p>
            <a:r>
              <a:rPr lang="en-US" altLang="en-US" sz="3900"/>
              <a:t>A Large-Sample Confidence Interval</a:t>
            </a:r>
          </a:p>
        </p:txBody>
      </p:sp>
      <p:sp>
        <p:nvSpPr>
          <p:cNvPr id="158723" name="Rectangle 3"/>
          <p:cNvSpPr>
            <a:spLocks noGrp="1" noChangeArrowheads="1"/>
          </p:cNvSpPr>
          <p:nvPr>
            <p:ph type="body" idx="1"/>
          </p:nvPr>
        </p:nvSpPr>
        <p:spPr>
          <a:noFill/>
        </p:spPr>
        <p:txBody>
          <a:bodyPr/>
          <a:lstStyle/>
          <a:p>
            <a:pPr>
              <a:tabLst>
                <a:tab pos="457200" algn="l"/>
                <a:tab pos="1371600" algn="l"/>
                <a:tab pos="1547813" algn="l"/>
              </a:tabLst>
            </a:pPr>
            <a:r>
              <a:rPr lang="en-US" altLang="en-US" dirty="0">
                <a:sym typeface="Symbol" panose="05050102010706020507" pitchFamily="18" charset="2"/>
              </a:rPr>
              <a:t>The general 100(1 – </a:t>
            </a:r>
            <a:r>
              <a:rPr lang="en-US" altLang="en-US" i="1" dirty="0">
                <a:sym typeface="Symbol" panose="05050102010706020507" pitchFamily="18" charset="2"/>
              </a:rPr>
              <a:t></a:t>
            </a:r>
            <a:r>
              <a:rPr lang="en-US" altLang="en-US" dirty="0">
                <a:sym typeface="Symbol" panose="05050102010706020507" pitchFamily="18" charset="2"/>
              </a:rPr>
              <a:t> )% interval                   then takes the following form.</a:t>
            </a:r>
          </a:p>
          <a:p>
            <a:pPr>
              <a:tabLst>
                <a:tab pos="457200" algn="l"/>
                <a:tab pos="1371600" algn="l"/>
                <a:tab pos="1547813" algn="l"/>
              </a:tabLst>
            </a:pPr>
            <a:r>
              <a:rPr lang="en-US" altLang="en-US" dirty="0">
                <a:sym typeface="Symbol" panose="05050102010706020507" pitchFamily="18" charset="2"/>
              </a:rPr>
              <a:t> </a:t>
            </a:r>
            <a:br>
              <a:rPr lang="en-US" altLang="en-US" dirty="0">
                <a:sym typeface="Symbol" panose="05050102010706020507" pitchFamily="18" charset="2"/>
              </a:rPr>
            </a:br>
            <a:endParaRPr lang="en-US" altLang="en-US" dirty="0">
              <a:sym typeface="Symbol" panose="05050102010706020507" pitchFamily="18" charset="2"/>
            </a:endParaRPr>
          </a:p>
        </p:txBody>
      </p:sp>
      <p:pic>
        <p:nvPicPr>
          <p:cNvPr id="15872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5888" y="1490663"/>
            <a:ext cx="1408112"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743200"/>
            <a:ext cx="7396366" cy="2819400"/>
          </a:xfrm>
          <a:prstGeom prst="rect">
            <a:avLst/>
          </a:prstGeom>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noFill/>
        </p:spPr>
        <p:txBody>
          <a:bodyPr/>
          <a:lstStyle/>
          <a:p>
            <a:r>
              <a:rPr lang="en-US" altLang="en-US" sz="3900"/>
              <a:t>A Large-Sample Confidence Interval</a:t>
            </a:r>
          </a:p>
        </p:txBody>
      </p:sp>
      <p:sp>
        <p:nvSpPr>
          <p:cNvPr id="159747" name="Rectangle 3"/>
          <p:cNvSpPr>
            <a:spLocks noGrp="1" noChangeArrowheads="1"/>
          </p:cNvSpPr>
          <p:nvPr>
            <p:ph type="body" idx="1"/>
          </p:nvPr>
        </p:nvSpPr>
        <p:spPr>
          <a:noFill/>
        </p:spPr>
        <p:txBody>
          <a:bodyPr/>
          <a:lstStyle/>
          <a:p>
            <a:pPr>
              <a:tabLst>
                <a:tab pos="457200" algn="l"/>
                <a:tab pos="1371600" algn="l"/>
                <a:tab pos="1547813" algn="l"/>
              </a:tabLst>
            </a:pPr>
            <a:r>
              <a:rPr lang="en-US" altLang="en-US">
                <a:sym typeface="Symbol" panose="05050102010706020507" pitchFamily="18" charset="2"/>
              </a:rPr>
              <a:t>Notice that the estimated standard deviation of             (the square-root expression) is different here from what it was for hypothesis testing when      = 0.</a:t>
            </a:r>
            <a:br>
              <a:rPr lang="en-US" altLang="en-US">
                <a:sym typeface="Symbol" panose="05050102010706020507" pitchFamily="18" charset="2"/>
              </a:rPr>
            </a:br>
            <a:br>
              <a:rPr lang="en-US" altLang="en-US">
                <a:sym typeface="Symbol" panose="05050102010706020507" pitchFamily="18" charset="2"/>
              </a:rPr>
            </a:br>
            <a:r>
              <a:rPr lang="en-US" altLang="en-US">
                <a:sym typeface="Symbol" panose="05050102010706020507" pitchFamily="18" charset="2"/>
              </a:rPr>
              <a:t>Recent research has shown that the actual confidence level for the traditional CI just given can sometimes deviate substantially from the nominal level (the level you think you are getting when you use a particular </a:t>
            </a:r>
            <a:r>
              <a:rPr lang="en-US" altLang="en-US" i="1">
                <a:sym typeface="Symbol" panose="05050102010706020507" pitchFamily="18" charset="2"/>
              </a:rPr>
              <a:t>z </a:t>
            </a:r>
            <a:r>
              <a:rPr lang="en-US" altLang="en-US">
                <a:sym typeface="Symbol" panose="05050102010706020507" pitchFamily="18" charset="2"/>
              </a:rPr>
              <a:t>critical value—e.g., 95% when </a:t>
            </a:r>
            <a:r>
              <a:rPr lang="en-US" altLang="en-US" i="1">
                <a:sym typeface="Symbol" panose="05050102010706020507" pitchFamily="18" charset="2"/>
              </a:rPr>
              <a:t>z</a:t>
            </a:r>
            <a:r>
              <a:rPr lang="en-US" altLang="en-US" i="1" baseline="-25000">
                <a:sym typeface="Symbol" panose="05050102010706020507" pitchFamily="18" charset="2"/>
              </a:rPr>
              <a:t></a:t>
            </a:r>
            <a:r>
              <a:rPr lang="en-US" altLang="en-US" baseline="-25000">
                <a:sym typeface="Symbol" panose="05050102010706020507" pitchFamily="18" charset="2"/>
              </a:rPr>
              <a:t>/2</a:t>
            </a:r>
            <a:r>
              <a:rPr lang="en-US" altLang="en-US">
                <a:sym typeface="Symbol" panose="05050102010706020507" pitchFamily="18" charset="2"/>
              </a:rPr>
              <a:t> = 1.96).</a:t>
            </a:r>
          </a:p>
        </p:txBody>
      </p:sp>
      <p:pic>
        <p:nvPicPr>
          <p:cNvPr id="15975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1495425"/>
            <a:ext cx="923925"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9760"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2257425"/>
            <a:ext cx="36512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noFill/>
        </p:spPr>
        <p:txBody>
          <a:bodyPr/>
          <a:lstStyle/>
          <a:p>
            <a:r>
              <a:rPr lang="en-US" altLang="en-US" sz="3900"/>
              <a:t>A Large-Sample Confidence Interval</a:t>
            </a:r>
          </a:p>
        </p:txBody>
      </p:sp>
      <p:sp>
        <p:nvSpPr>
          <p:cNvPr id="160771" name="Rectangle 3"/>
          <p:cNvSpPr>
            <a:spLocks noGrp="1" noChangeArrowheads="1"/>
          </p:cNvSpPr>
          <p:nvPr>
            <p:ph type="body" idx="1"/>
          </p:nvPr>
        </p:nvSpPr>
        <p:spPr>
          <a:noFill/>
        </p:spPr>
        <p:txBody>
          <a:bodyPr/>
          <a:lstStyle/>
          <a:p>
            <a:pPr>
              <a:tabLst>
                <a:tab pos="457200" algn="l"/>
                <a:tab pos="1371600" algn="l"/>
                <a:tab pos="1547813" algn="l"/>
              </a:tabLst>
            </a:pPr>
            <a:r>
              <a:rPr lang="en-US" altLang="en-US">
                <a:sym typeface="Symbol" panose="05050102010706020507" pitchFamily="18" charset="2"/>
              </a:rPr>
              <a:t>The suggested improvement is to add one success and one failure to each of the two samples and then replace the</a:t>
            </a:r>
            <a:br>
              <a:rPr lang="en-US" altLang="en-US">
                <a:sym typeface="Symbol" panose="05050102010706020507" pitchFamily="18" charset="2"/>
              </a:rPr>
            </a:br>
            <a:r>
              <a:rPr lang="en-US" altLang="en-US">
                <a:sym typeface="Symbol" panose="05050102010706020507" pitchFamily="18" charset="2"/>
              </a:rPr>
              <a:t>      and      in the foregoing formula by      and       where</a:t>
            </a:r>
            <a:br>
              <a:rPr lang="en-US" altLang="en-US">
                <a:sym typeface="Symbol" panose="05050102010706020507" pitchFamily="18" charset="2"/>
              </a:rPr>
            </a:br>
            <a:r>
              <a:rPr lang="en-US" altLang="en-US">
                <a:sym typeface="Symbol" panose="05050102010706020507" pitchFamily="18" charset="2"/>
              </a:rPr>
              <a:t>     = (</a:t>
            </a:r>
            <a:r>
              <a:rPr lang="en-US" altLang="en-US" i="1">
                <a:sym typeface="Symbol" panose="05050102010706020507" pitchFamily="18" charset="2"/>
              </a:rPr>
              <a:t>x </a:t>
            </a:r>
            <a:r>
              <a:rPr lang="en-US" altLang="en-US">
                <a:sym typeface="Symbol" panose="05050102010706020507" pitchFamily="18" charset="2"/>
              </a:rPr>
              <a:t>+ 1)/(</a:t>
            </a:r>
            <a:r>
              <a:rPr lang="en-US" altLang="en-US" i="1">
                <a:sym typeface="Symbol" panose="05050102010706020507" pitchFamily="18" charset="2"/>
              </a:rPr>
              <a:t>m </a:t>
            </a:r>
            <a:r>
              <a:rPr lang="en-US" altLang="en-US">
                <a:sym typeface="Symbol" panose="05050102010706020507" pitchFamily="18" charset="2"/>
              </a:rPr>
              <a:t>+ 2), etc.</a:t>
            </a:r>
            <a:br>
              <a:rPr lang="en-US" altLang="en-US">
                <a:sym typeface="Symbol" panose="05050102010706020507" pitchFamily="18" charset="2"/>
              </a:rPr>
            </a:br>
            <a:br>
              <a:rPr lang="en-US" altLang="en-US">
                <a:sym typeface="Symbol" panose="05050102010706020507" pitchFamily="18" charset="2"/>
              </a:rPr>
            </a:br>
            <a:r>
              <a:rPr lang="en-US" altLang="en-US">
                <a:sym typeface="Symbol" panose="05050102010706020507" pitchFamily="18" charset="2"/>
              </a:rPr>
              <a:t>This modified interval can also be used when sample sizes are quite small.</a:t>
            </a:r>
          </a:p>
        </p:txBody>
      </p:sp>
      <p:pic>
        <p:nvPicPr>
          <p:cNvPr id="16077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24088"/>
            <a:ext cx="37465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077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9725" y="2238375"/>
            <a:ext cx="38417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077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2257425"/>
            <a:ext cx="457200"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077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0" y="2238375"/>
            <a:ext cx="430213"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0779"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2605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noFill/>
        </p:spPr>
        <p:txBody>
          <a:bodyPr/>
          <a:lstStyle/>
          <a:p>
            <a:r>
              <a:rPr lang="en-US" altLang="en-US" dirty="0"/>
              <a:t>Example </a:t>
            </a:r>
          </a:p>
        </p:txBody>
      </p:sp>
      <p:sp>
        <p:nvSpPr>
          <p:cNvPr id="161795" name="Rectangle 3"/>
          <p:cNvSpPr>
            <a:spLocks noGrp="1" noChangeArrowheads="1"/>
          </p:cNvSpPr>
          <p:nvPr>
            <p:ph type="body" idx="1"/>
          </p:nvPr>
        </p:nvSpPr>
        <p:spPr>
          <a:noFill/>
        </p:spPr>
        <p:txBody>
          <a:bodyPr/>
          <a:lstStyle/>
          <a:p>
            <a:r>
              <a:rPr lang="en-US" dirty="0"/>
              <a:t>Do people who work long hours have more trouble sleeping? An investigation into this issue was described in the article “Long Working Hours and Sleep Disturbances: The Whitehall II Prospective Cohort study” (</a:t>
            </a:r>
            <a:r>
              <a:rPr lang="en-US" i="1" dirty="0"/>
              <a:t>Sleep</a:t>
            </a:r>
            <a:r>
              <a:rPr lang="en-US" dirty="0"/>
              <a:t>, 2009: 737– 745). </a:t>
            </a:r>
          </a:p>
          <a:p>
            <a:endParaRPr lang="en-US" dirty="0"/>
          </a:p>
          <a:p>
            <a:r>
              <a:rPr lang="en-US" dirty="0"/>
              <a:t>In one sample of 1501 British civil servants who worked more than 40 hours a week, 750 said they usually get less than 7 hours of sleep per night. In another sample of 958 British civil servants who worked between 35 and 40 hours per week, 407 said they usually get less than 7 hours of sleep per night. </a:t>
            </a:r>
            <a:endParaRPr lang="en-US" altLang="en-US"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noFill/>
        </p:spPr>
        <p:txBody>
          <a:bodyPr/>
          <a:lstStyle/>
          <a:p>
            <a:r>
              <a:rPr lang="en-US" altLang="en-US" dirty="0"/>
              <a:t>Example </a:t>
            </a:r>
          </a:p>
        </p:txBody>
      </p:sp>
      <mc:AlternateContent xmlns:mc="http://schemas.openxmlformats.org/markup-compatibility/2006" xmlns:a14="http://schemas.microsoft.com/office/drawing/2010/main">
        <mc:Choice Requires="a14">
          <p:sp>
            <p:nvSpPr>
              <p:cNvPr id="162819" name="Rectangle 3"/>
              <p:cNvSpPr>
                <a:spLocks noGrp="1" noChangeArrowheads="1"/>
              </p:cNvSpPr>
              <p:nvPr>
                <p:ph type="body" idx="1"/>
              </p:nvPr>
            </p:nvSpPr>
            <p:spPr>
              <a:noFill/>
            </p:spPr>
            <p:txBody>
              <a:bodyPr/>
              <a:lstStyle/>
              <a:p>
                <a:pPr>
                  <a:tabLst>
                    <a:tab pos="457200" algn="l"/>
                    <a:tab pos="1371600" algn="l"/>
                    <a:tab pos="1547813" algn="l"/>
                  </a:tabLst>
                </a:pPr>
                <a:r>
                  <a:rPr lang="en-US" dirty="0"/>
                  <a:t>The investigators believed that these samples were representative of the populations to which they belong.</a:t>
                </a:r>
              </a:p>
              <a:p>
                <a:pPr>
                  <a:tabLst>
                    <a:tab pos="457200" algn="l"/>
                    <a:tab pos="1371600" algn="l"/>
                    <a:tab pos="1547813" algn="l"/>
                  </a:tabLst>
                </a:pPr>
                <a:endParaRPr lang="en-US" altLang="en-US" dirty="0"/>
              </a:p>
              <a:p>
                <a:r>
                  <a:rPr lang="en-US" dirty="0"/>
                  <a:t>Let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oMath>
                </a14:m>
                <a:r>
                  <a:rPr lang="en-US" dirty="0"/>
                  <a:t> denote the proportion of British civil servants working more than 40 hours per week who usually get less than 7 hours of sleep per night, and let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oMath>
                </a14:m>
                <a:r>
                  <a:rPr lang="en-US" dirty="0"/>
                  <a:t> be the corresponding proportion for the 35–40 hours population. The point estimates of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oMath>
                </a14:m>
                <a:r>
                  <a:rPr lang="en-US" dirty="0"/>
                  <a:t> are</a:t>
                </a:r>
                <a:endParaRPr lang="en-US" altLang="en-US" dirty="0"/>
              </a:p>
              <a:p>
                <a:pPr>
                  <a:tabLst>
                    <a:tab pos="457200" algn="l"/>
                    <a:tab pos="1371600" algn="l"/>
                    <a:tab pos="1547813" algn="l"/>
                  </a:tabLst>
                </a:pPr>
                <a:endParaRPr lang="en-US" altLang="en-US" dirty="0"/>
              </a:p>
            </p:txBody>
          </p:sp>
        </mc:Choice>
        <mc:Fallback xmlns="">
          <p:sp>
            <p:nvSpPr>
              <p:cNvPr id="162819" name="Rectangle 3"/>
              <p:cNvSpPr>
                <a:spLocks noGrp="1" noRot="1" noChangeAspect="1" noMove="1" noResize="1" noEditPoints="1" noAdjustHandles="1" noChangeArrowheads="1" noChangeShapeType="1" noTextEdit="1"/>
              </p:cNvSpPr>
              <p:nvPr>
                <p:ph type="body" idx="1"/>
              </p:nvPr>
            </p:nvSpPr>
            <p:spPr>
              <a:blipFill rotWithShape="0">
                <a:blip r:embed="rId2"/>
                <a:stretch>
                  <a:fillRect l="-1111" t="-812" r="-1852"/>
                </a:stretch>
              </a:blipFill>
            </p:spPr>
            <p:txBody>
              <a:bodyPr/>
              <a:lstStyle/>
              <a:p>
                <a:r>
                  <a:rPr lang="en-US">
                    <a:noFill/>
                  </a:rPr>
                  <a:t> </a:t>
                </a:r>
              </a:p>
            </p:txBody>
          </p:sp>
        </mc:Fallback>
      </mc:AlternateContent>
      <p:sp>
        <p:nvSpPr>
          <p:cNvPr id="162820"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t>cont’d</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5029200"/>
            <a:ext cx="3362486" cy="79155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62819">
                                            <p:txEl>
                                              <p:pRg st="0" end="0"/>
                                            </p:txEl>
                                          </p:spTgt>
                                        </p:tgtEl>
                                        <p:attrNameLst>
                                          <p:attrName>style.visibility</p:attrName>
                                        </p:attrNameLst>
                                      </p:cBhvr>
                                      <p:to>
                                        <p:strVal val="visible"/>
                                      </p:to>
                                    </p:set>
                                    <p:animEffect transition="in" filter="fade">
                                      <p:cBhvr>
                                        <p:cTn id="7" dur="1000"/>
                                        <p:tgtEl>
                                          <p:spTgt spid="162819">
                                            <p:txEl>
                                              <p:pRg st="0" end="0"/>
                                            </p:txEl>
                                          </p:spTgt>
                                        </p:tgtEl>
                                      </p:cBhvr>
                                    </p:animEffect>
                                    <p:anim calcmode="lin" valueType="num">
                                      <p:cBhvr>
                                        <p:cTn id="8" dur="1000" fill="hold"/>
                                        <p:tgtEl>
                                          <p:spTgt spid="162819">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62819">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62819">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162819">
                                            <p:txEl>
                                              <p:pRg st="2" end="2"/>
                                            </p:txEl>
                                          </p:spTgt>
                                        </p:tgtEl>
                                        <p:attrNameLst>
                                          <p:attrName>style.visibility</p:attrName>
                                        </p:attrNameLst>
                                      </p:cBhvr>
                                      <p:to>
                                        <p:strVal val="visible"/>
                                      </p:to>
                                    </p:set>
                                    <p:animEffect transition="in" filter="fade">
                                      <p:cBhvr>
                                        <p:cTn id="15" dur="1000"/>
                                        <p:tgtEl>
                                          <p:spTgt spid="162819">
                                            <p:txEl>
                                              <p:pRg st="2" end="2"/>
                                            </p:txEl>
                                          </p:spTgt>
                                        </p:tgtEl>
                                      </p:cBhvr>
                                    </p:animEffect>
                                    <p:anim calcmode="lin" valueType="num">
                                      <p:cBhvr>
                                        <p:cTn id="16" dur="1000" fill="hold"/>
                                        <p:tgtEl>
                                          <p:spTgt spid="162819">
                                            <p:txEl>
                                              <p:pRg st="2" end="2"/>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162819">
                                            <p:txEl>
                                              <p:pRg st="2" end="2"/>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62819">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1000"/>
                                        <p:tgtEl>
                                          <p:spTgt spid="2"/>
                                        </p:tgtEl>
                                      </p:cBhvr>
                                    </p:animEffect>
                                    <p:anim calcmode="lin" valueType="num">
                                      <p:cBhvr>
                                        <p:cTn id="24" dur="1000" fill="hold"/>
                                        <p:tgtEl>
                                          <p:spTgt spid="2"/>
                                        </p:tgtEl>
                                        <p:attrNameLst>
                                          <p:attrName>ppt_x</p:attrName>
                                        </p:attrNameLst>
                                      </p:cBhvr>
                                      <p:tavLst>
                                        <p:tav tm="0">
                                          <p:val>
                                            <p:strVal val="#ppt_x"/>
                                          </p:val>
                                        </p:tav>
                                        <p:tav tm="100000">
                                          <p:val>
                                            <p:strVal val="#ppt_x"/>
                                          </p:val>
                                        </p:tav>
                                      </p:tavLst>
                                    </p:anim>
                                    <p:anim calcmode="lin" valueType="num">
                                      <p:cBhvr>
                                        <p:cTn id="2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noFill/>
        </p:spPr>
        <p:txBody>
          <a:bodyPr/>
          <a:lstStyle/>
          <a:p>
            <a:r>
              <a:rPr lang="en-US" altLang="en-US" dirty="0"/>
              <a:t>Example </a:t>
            </a:r>
          </a:p>
        </p:txBody>
      </p:sp>
      <mc:AlternateContent xmlns:mc="http://schemas.openxmlformats.org/markup-compatibility/2006" xmlns:a14="http://schemas.microsoft.com/office/drawing/2010/main">
        <mc:Choice Requires="a14">
          <p:sp>
            <p:nvSpPr>
              <p:cNvPr id="163843" name="Rectangle 3"/>
              <p:cNvSpPr>
                <a:spLocks noGrp="1" noChangeArrowheads="1"/>
              </p:cNvSpPr>
              <p:nvPr>
                <p:ph type="body" idx="1"/>
              </p:nvPr>
            </p:nvSpPr>
            <p:spPr>
              <a:noFill/>
            </p:spPr>
            <p:txBody>
              <a:bodyPr/>
              <a:lstStyle/>
              <a:p>
                <a:r>
                  <a:rPr lang="en-US" dirty="0"/>
                  <a:t>from which </a:t>
                </a:r>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𝑞</m:t>
                            </m:r>
                          </m:e>
                        </m:acc>
                      </m:e>
                      <m:sub>
                        <m:r>
                          <a:rPr lang="en-US" b="0" i="1" smtClean="0">
                            <a:latin typeface="Cambria Math" panose="02040503050406030204" pitchFamily="18" charset="0"/>
                          </a:rPr>
                          <m:t>1</m:t>
                        </m:r>
                      </m:sub>
                    </m:sSub>
                    <m:r>
                      <a:rPr lang="en-US" b="0" i="1" smtClean="0">
                        <a:latin typeface="Cambria Math" panose="02040503050406030204" pitchFamily="18" charset="0"/>
                      </a:rPr>
                      <m:t>=.500, </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𝑞</m:t>
                            </m:r>
                          </m:e>
                        </m:acc>
                      </m:e>
                      <m:sub>
                        <m:r>
                          <a:rPr lang="en-US" b="0" i="1" smtClean="0">
                            <a:latin typeface="Cambria Math" panose="02040503050406030204" pitchFamily="18" charset="0"/>
                          </a:rPr>
                          <m:t>2</m:t>
                        </m:r>
                      </m:sub>
                    </m:sSub>
                    <m:r>
                      <a:rPr lang="en-US" b="0" i="1" smtClean="0">
                        <a:latin typeface="Cambria Math" panose="02040503050406030204" pitchFamily="18" charset="0"/>
                      </a:rPr>
                      <m:t>=.575</m:t>
                    </m:r>
                  </m:oMath>
                </a14:m>
                <a:r>
                  <a:rPr lang="en-US" dirty="0"/>
                  <a:t>. All quantities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𝑚</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𝑞</m:t>
                            </m:r>
                          </m:e>
                        </m:acc>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𝑞</m:t>
                            </m:r>
                          </m:e>
                        </m:acc>
                      </m:e>
                      <m:sub>
                        <m:r>
                          <a:rPr lang="en-US" b="0" i="1" smtClean="0">
                            <a:latin typeface="Cambria Math" panose="02040503050406030204" pitchFamily="18" charset="0"/>
                          </a:rPr>
                          <m:t>2</m:t>
                        </m:r>
                      </m:sub>
                    </m:sSub>
                  </m:oMath>
                </a14:m>
                <a:r>
                  <a:rPr lang="en-US" dirty="0"/>
                  <a:t> are much larger than 10, so the large-sample CI for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oMath>
                </a14:m>
                <a:r>
                  <a:rPr lang="en-US" dirty="0"/>
                  <a:t> can be used. The 99% interval is</a:t>
                </a:r>
              </a:p>
              <a:p>
                <a:endParaRPr lang="en-US" altLang="en-US" dirty="0"/>
              </a:p>
              <a:p>
                <a:endParaRPr lang="en-US" altLang="en-US" dirty="0"/>
              </a:p>
              <a:p>
                <a:endParaRPr lang="en-US" altLang="en-US" dirty="0"/>
              </a:p>
              <a:p>
                <a:endParaRPr lang="en-US" altLang="en-US" dirty="0"/>
              </a:p>
              <a:p>
                <a:endParaRPr lang="en-US" dirty="0"/>
              </a:p>
              <a:p>
                <a:r>
                  <a:rPr lang="en-US" dirty="0"/>
                  <a:t>At the 99% confidence level, we estimate that the proportion of those working longer hours who usually get less than 7 hours of sleep per night exceeds the corresponding proportion for those who work fewer hours by between .022 and .128.</a:t>
                </a:r>
                <a:endParaRPr lang="en-US" altLang="en-US" dirty="0"/>
              </a:p>
            </p:txBody>
          </p:sp>
        </mc:Choice>
        <mc:Fallback xmlns="">
          <p:sp>
            <p:nvSpPr>
              <p:cNvPr id="163843" name="Rectangle 3"/>
              <p:cNvSpPr>
                <a:spLocks noGrp="1" noRot="1" noChangeAspect="1" noMove="1" noResize="1" noEditPoints="1" noAdjustHandles="1" noChangeArrowheads="1" noChangeShapeType="1" noTextEdit="1"/>
              </p:cNvSpPr>
              <p:nvPr>
                <p:ph type="body" idx="1"/>
              </p:nvPr>
            </p:nvSpPr>
            <p:spPr>
              <a:blipFill rotWithShape="0">
                <a:blip r:embed="rId2"/>
                <a:stretch>
                  <a:fillRect l="-1111" t="-812" b="-3364"/>
                </a:stretch>
              </a:blipFill>
            </p:spPr>
            <p:txBody>
              <a:bodyPr/>
              <a:lstStyle/>
              <a:p>
                <a:r>
                  <a:rPr lang="en-US">
                    <a:noFill/>
                  </a:rPr>
                  <a:t> </a:t>
                </a:r>
              </a:p>
            </p:txBody>
          </p:sp>
        </mc:Fallback>
      </mc:AlternateContent>
      <p:sp>
        <p:nvSpPr>
          <p:cNvPr id="163844"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t>cont’d</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336" y="3023394"/>
            <a:ext cx="6906127" cy="10668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3843">
                                            <p:txEl>
                                              <p:pRg st="0" end="0"/>
                                            </p:txEl>
                                          </p:spTgt>
                                        </p:tgtEl>
                                        <p:attrNameLst>
                                          <p:attrName>style.visibility</p:attrName>
                                        </p:attrNameLst>
                                      </p:cBhvr>
                                      <p:to>
                                        <p:strVal val="visible"/>
                                      </p:to>
                                    </p:set>
                                    <p:animEffect transition="in" filter="fade">
                                      <p:cBhvr>
                                        <p:cTn id="7" dur="1000"/>
                                        <p:tgtEl>
                                          <p:spTgt spid="163843">
                                            <p:txEl>
                                              <p:pRg st="0" end="0"/>
                                            </p:txEl>
                                          </p:spTgt>
                                        </p:tgtEl>
                                      </p:cBhvr>
                                    </p:animEffect>
                                    <p:anim calcmode="lin" valueType="num">
                                      <p:cBhvr>
                                        <p:cTn id="8" dur="1000" fill="hold"/>
                                        <p:tgtEl>
                                          <p:spTgt spid="1638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38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63843">
                                            <p:txEl>
                                              <p:pRg st="6" end="6"/>
                                            </p:txEl>
                                          </p:spTgt>
                                        </p:tgtEl>
                                        <p:attrNameLst>
                                          <p:attrName>style.visibility</p:attrName>
                                        </p:attrNameLst>
                                      </p:cBhvr>
                                      <p:to>
                                        <p:strVal val="visible"/>
                                      </p:to>
                                    </p:set>
                                    <p:animEffect transition="in" filter="fade">
                                      <p:cBhvr>
                                        <p:cTn id="21" dur="1000"/>
                                        <p:tgtEl>
                                          <p:spTgt spid="163843">
                                            <p:txEl>
                                              <p:pRg st="6" end="6"/>
                                            </p:txEl>
                                          </p:spTgt>
                                        </p:tgtEl>
                                      </p:cBhvr>
                                    </p:animEffect>
                                    <p:anim calcmode="lin" valueType="num">
                                      <p:cBhvr>
                                        <p:cTn id="22" dur="1000" fill="hold"/>
                                        <p:tgtEl>
                                          <p:spTgt spid="16384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16384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noFill/>
        </p:spPr>
        <p:txBody>
          <a:bodyPr/>
          <a:lstStyle/>
          <a:p>
            <a:r>
              <a:rPr lang="en-US" altLang="en-US" dirty="0"/>
              <a:t>Example </a:t>
            </a:r>
          </a:p>
        </p:txBody>
      </p:sp>
      <mc:AlternateContent xmlns:mc="http://schemas.openxmlformats.org/markup-compatibility/2006" xmlns:a14="http://schemas.microsoft.com/office/drawing/2010/main">
        <mc:Choice Requires="a14">
          <p:sp>
            <p:nvSpPr>
              <p:cNvPr id="164867" name="Rectangle 3"/>
              <p:cNvSpPr>
                <a:spLocks noGrp="1" noChangeArrowheads="1"/>
              </p:cNvSpPr>
              <p:nvPr>
                <p:ph type="body" idx="1"/>
              </p:nvPr>
            </p:nvSpPr>
            <p:spPr>
              <a:noFill/>
            </p:spPr>
            <p:txBody>
              <a:bodyPr/>
              <a:lstStyle/>
              <a:p>
                <a:r>
                  <a:rPr lang="en-US" dirty="0"/>
                  <a:t>The fact that this interval includes only positive values suggests that those who work longer hours tend to get less sleep. </a:t>
                </a:r>
              </a:p>
              <a:p>
                <a:endParaRPr lang="en-US" dirty="0"/>
              </a:p>
              <a:p>
                <a:r>
                  <a:rPr lang="en-US" dirty="0"/>
                  <a:t>But the study is observational rather than randomized controlled, so it would be dangerous to infer a causal relationship between work hours and amount of sleep. </a:t>
                </a:r>
              </a:p>
              <a:p>
                <a:endParaRPr lang="en-US" dirty="0"/>
              </a:p>
              <a:p>
                <a:r>
                  <a:rPr lang="en-US" dirty="0"/>
                  <a:t>Because of the large sample sizes, the modified interval that uses </a:t>
                </a:r>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𝑞</m:t>
                            </m:r>
                          </m:e>
                        </m:acc>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and</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𝑞</m:t>
                            </m:r>
                          </m:e>
                        </m:acc>
                      </m:e>
                      <m:sub>
                        <m:r>
                          <a:rPr lang="en-US" b="0" i="1" smtClean="0">
                            <a:latin typeface="Cambria Math" panose="02040503050406030204" pitchFamily="18" charset="0"/>
                          </a:rPr>
                          <m:t>2</m:t>
                        </m:r>
                      </m:sub>
                    </m:sSub>
                  </m:oMath>
                </a14:m>
                <a:r>
                  <a:rPr lang="en-US" dirty="0"/>
                  <a:t> is identical to the one we calculated.</a:t>
                </a:r>
                <a:endParaRPr lang="en-US" altLang="en-US" dirty="0"/>
              </a:p>
            </p:txBody>
          </p:sp>
        </mc:Choice>
        <mc:Fallback xmlns="">
          <p:sp>
            <p:nvSpPr>
              <p:cNvPr id="164867" name="Rectangle 3"/>
              <p:cNvSpPr>
                <a:spLocks noGrp="1" noRot="1" noChangeAspect="1" noMove="1" noResize="1" noEditPoints="1" noAdjustHandles="1" noChangeArrowheads="1" noChangeShapeType="1" noTextEdit="1"/>
              </p:cNvSpPr>
              <p:nvPr>
                <p:ph type="body" idx="1"/>
              </p:nvPr>
            </p:nvSpPr>
            <p:spPr>
              <a:blipFill rotWithShape="0">
                <a:blip r:embed="rId2"/>
                <a:stretch>
                  <a:fillRect l="-1111" t="-812" r="-963"/>
                </a:stretch>
              </a:blipFill>
            </p:spPr>
            <p:txBody>
              <a:bodyPr/>
              <a:lstStyle/>
              <a:p>
                <a:r>
                  <a:rPr lang="en-US">
                    <a:noFill/>
                  </a:rPr>
                  <a:t> </a:t>
                </a:r>
              </a:p>
            </p:txBody>
          </p:sp>
        </mc:Fallback>
      </mc:AlternateContent>
      <p:sp>
        <p:nvSpPr>
          <p:cNvPr id="164868" name="Rectangle 4"/>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t>cont’d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animEffect transition="in" filter="fade">
                                      <p:cBhvr>
                                        <p:cTn id="7" dur="1000"/>
                                        <p:tgtEl>
                                          <p:spTgt spid="164867">
                                            <p:txEl>
                                              <p:pRg st="0" end="0"/>
                                            </p:txEl>
                                          </p:spTgt>
                                        </p:tgtEl>
                                      </p:cBhvr>
                                    </p:animEffect>
                                    <p:anim calcmode="lin" valueType="num">
                                      <p:cBhvr>
                                        <p:cTn id="8" dur="1000" fill="hold"/>
                                        <p:tgtEl>
                                          <p:spTgt spid="16486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486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4867">
                                            <p:txEl>
                                              <p:pRg st="2" end="2"/>
                                            </p:txEl>
                                          </p:spTgt>
                                        </p:tgtEl>
                                        <p:attrNameLst>
                                          <p:attrName>style.visibility</p:attrName>
                                        </p:attrNameLst>
                                      </p:cBhvr>
                                      <p:to>
                                        <p:strVal val="visible"/>
                                      </p:to>
                                    </p:set>
                                    <p:animEffect transition="in" filter="fade">
                                      <p:cBhvr>
                                        <p:cTn id="14" dur="1000"/>
                                        <p:tgtEl>
                                          <p:spTgt spid="164867">
                                            <p:txEl>
                                              <p:pRg st="2" end="2"/>
                                            </p:txEl>
                                          </p:spTgt>
                                        </p:tgtEl>
                                      </p:cBhvr>
                                    </p:animEffect>
                                    <p:anim calcmode="lin" valueType="num">
                                      <p:cBhvr>
                                        <p:cTn id="15" dur="1000" fill="hold"/>
                                        <p:tgtEl>
                                          <p:spTgt spid="16486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6486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64867">
                                            <p:txEl>
                                              <p:pRg st="4" end="4"/>
                                            </p:txEl>
                                          </p:spTgt>
                                        </p:tgtEl>
                                        <p:attrNameLst>
                                          <p:attrName>style.visibility</p:attrName>
                                        </p:attrNameLst>
                                      </p:cBhvr>
                                      <p:to>
                                        <p:strVal val="visible"/>
                                      </p:to>
                                    </p:set>
                                    <p:animEffect transition="in" filter="fade">
                                      <p:cBhvr>
                                        <p:cTn id="21" dur="1000"/>
                                        <p:tgtEl>
                                          <p:spTgt spid="164867">
                                            <p:txEl>
                                              <p:pRg st="4" end="4"/>
                                            </p:txEl>
                                          </p:spTgt>
                                        </p:tgtEl>
                                      </p:cBhvr>
                                    </p:animEffect>
                                    <p:anim calcmode="lin" valueType="num">
                                      <p:cBhvr>
                                        <p:cTn id="22" dur="1000" fill="hold"/>
                                        <p:tgtEl>
                                          <p:spTgt spid="16486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6486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Text Box 2"/>
          <p:cNvSpPr txBox="1">
            <a:spLocks noChangeArrowheads="1"/>
          </p:cNvSpPr>
          <p:nvPr/>
        </p:nvSpPr>
        <p:spPr bwMode="auto">
          <a:xfrm>
            <a:off x="428625" y="3500438"/>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4000" b="1">
                <a:solidFill>
                  <a:srgbClr val="00ADEF"/>
                </a:solidFill>
              </a:rPr>
              <a:t>Small-Sample Inferences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noFill/>
        </p:spPr>
        <p:txBody>
          <a:bodyPr/>
          <a:lstStyle/>
          <a:p>
            <a:r>
              <a:rPr lang="en-US" altLang="en-US" sz="2000"/>
              <a:t>Inferences Concerning a Difference Between Population Proportions</a:t>
            </a:r>
          </a:p>
        </p:txBody>
      </p:sp>
      <p:sp>
        <p:nvSpPr>
          <p:cNvPr id="126979"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Alternatively, </a:t>
            </a:r>
            <a:r>
              <a:rPr lang="en-US" altLang="en-US" i="1"/>
              <a:t>p</a:t>
            </a:r>
            <a:r>
              <a:rPr lang="en-US" altLang="en-US" baseline="-25000"/>
              <a:t>1</a:t>
            </a:r>
            <a:r>
              <a:rPr lang="en-US" altLang="en-US"/>
              <a:t>(</a:t>
            </a:r>
            <a:r>
              <a:rPr lang="en-US" altLang="en-US" i="1"/>
              <a:t>p</a:t>
            </a:r>
            <a:r>
              <a:rPr lang="en-US" altLang="en-US" baseline="-25000"/>
              <a:t>2</a:t>
            </a:r>
            <a:r>
              <a:rPr lang="en-US" altLang="en-US"/>
              <a:t>) can be regarded as the probability that a randomly selected individual or object from the first</a:t>
            </a:r>
            <a:br>
              <a:rPr lang="en-US" altLang="en-US"/>
            </a:br>
            <a:r>
              <a:rPr lang="en-US" altLang="en-US"/>
              <a:t>(second) population is a success.</a:t>
            </a:r>
            <a:br>
              <a:rPr lang="en-US" altLang="en-US"/>
            </a:br>
            <a:br>
              <a:rPr lang="en-US" altLang="en-US"/>
            </a:br>
            <a:r>
              <a:rPr lang="en-US" altLang="en-US"/>
              <a:t>Suppose that a sample of size </a:t>
            </a:r>
            <a:r>
              <a:rPr lang="en-US" altLang="en-US" i="1"/>
              <a:t>m </a:t>
            </a:r>
            <a:r>
              <a:rPr lang="en-US" altLang="en-US"/>
              <a:t>is selected from the first population and independently a sample of size </a:t>
            </a:r>
            <a:r>
              <a:rPr lang="en-US" altLang="en-US" i="1"/>
              <a:t>n </a:t>
            </a:r>
            <a:r>
              <a:rPr lang="en-US" altLang="en-US"/>
              <a:t>is selected from the second one.</a:t>
            </a:r>
            <a:br>
              <a:rPr lang="en-US" altLang="en-US"/>
            </a:br>
            <a:br>
              <a:rPr lang="en-US" altLang="en-US"/>
            </a:br>
            <a:r>
              <a:rPr lang="en-US" altLang="en-US"/>
              <a:t>Let </a:t>
            </a:r>
            <a:r>
              <a:rPr lang="en-US" altLang="en-US" i="1"/>
              <a:t>X </a:t>
            </a:r>
            <a:r>
              <a:rPr lang="en-US" altLang="en-US"/>
              <a:t>denote the number of </a:t>
            </a:r>
            <a:r>
              <a:rPr lang="en-US" altLang="en-US" i="1"/>
              <a:t>S</a:t>
            </a:r>
            <a:r>
              <a:rPr lang="en-US" altLang="en-US"/>
              <a:t>’s in the first sample and </a:t>
            </a:r>
            <a:r>
              <a:rPr lang="en-US" altLang="en-US" i="1"/>
              <a:t>Y </a:t>
            </a:r>
            <a:r>
              <a:rPr lang="en-US" altLang="en-US"/>
              <a:t>be the number of </a:t>
            </a:r>
            <a:r>
              <a:rPr lang="en-US" altLang="en-US" i="1"/>
              <a:t>S</a:t>
            </a:r>
            <a:r>
              <a:rPr lang="en-US" altLang="en-US"/>
              <a:t>’s in the second.</a:t>
            </a:r>
            <a:br>
              <a:rPr lang="en-US" altLang="en-US"/>
            </a:br>
            <a:br>
              <a:rPr lang="en-US" altLang="en-US"/>
            </a:br>
            <a:r>
              <a:rPr lang="en-US" altLang="en-US"/>
              <a:t>Independence of the two samples implies that </a:t>
            </a:r>
            <a:r>
              <a:rPr lang="en-US" altLang="en-US" i="1"/>
              <a:t>X </a:t>
            </a:r>
            <a:r>
              <a:rPr lang="en-US" altLang="en-US"/>
              <a:t>and </a:t>
            </a:r>
            <a:r>
              <a:rPr lang="en-US" altLang="en-US" i="1"/>
              <a:t>Y </a:t>
            </a:r>
            <a:r>
              <a:rPr lang="en-US" altLang="en-US"/>
              <a:t>are independent.</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noFill/>
        </p:spPr>
        <p:txBody>
          <a:bodyPr/>
          <a:lstStyle/>
          <a:p>
            <a:r>
              <a:rPr lang="en-US" altLang="en-US"/>
              <a:t>Small-Sample Inferences</a:t>
            </a:r>
          </a:p>
        </p:txBody>
      </p:sp>
      <p:sp>
        <p:nvSpPr>
          <p:cNvPr id="167939" name="Rectangle 3"/>
          <p:cNvSpPr>
            <a:spLocks noGrp="1" noChangeArrowheads="1"/>
          </p:cNvSpPr>
          <p:nvPr>
            <p:ph type="body" idx="1"/>
          </p:nvPr>
        </p:nvSpPr>
        <p:spPr>
          <a:noFill/>
        </p:spPr>
        <p:txBody>
          <a:bodyPr/>
          <a:lstStyle/>
          <a:p>
            <a:pPr>
              <a:tabLst>
                <a:tab pos="457200" algn="l"/>
                <a:tab pos="1371600" algn="l"/>
                <a:tab pos="1547813" algn="l"/>
              </a:tabLst>
            </a:pPr>
            <a:r>
              <a:rPr lang="en-US" altLang="en-US">
                <a:sym typeface="Symbol" panose="05050102010706020507" pitchFamily="18" charset="2"/>
              </a:rPr>
              <a:t>On occasion an inference concerning </a:t>
            </a:r>
            <a:r>
              <a:rPr lang="en-US" altLang="en-US" i="1">
                <a:sym typeface="Symbol" panose="05050102010706020507" pitchFamily="18" charset="2"/>
              </a:rPr>
              <a:t>p</a:t>
            </a:r>
            <a:r>
              <a:rPr lang="en-US" altLang="en-US" baseline="-25000">
                <a:sym typeface="Symbol" panose="05050102010706020507" pitchFamily="18" charset="2"/>
              </a:rPr>
              <a:t>1</a:t>
            </a:r>
            <a:r>
              <a:rPr lang="en-US" altLang="en-US">
                <a:sym typeface="Symbol" panose="05050102010706020507" pitchFamily="18" charset="2"/>
              </a:rPr>
              <a:t> </a:t>
            </a:r>
            <a:r>
              <a:rPr lang="en-US" altLang="en-US"/>
              <a:t>–</a:t>
            </a:r>
            <a:r>
              <a:rPr lang="en-US" altLang="en-US">
                <a:sym typeface="Symbol" panose="05050102010706020507" pitchFamily="18" charset="2"/>
              </a:rPr>
              <a:t> </a:t>
            </a:r>
            <a:r>
              <a:rPr lang="en-US" altLang="en-US" i="1">
                <a:sym typeface="Symbol" panose="05050102010706020507" pitchFamily="18" charset="2"/>
              </a:rPr>
              <a:t>p</a:t>
            </a:r>
            <a:r>
              <a:rPr lang="en-US" altLang="en-US" baseline="-25000">
                <a:sym typeface="Symbol" panose="05050102010706020507" pitchFamily="18" charset="2"/>
              </a:rPr>
              <a:t>2 </a:t>
            </a:r>
            <a:r>
              <a:rPr lang="en-US" altLang="en-US">
                <a:sym typeface="Symbol" panose="05050102010706020507" pitchFamily="18" charset="2"/>
              </a:rPr>
              <a:t>may have to be based on samples for which at least one sample size is small.</a:t>
            </a:r>
            <a:br>
              <a:rPr lang="en-US" altLang="en-US">
                <a:sym typeface="Symbol" panose="05050102010706020507" pitchFamily="18" charset="2"/>
              </a:rPr>
            </a:br>
            <a:br>
              <a:rPr lang="en-US" altLang="en-US">
                <a:sym typeface="Symbol" panose="05050102010706020507" pitchFamily="18" charset="2"/>
              </a:rPr>
            </a:br>
            <a:r>
              <a:rPr lang="en-US" altLang="en-US">
                <a:sym typeface="Symbol" panose="05050102010706020507" pitchFamily="18" charset="2"/>
              </a:rPr>
              <a:t>Appropriate methods for such situations are not as straightforward as those for large samples, and there is more controversy among statisticians as to recommended procedures.</a:t>
            </a:r>
            <a:br>
              <a:rPr lang="en-US" altLang="en-US">
                <a:sym typeface="Symbol" panose="05050102010706020507" pitchFamily="18" charset="2"/>
              </a:rPr>
            </a:br>
            <a:br>
              <a:rPr lang="en-US" altLang="en-US">
                <a:sym typeface="Symbol" panose="05050102010706020507" pitchFamily="18" charset="2"/>
              </a:rPr>
            </a:br>
            <a:r>
              <a:rPr lang="en-US" altLang="en-US">
                <a:sym typeface="Symbol" panose="05050102010706020507" pitchFamily="18" charset="2"/>
              </a:rPr>
              <a:t>One frequently used test, called the Fisher–Irwin test, is based on the hypergeometric distribution.</a:t>
            </a:r>
            <a:br>
              <a:rPr lang="en-US" altLang="en-US">
                <a:sym typeface="Symbol" panose="05050102010706020507" pitchFamily="18" charset="2"/>
              </a:rPr>
            </a:br>
            <a:br>
              <a:rPr lang="en-US" altLang="en-US">
                <a:sym typeface="Symbol" panose="05050102010706020507" pitchFamily="18" charset="2"/>
              </a:rPr>
            </a:br>
            <a:r>
              <a:rPr lang="en-US" altLang="en-US">
                <a:sym typeface="Symbol" panose="05050102010706020507" pitchFamily="18" charset="2"/>
              </a:rPr>
              <a:t>Your friendly neighborhood statistician can be consulted for more information.</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noFill/>
        </p:spPr>
        <p:txBody>
          <a:bodyPr/>
          <a:lstStyle/>
          <a:p>
            <a:r>
              <a:rPr lang="en-US" altLang="en-US" sz="2000"/>
              <a:t>Inferences Concerning a Difference Between Population Proportions</a:t>
            </a:r>
          </a:p>
        </p:txBody>
      </p:sp>
      <p:sp>
        <p:nvSpPr>
          <p:cNvPr id="128003"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Provided that the two sample sizes are much smaller than the corresponding population sizes, </a:t>
            </a:r>
            <a:r>
              <a:rPr lang="en-US" altLang="en-US" i="1"/>
              <a:t>X </a:t>
            </a:r>
            <a:r>
              <a:rPr lang="en-US" altLang="en-US"/>
              <a:t>and </a:t>
            </a:r>
            <a:r>
              <a:rPr lang="en-US" altLang="en-US" i="1"/>
              <a:t>Y </a:t>
            </a:r>
            <a:r>
              <a:rPr lang="en-US" altLang="en-US"/>
              <a:t>can be regarded as having binomial distributions.</a:t>
            </a:r>
            <a:br>
              <a:rPr lang="en-US" altLang="en-US"/>
            </a:br>
            <a:br>
              <a:rPr lang="en-US" altLang="en-US"/>
            </a:br>
            <a:r>
              <a:rPr lang="en-US" altLang="en-US"/>
              <a:t>The natural estimator for </a:t>
            </a:r>
            <a:r>
              <a:rPr lang="en-US" altLang="en-US" i="1"/>
              <a:t>p</a:t>
            </a:r>
            <a:r>
              <a:rPr lang="en-US" altLang="en-US" baseline="-25000"/>
              <a:t>1 </a:t>
            </a:r>
            <a:r>
              <a:rPr lang="en-US" altLang="en-US"/>
              <a:t>– </a:t>
            </a:r>
            <a:r>
              <a:rPr lang="en-US" altLang="en-US" i="1"/>
              <a:t>p</a:t>
            </a:r>
            <a:r>
              <a:rPr lang="en-US" altLang="en-US" baseline="-25000"/>
              <a:t>2</a:t>
            </a:r>
            <a:r>
              <a:rPr lang="en-US" altLang="en-US"/>
              <a:t>, the difference in population proportions, is the corresponding difference in sample proportions </a:t>
            </a:r>
          </a:p>
          <a:p>
            <a:pPr>
              <a:tabLst>
                <a:tab pos="457200" algn="l"/>
                <a:tab pos="1371600" algn="l"/>
                <a:tab pos="1547813" algn="l"/>
              </a:tabLst>
            </a:pPr>
            <a:r>
              <a:rPr lang="en-US" altLang="en-US" i="1"/>
              <a:t>                 </a:t>
            </a:r>
          </a:p>
        </p:txBody>
      </p:sp>
      <p:pic>
        <p:nvPicPr>
          <p:cNvPr id="1280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8975" y="3752850"/>
            <a:ext cx="1398588" cy="32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noFill/>
        </p:spPr>
        <p:txBody>
          <a:bodyPr/>
          <a:lstStyle/>
          <a:p>
            <a:r>
              <a:rPr lang="en-US" altLang="en-US" sz="2000" dirty="0"/>
              <a:t>Inferences Concerning a Difference Between Population Proportions</a:t>
            </a:r>
          </a:p>
        </p:txBody>
      </p:sp>
      <p:sp>
        <p:nvSpPr>
          <p:cNvPr id="168963" name="Rectangle 3"/>
          <p:cNvSpPr>
            <a:spLocks noGrp="1" noChangeArrowheads="1"/>
          </p:cNvSpPr>
          <p:nvPr>
            <p:ph type="body" idx="1"/>
          </p:nvPr>
        </p:nvSpPr>
        <p:spPr>
          <a:noFill/>
        </p:spPr>
        <p:txBody>
          <a:bodyPr/>
          <a:lstStyle/>
          <a:p>
            <a:pPr>
              <a:tabLst>
                <a:tab pos="457200" algn="l"/>
                <a:tab pos="1371600" algn="l"/>
                <a:tab pos="1547813" algn="l"/>
              </a:tabLst>
            </a:pPr>
            <a:r>
              <a:rPr lang="en-US" altLang="en-US" b="1" dirty="0"/>
              <a:t>Proposition</a:t>
            </a:r>
            <a:br>
              <a:rPr lang="en-US" altLang="en-US" dirty="0"/>
            </a:br>
            <a:endParaRPr lang="en-US" alt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981200"/>
            <a:ext cx="7975599" cy="3962400"/>
          </a:xfrm>
          <a:prstGeom prst="rect">
            <a:avLst/>
          </a:prstGeo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000" dirty="0"/>
              <a:t>Inferences Concerning a Difference Between Population Proportions</a:t>
            </a:r>
            <a:endParaRPr lang="en-US" sz="2000" dirty="0"/>
          </a:p>
        </p:txBody>
      </p:sp>
      <p:sp>
        <p:nvSpPr>
          <p:cNvPr id="3" name="Content Placeholder 2"/>
          <p:cNvSpPr>
            <a:spLocks noGrp="1"/>
          </p:cNvSpPr>
          <p:nvPr>
            <p:ph idx="1"/>
          </p:nvPr>
        </p:nvSpPr>
        <p:spPr/>
        <p:txBody>
          <a:bodyPr/>
          <a:lstStyle/>
          <a:p>
            <a:r>
              <a:rPr lang="en-US" b="1" dirty="0"/>
              <a:t>Proof</a:t>
            </a:r>
          </a:p>
          <a:p>
            <a:endParaRPr lang="en-US" b="1" dirty="0"/>
          </a:p>
          <a:p>
            <a:endParaRPr lang="en-US" b="1" dirty="0"/>
          </a:p>
          <a:p>
            <a:endParaRPr lang="en-US" b="1" dirty="0"/>
          </a:p>
          <a:p>
            <a:endParaRPr lang="en-US" b="1" dirty="0"/>
          </a:p>
          <a:p>
            <a:endParaRPr lang="en-US" b="1" dirty="0"/>
          </a:p>
          <a:p>
            <a:endParaRPr lang="en-US" b="1" dirty="0"/>
          </a:p>
          <a:p>
            <a:endParaRPr lang="en-US" b="1" dirty="0"/>
          </a:p>
          <a:p>
            <a:r>
              <a:rPr lang="en-US" dirty="0"/>
              <a:t>We will focus first on situations in which both </a:t>
            </a:r>
            <a:r>
              <a:rPr lang="en-US" i="1" dirty="0"/>
              <a:t>m </a:t>
            </a:r>
            <a:r>
              <a:rPr lang="en-US" dirty="0"/>
              <a:t>and </a:t>
            </a:r>
            <a:r>
              <a:rPr lang="en-US" i="1" dirty="0"/>
              <a:t>n </a:t>
            </a:r>
            <a:r>
              <a:rPr lang="en-US" dirty="0"/>
              <a:t>are large.</a:t>
            </a:r>
          </a:p>
          <a:p>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600200"/>
            <a:ext cx="5334000" cy="12954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3336254"/>
            <a:ext cx="5791200" cy="1159546"/>
          </a:xfrm>
          <a:prstGeom prst="rect">
            <a:avLst/>
          </a:prstGeom>
        </p:spPr>
      </p:pic>
    </p:spTree>
    <p:extLst>
      <p:ext uri="{BB962C8B-B14F-4D97-AF65-F5344CB8AC3E}">
        <p14:creationId xmlns:p14="http://schemas.microsoft.com/office/powerpoint/2010/main" val="299671486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000" dirty="0"/>
              <a:t>Inferences Concerning a Difference Between Population Proportions</a:t>
            </a:r>
            <a:endParaRPr lang="en-US" sz="2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Then because </a:t>
                </a:r>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smtClean="0">
                            <a:latin typeface="Cambria Math" panose="02040503050406030204" pitchFamily="18" charset="0"/>
                          </a:rPr>
                          <m:t>1</m:t>
                        </m:r>
                      </m:sub>
                    </m:sSub>
                  </m:oMath>
                </a14:m>
                <a:r>
                  <a:rPr lang="en-US" dirty="0"/>
                  <a:t>and </a:t>
                </a:r>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smtClean="0">
                            <a:latin typeface="Cambria Math" panose="02040503050406030204" pitchFamily="18" charset="0"/>
                          </a:rPr>
                          <m:t>2</m:t>
                        </m:r>
                      </m:sub>
                    </m:sSub>
                  </m:oMath>
                </a14:m>
                <a:r>
                  <a:rPr lang="en-US" dirty="0"/>
                  <a:t> individually have approximately normal distributions, the estimator </a:t>
                </a:r>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smtClean="0">
                            <a:latin typeface="Cambria Math" panose="02040503050406030204" pitchFamily="18" charset="0"/>
                          </a:rPr>
                          <m:t>2</m:t>
                        </m:r>
                      </m:sub>
                    </m:sSub>
                  </m:oMath>
                </a14:m>
                <a:r>
                  <a:rPr lang="en-US" dirty="0"/>
                  <a:t>also has approximately a normal distribution. Standardizing </a:t>
                </a:r>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smtClean="0">
                            <a:latin typeface="Cambria Math" panose="02040503050406030204" pitchFamily="18" charset="0"/>
                          </a:rPr>
                          <m:t>2</m:t>
                        </m:r>
                      </m:sub>
                    </m:sSub>
                  </m:oMath>
                </a14:m>
                <a:r>
                  <a:rPr lang="en-US" dirty="0"/>
                  <a:t> yields a variable </a:t>
                </a:r>
                <a:r>
                  <a:rPr lang="en-US" i="1" dirty="0"/>
                  <a:t>Z </a:t>
                </a:r>
                <a:r>
                  <a:rPr lang="en-US" dirty="0"/>
                  <a:t>whose distribution is approximately standard normal: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111" t="-812"/>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400" y="3733800"/>
            <a:ext cx="3012386" cy="1325449"/>
          </a:xfrm>
          <a:prstGeom prst="rect">
            <a:avLst/>
          </a:prstGeom>
        </p:spPr>
      </p:pic>
    </p:spTree>
    <p:extLst>
      <p:ext uri="{BB962C8B-B14F-4D97-AF65-F5344CB8AC3E}">
        <p14:creationId xmlns:p14="http://schemas.microsoft.com/office/powerpoint/2010/main" val="354687917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428625" y="3500438"/>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4000" b="1">
                <a:solidFill>
                  <a:srgbClr val="00ADEF"/>
                </a:solidFill>
              </a:rPr>
              <a:t>A Large-Sample Test Procedure</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67&quot;/&gt;&lt;/object&gt;&lt;object type=&quot;3&quot; unique_id=&quot;10005&quot;&gt;&lt;property id=&quot;20148&quot; value=&quot;5&quot;/&gt;&lt;property id=&quot;20300&quot; value=&quot;Slide 2&quot;/&gt;&lt;property id=&quot;20307&quot; value=&quot;259&quot;/&gt;&lt;/object&gt;&lt;object type=&quot;3&quot; unique_id=&quot;10006&quot;&gt;&lt;property id=&quot;20148&quot; value=&quot;5&quot;/&gt;&lt;property id=&quot;20300&quot; value=&quot;Slide 3 - &amp;quot;Inferences Concerning a Difference Between  Population Proportions&amp;quot;&quot;/&gt;&lt;property id=&quot;20307&quot; value=&quot;295&quot;/&gt;&lt;/object&gt;&lt;object type=&quot;3&quot; unique_id=&quot;10120&quot;&gt;&lt;property id=&quot;20148&quot; value=&quot;5&quot;/&gt;&lt;property id=&quot;20300&quot; value=&quot;Slide 4 - &amp;quot;Inferences Concerning a Difference Between  Population Proportions&amp;quot;&quot;/&gt;&lt;property id=&quot;20307&quot; value=&quot;299&quot;/&gt;&lt;/object&gt;&lt;object type=&quot;3&quot; unique_id=&quot;10148&quot;&gt;&lt;property id=&quot;20148&quot; value=&quot;5&quot;/&gt;&lt;property id=&quot;20300&quot; value=&quot;Slide 5 - &amp;quot;Inferences Concerning a Difference Between  Population Proportions&amp;quot;&quot;/&gt;&lt;property id=&quot;20307&quot; value=&quot;300&quot;/&gt;&lt;/object&gt;&lt;object type=&quot;3&quot; unique_id=&quot;10279&quot;&gt;&lt;property id=&quot;20148&quot; value=&quot;5&quot;/&gt;&lt;property id=&quot;20300&quot; value=&quot;Slide 6 - &amp;quot;Inferences Concerning a Difference Between  Population Proportions&amp;quot;&quot;/&gt;&lt;property id=&quot;20307&quot; value=&quot;301&quot;/&gt;&lt;/object&gt;&lt;object type=&quot;3&quot; unique_id=&quot;10346&quot;&gt;&lt;property id=&quot;20148&quot; value=&quot;5&quot;/&gt;&lt;property id=&quot;20300&quot; value=&quot;Slide 7&quot;/&gt;&lt;property id=&quot;20307&quot; value=&quot;302&quot;/&gt;&lt;/object&gt;&lt;object type=&quot;3&quot; unique_id=&quot;10347&quot;&gt;&lt;property id=&quot;20148&quot; value=&quot;5&quot;/&gt;&lt;property id=&quot;20300&quot; value=&quot;Slide 8 - &amp;quot;A Large-Sample Test Procedure&amp;quot;&quot;/&gt;&lt;property id=&quot;20307&quot; value=&quot;303&quot;/&gt;&lt;/object&gt;&lt;object type=&quot;3&quot; unique_id=&quot;10478&quot;&gt;&lt;property id=&quot;20148&quot; value=&quot;5&quot;/&gt;&lt;property id=&quot;20300&quot; value=&quot;Slide 9 - &amp;quot;A Large-Sample Test Procedure&amp;quot;&quot;/&gt;&lt;property id=&quot;20307&quot; value=&quot;304&quot;/&gt;&lt;/object&gt;&lt;object type=&quot;3&quot; unique_id=&quot;10549&quot;&gt;&lt;property id=&quot;20148&quot; value=&quot;5&quot;/&gt;&lt;property id=&quot;20300&quot; value=&quot;Slide 10 - &amp;quot;A Large-Sample Test Procedure&amp;quot;&quot;/&gt;&lt;property id=&quot;20307&quot; value=&quot;305&quot;/&gt;&lt;/object&gt;&lt;object type=&quot;3&quot; unique_id=&quot;10655&quot;&gt;&lt;property id=&quot;20148&quot; value=&quot;5&quot;/&gt;&lt;property id=&quot;20300&quot; value=&quot;Slide 11 - &amp;quot;A Large-Sample Test Procedure&amp;quot;&quot;/&gt;&lt;property id=&quot;20307&quot; value=&quot;306&quot;/&gt;&lt;/object&gt;&lt;object type=&quot;3&quot; unique_id=&quot;10832&quot;&gt;&lt;property id=&quot;20148&quot; value=&quot;5&quot;/&gt;&lt;property id=&quot;20300&quot; value=&quot;Slide 12 - &amp;quot;A Large-Sample Test Procedure&amp;quot;&quot;/&gt;&lt;property id=&quot;20307&quot; value=&quot;307&quot;/&gt;&lt;/object&gt;&lt;object type=&quot;3&quot; unique_id=&quot;11072&quot;&gt;&lt;property id=&quot;20148&quot; value=&quot;5&quot;/&gt;&lt;property id=&quot;20300&quot; value=&quot;Slide 13 - &amp;quot;Example 9.11&amp;quot;&quot;/&gt;&lt;property id=&quot;20307&quot; value=&quot;309&quot;/&gt;&lt;/object&gt;&lt;object type=&quot;3&quot; unique_id=&quot;11200&quot;&gt;&lt;property id=&quot;20148&quot; value=&quot;5&quot;/&gt;&lt;property id=&quot;20300&quot; value=&quot;Slide 14 - &amp;quot;Example 9.11&amp;quot;&quot;/&gt;&lt;property id=&quot;20307&quot; value=&quot;310&quot;/&gt;&lt;/object&gt;&lt;object type=&quot;3&quot; unique_id=&quot;11296&quot;&gt;&lt;property id=&quot;20148&quot; value=&quot;5&quot;/&gt;&lt;property id=&quot;20300&quot; value=&quot;Slide 15 - &amp;quot;Example 9.11&amp;quot;&quot;/&gt;&lt;property id=&quot;20307&quot; value=&quot;311&quot;/&gt;&lt;/object&gt;&lt;object type=&quot;3&quot; unique_id=&quot;11637&quot;&gt;&lt;property id=&quot;20148&quot; value=&quot;5&quot;/&gt;&lt;property id=&quot;20300&quot; value=&quot;Slide 16 - &amp;quot;Example 9.11&amp;quot;&quot;/&gt;&lt;property id=&quot;20307&quot; value=&quot;312&quot;/&gt;&lt;/object&gt;&lt;object type=&quot;3&quot; unique_id=&quot;11764&quot;&gt;&lt;property id=&quot;20148&quot; value=&quot;5&quot;/&gt;&lt;property id=&quot;20300&quot; value=&quot;Slide 17&quot;/&gt;&lt;property id=&quot;20307&quot; value=&quot;313&quot;/&gt;&lt;/object&gt;&lt;object type=&quot;3&quot; unique_id=&quot;11765&quot;&gt;&lt;property id=&quot;20148&quot; value=&quot;5&quot;/&gt;&lt;property id=&quot;20300&quot; value=&quot;Slide 18 - &amp;quot;Type II Error Probabilities and Sample Sizes&amp;quot;&quot;/&gt;&lt;property id=&quot;20307&quot; value=&quot;314&quot;/&gt;&lt;/object&gt;&lt;object type=&quot;3&quot; unique_id=&quot;12180&quot;&gt;&lt;property id=&quot;20148&quot; value=&quot;5&quot;/&gt;&lt;property id=&quot;20300&quot; value=&quot;Slide 19 - &amp;quot;Type II Error Probabilities and Sample Sizes&amp;quot;&quot;/&gt;&lt;property id=&quot;20307&quot; value=&quot;315&quot;/&gt;&lt;/object&gt;&lt;object type=&quot;3&quot; unique_id=&quot;12181&quot;&gt;&lt;property id=&quot;20148&quot; value=&quot;5&quot;/&gt;&lt;property id=&quot;20300&quot; value=&quot;Slide 20 - &amp;quot;Type II Error Probabilities and Sample Sizes&amp;quot;&quot;/&gt;&lt;property id=&quot;20307&quot; value=&quot;316&quot;/&gt;&lt;/object&gt;&lt;object type=&quot;3&quot; unique_id=&quot;12457&quot;&gt;&lt;property id=&quot;20148&quot; value=&quot;5&quot;/&gt;&lt;property id=&quot;20300&quot; value=&quot;Slide 21 - &amp;quot;Type II Error Probabilities and Sample Sizes&amp;quot;&quot;/&gt;&lt;property id=&quot;20307&quot; value=&quot;317&quot;/&gt;&lt;/object&gt;&lt;object type=&quot;3&quot; unique_id=&quot;12640&quot;&gt;&lt;property id=&quot;20148&quot; value=&quot;5&quot;/&gt;&lt;property id=&quot;20300&quot; value=&quot;Slide 22 - &amp;quot;Type II Error Probabilities and Sample Sizes&amp;quot;&quot;/&gt;&lt;property id=&quot;20307&quot; value=&quot;318&quot;/&gt;&lt;/object&gt;&lt;object type=&quot;3&quot; unique_id=&quot;12884&quot;&gt;&lt;property id=&quot;20148&quot; value=&quot;5&quot;/&gt;&lt;property id=&quot;20300&quot; value=&quot;Slide 23 - &amp;quot;Example 9.12&amp;quot;&quot;/&gt;&lt;property id=&quot;20307&quot; value=&quot;319&quot;/&gt;&lt;/object&gt;&lt;object type=&quot;3&quot; unique_id=&quot;12969&quot;&gt;&lt;property id=&quot;20148&quot; value=&quot;5&quot;/&gt;&lt;property id=&quot;20300&quot; value=&quot;Slide 24 - &amp;quot;Example 9.12&amp;quot;&quot;/&gt;&lt;property id=&quot;20307&quot; value=&quot;320&quot;/&gt;&lt;/object&gt;&lt;object type=&quot;3&quot; unique_id=&quot;13115&quot;&gt;&lt;property id=&quot;20148&quot; value=&quot;5&quot;/&gt;&lt;property id=&quot;20300&quot; value=&quot;Slide 25 - &amp;quot;Example 9.12&amp;quot;&quot;/&gt;&lt;property id=&quot;20307&quot; value=&quot;321&quot;/&gt;&lt;/object&gt;&lt;object type=&quot;3&quot; unique_id=&quot;13386&quot;&gt;&lt;property id=&quot;20148&quot; value=&quot;5&quot;/&gt;&lt;property id=&quot;20300&quot; value=&quot;Slide 26 - &amp;quot;Example 9.12&amp;quot;&quot;/&gt;&lt;property id=&quot;20307&quot; value=&quot;322&quot;/&gt;&lt;/object&gt;&lt;object type=&quot;3&quot; unique_id=&quot;13635&quot;&gt;&lt;property id=&quot;20148&quot; value=&quot;5&quot;/&gt;&lt;property id=&quot;20300&quot; value=&quot;Slide 27 - &amp;quot;Example 9.12&amp;quot;&quot;/&gt;&lt;property id=&quot;20307&quot; value=&quot;324&quot;/&gt;&lt;/object&gt;&lt;object type=&quot;3&quot; unique_id=&quot;13766&quot;&gt;&lt;property id=&quot;20148&quot; value=&quot;5&quot;/&gt;&lt;property id=&quot;20300&quot; value=&quot;Slide 28&quot;/&gt;&lt;property id=&quot;20307&quot; value=&quot;325&quot;/&gt;&lt;/object&gt;&lt;object type=&quot;3&quot; unique_id=&quot;13767&quot;&gt;&lt;property id=&quot;20148&quot; value=&quot;5&quot;/&gt;&lt;property id=&quot;20300&quot; value=&quot;Slide 29 - &amp;quot;A Large-Sample Confidence Interval&amp;quot;&quot;/&gt;&lt;property id=&quot;20307&quot; value=&quot;326&quot;/&gt;&lt;/object&gt;&lt;object type=&quot;3&quot; unique_id=&quot;14278&quot;&gt;&lt;property id=&quot;20148&quot; value=&quot;5&quot;/&gt;&lt;property id=&quot;20300&quot; value=&quot;Slide 30 - &amp;quot;A Large-Sample Confidence Interval&amp;quot;&quot;/&gt;&lt;property id=&quot;20307&quot; value=&quot;327&quot;/&gt;&lt;/object&gt;&lt;object type=&quot;3&quot; unique_id=&quot;14594&quot;&gt;&lt;property id=&quot;20148&quot; value=&quot;5&quot;/&gt;&lt;property id=&quot;20300&quot; value=&quot;Slide 31 - &amp;quot;A Large-Sample Confidence Interval&amp;quot;&quot;/&gt;&lt;property id=&quot;20307&quot; value=&quot;328&quot;/&gt;&lt;/object&gt;&lt;object type=&quot;3&quot; unique_id=&quot;14847&quot;&gt;&lt;property id=&quot;20148&quot; value=&quot;5&quot;/&gt;&lt;property id=&quot;20300&quot; value=&quot;Slide 32 - &amp;quot;A Large-Sample Confidence Interval&amp;quot;&quot;/&gt;&lt;property id=&quot;20307&quot; value=&quot;329&quot;/&gt;&lt;/object&gt;&lt;object type=&quot;3&quot; unique_id=&quot;15033&quot;&gt;&lt;property id=&quot;20148&quot; value=&quot;5&quot;/&gt;&lt;property id=&quot;20300&quot; value=&quot;Slide 33 - &amp;quot;Example 9.13&amp;quot;&quot;/&gt;&lt;property id=&quot;20307&quot; value=&quot;330&quot;/&gt;&lt;/object&gt;&lt;object type=&quot;3&quot; unique_id=&quot;15224&quot;&gt;&lt;property id=&quot;20148&quot; value=&quot;5&quot;/&gt;&lt;property id=&quot;20300&quot; value=&quot;Slide 34 - &amp;quot;Example 9.13&amp;quot;&quot;/&gt;&lt;property id=&quot;20307&quot; value=&quot;331&quot;/&gt;&lt;/object&gt;&lt;object type=&quot;3&quot; unique_id=&quot;15342&quot;&gt;&lt;property id=&quot;20148&quot; value=&quot;5&quot;/&gt;&lt;property id=&quot;20300&quot; value=&quot;Slide 35 - &amp;quot;Example 9.13&amp;quot;&quot;/&gt;&lt;property id=&quot;20307&quot; value=&quot;332&quot;/&gt;&lt;/object&gt;&lt;object type=&quot;3&quot; unique_id=&quot;15463&quot;&gt;&lt;property id=&quot;20148&quot; value=&quot;5&quot;/&gt;&lt;property id=&quot;20300&quot; value=&quot;Slide 36 - &amp;quot;Example 9.13&amp;quot;&quot;/&gt;&lt;property id=&quot;20307&quot; value=&quot;333&quot;/&gt;&lt;/object&gt;&lt;object type=&quot;3&quot; unique_id=&quot;15874&quot;&gt;&lt;property id=&quot;20148&quot; value=&quot;5&quot;/&gt;&lt;property id=&quot;20300&quot; value=&quot;Slide 37&quot;/&gt;&lt;property id=&quot;20307&quot; value=&quot;334&quot;/&gt;&lt;/object&gt;&lt;object type=&quot;3&quot; unique_id=&quot;15875&quot;&gt;&lt;property id=&quot;20148&quot; value=&quot;5&quot;/&gt;&lt;property id=&quot;20300&quot; value=&quot;Slide 38 - &amp;quot;Small-Sample Inferences&amp;quot;&quot;/&gt;&lt;property id=&quot;20307&quot; value=&quot;335&quot;/&gt;&lt;/object&gt;&lt;/object&gt;&lt;/object&gt;&lt;/database&gt;"/>
  <p:tag name="SECTOMILLISECCONVERTED" val="1"/>
  <p:tag name="ARTICULATE_PROJECT_OPEN" val="0"/>
</p:tagLst>
</file>

<file path=ppt/theme/theme1.xml><?xml version="1.0" encoding="utf-8"?>
<a:theme xmlns:a="http://schemas.openxmlformats.org/drawingml/2006/main" name="McKBAlgP8">
  <a:themeElements>
    <a:clrScheme name="McKBAlgP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cKBAlgP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McKBAlgP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cKBAlgP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cKBAlgP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cKBAlgP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cKBAlgP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cKBAlgP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cKBAlgP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cKBAlgP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cKBAlgP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cKBAlgP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cKBAlgP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cKBAlgP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McKBAlgP8</Template>
  <TotalTime>1190</TotalTime>
  <Words>2461</Words>
  <Application>Microsoft Office PowerPoint</Application>
  <PresentationFormat>On-screen Show (4:3)</PresentationFormat>
  <Paragraphs>157</Paragraphs>
  <Slides>40</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Cambria Math</vt:lpstr>
      <vt:lpstr>Symbol</vt:lpstr>
      <vt:lpstr>McKBAlgP8</vt:lpstr>
      <vt:lpstr>PowerPoint Presentation</vt:lpstr>
      <vt:lpstr>PowerPoint Presentation</vt:lpstr>
      <vt:lpstr>Inferences Concerning a Difference Between Population Proportions</vt:lpstr>
      <vt:lpstr>Inferences Concerning a Difference Between Population Proportions</vt:lpstr>
      <vt:lpstr>Inferences Concerning a Difference Between Population Proportions</vt:lpstr>
      <vt:lpstr>Inferences Concerning a Difference Between Population Proportions</vt:lpstr>
      <vt:lpstr>Inferences Concerning a Difference Between Population Proportions</vt:lpstr>
      <vt:lpstr>Inferences Concerning a Difference Between Population Proportions</vt:lpstr>
      <vt:lpstr>PowerPoint Presentation</vt:lpstr>
      <vt:lpstr>A Large-Sample Test Procedure</vt:lpstr>
      <vt:lpstr>A Large-Sample Test Procedure</vt:lpstr>
      <vt:lpstr>A Large-Sample Test Procedure</vt:lpstr>
      <vt:lpstr>A Large-Sample Test Procedure</vt:lpstr>
      <vt:lpstr>A Large-Sample Test Procedure</vt:lpstr>
      <vt:lpstr>Example 9.11</vt:lpstr>
      <vt:lpstr>Example 9.11</vt:lpstr>
      <vt:lpstr>Example 9.11</vt:lpstr>
      <vt:lpstr>Example </vt:lpstr>
      <vt:lpstr>PowerPoint Presentation</vt:lpstr>
      <vt:lpstr>Type II Error Probabilities and Sample Sizes</vt:lpstr>
      <vt:lpstr>Type II Error Probabilities and Sample Sizes</vt:lpstr>
      <vt:lpstr>Type II Error Probabilities and Sample Sizes</vt:lpstr>
      <vt:lpstr>Type II Error Probabilities and Sample Sizes</vt:lpstr>
      <vt:lpstr>Type II Error Probabilities and Sample Sizes</vt:lpstr>
      <vt:lpstr>Example </vt:lpstr>
      <vt:lpstr>Example</vt:lpstr>
      <vt:lpstr>Example </vt:lpstr>
      <vt:lpstr>Example </vt:lpstr>
      <vt:lpstr>Example </vt:lpstr>
      <vt:lpstr>PowerPoint Presentation</vt:lpstr>
      <vt:lpstr>A Large-Sample Confidence Interval</vt:lpstr>
      <vt:lpstr>A Large-Sample Confidence Interval</vt:lpstr>
      <vt:lpstr>A Large-Sample Confidence Interval</vt:lpstr>
      <vt:lpstr>A Large-Sample Confidence Interval</vt:lpstr>
      <vt:lpstr>Example </vt:lpstr>
      <vt:lpstr>Example </vt:lpstr>
      <vt:lpstr>Example </vt:lpstr>
      <vt:lpstr>Example </vt:lpstr>
      <vt:lpstr>PowerPoint Presentation</vt:lpstr>
      <vt:lpstr>Small-Sample Inferences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gchaudhari</dc:creator>
  <cp:lastModifiedBy>Prince Nelson, Sybil</cp:lastModifiedBy>
  <cp:revision>318</cp:revision>
  <dcterms:created xsi:type="dcterms:W3CDTF">2010-10-18T10:39:55Z</dcterms:created>
  <dcterms:modified xsi:type="dcterms:W3CDTF">2021-01-14T21:51:36Z</dcterms:modified>
</cp:coreProperties>
</file>