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73"/>
  </p:notesMasterIdLst>
  <p:sldIdLst>
    <p:sldId id="267" r:id="rId2"/>
    <p:sldId id="259" r:id="rId3"/>
    <p:sldId id="295" r:id="rId4"/>
    <p:sldId id="296" r:id="rId5"/>
    <p:sldId id="298" r:id="rId6"/>
    <p:sldId id="299" r:id="rId7"/>
    <p:sldId id="300" r:id="rId8"/>
    <p:sldId id="301" r:id="rId9"/>
    <p:sldId id="302" r:id="rId10"/>
    <p:sldId id="398" r:id="rId11"/>
    <p:sldId id="303" r:id="rId12"/>
    <p:sldId id="391" r:id="rId13"/>
    <p:sldId id="304" r:id="rId14"/>
    <p:sldId id="305" r:id="rId15"/>
    <p:sldId id="306" r:id="rId16"/>
    <p:sldId id="307" r:id="rId17"/>
    <p:sldId id="308" r:id="rId18"/>
    <p:sldId id="309" r:id="rId19"/>
    <p:sldId id="310" r:id="rId20"/>
    <p:sldId id="399" r:id="rId21"/>
    <p:sldId id="311" r:id="rId22"/>
    <p:sldId id="312" r:id="rId23"/>
    <p:sldId id="389" r:id="rId24"/>
    <p:sldId id="313" r:id="rId25"/>
    <p:sldId id="314" r:id="rId26"/>
    <p:sldId id="400" r:id="rId27"/>
    <p:sldId id="315" r:id="rId28"/>
    <p:sldId id="392" r:id="rId29"/>
    <p:sldId id="316" r:id="rId30"/>
    <p:sldId id="317" r:id="rId31"/>
    <p:sldId id="319" r:id="rId32"/>
    <p:sldId id="320" r:id="rId33"/>
    <p:sldId id="321" r:id="rId34"/>
    <p:sldId id="322" r:id="rId35"/>
    <p:sldId id="323" r:id="rId36"/>
    <p:sldId id="324" r:id="rId37"/>
    <p:sldId id="325" r:id="rId38"/>
    <p:sldId id="345" r:id="rId39"/>
    <p:sldId id="349" r:id="rId40"/>
    <p:sldId id="346" r:id="rId41"/>
    <p:sldId id="393" r:id="rId42"/>
    <p:sldId id="348" r:id="rId43"/>
    <p:sldId id="350" r:id="rId44"/>
    <p:sldId id="351" r:id="rId45"/>
    <p:sldId id="352" r:id="rId46"/>
    <p:sldId id="353" r:id="rId47"/>
    <p:sldId id="354" r:id="rId48"/>
    <p:sldId id="355" r:id="rId49"/>
    <p:sldId id="356" r:id="rId50"/>
    <p:sldId id="394" r:id="rId51"/>
    <p:sldId id="357" r:id="rId52"/>
    <p:sldId id="396" r:id="rId53"/>
    <p:sldId id="358" r:id="rId54"/>
    <p:sldId id="359" r:id="rId55"/>
    <p:sldId id="360" r:id="rId56"/>
    <p:sldId id="361" r:id="rId57"/>
    <p:sldId id="362" r:id="rId58"/>
    <p:sldId id="337" r:id="rId59"/>
    <p:sldId id="363" r:id="rId60"/>
    <p:sldId id="395" r:id="rId61"/>
    <p:sldId id="364" r:id="rId62"/>
    <p:sldId id="365" r:id="rId63"/>
    <p:sldId id="390" r:id="rId64"/>
    <p:sldId id="366" r:id="rId65"/>
    <p:sldId id="367" r:id="rId66"/>
    <p:sldId id="397" r:id="rId67"/>
    <p:sldId id="370" r:id="rId68"/>
    <p:sldId id="371" r:id="rId69"/>
    <p:sldId id="401" r:id="rId70"/>
    <p:sldId id="402" r:id="rId71"/>
    <p:sldId id="372"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F2F"/>
    <a:srgbClr val="0078B9"/>
    <a:srgbClr val="00ADEF"/>
    <a:srgbClr val="0A5BA6"/>
    <a:srgbClr val="722E6B"/>
    <a:srgbClr val="722E07"/>
    <a:srgbClr val="8B2315"/>
    <a:srgbClr val="EAF2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6" autoAdjust="0"/>
    <p:restoredTop sz="99139" autoAdjust="0"/>
  </p:normalViewPr>
  <p:slideViewPr>
    <p:cSldViewPr>
      <p:cViewPr varScale="1">
        <p:scale>
          <a:sx n="68" d="100"/>
          <a:sy n="68" d="100"/>
        </p:scale>
        <p:origin x="125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29CCB92-281F-4E05-A6F0-DB4DA5DC24BC}" type="slidenum">
              <a:rPr lang="en-US" altLang="en-US"/>
              <a:pPr/>
              <a:t>‹#›</a:t>
            </a:fld>
            <a:endParaRPr lang="en-US" altLang="en-US"/>
          </a:p>
        </p:txBody>
      </p:sp>
    </p:spTree>
    <p:extLst>
      <p:ext uri="{BB962C8B-B14F-4D97-AF65-F5344CB8AC3E}">
        <p14:creationId xmlns:p14="http://schemas.microsoft.com/office/powerpoint/2010/main" val="18691863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9B2B7E-52BB-47BC-9A6E-E6DAE779AECC}" type="slidenum">
              <a:rPr lang="en-US" altLang="en-US"/>
              <a:pPr/>
              <a:t>1</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9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AF061-9EBC-468D-9842-A31E1F413BCB}" type="slidenum">
              <a:rPr lang="en-US" altLang="en-US"/>
              <a:pPr/>
              <a:t>2</a:t>
            </a:fld>
            <a:endParaRPr lang="en-US" alt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5375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3F766-FC7C-45FC-9D82-13B7D47B59F5}" type="slidenum">
              <a:rPr lang="en-US" altLang="en-US"/>
              <a:pPr/>
              <a:t>12</a:t>
            </a:fld>
            <a:endParaRPr lang="en-US" alt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78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2D15B-FD28-44F9-BD04-19BF48C804B4}" type="slidenum">
              <a:rPr lang="en-US" altLang="en-US"/>
              <a:pPr/>
              <a:t>28</a:t>
            </a:fld>
            <a:endParaRPr lang="en-US" alt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511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FC6957-6D05-4635-B762-FCE57E1C8F9D}" type="slidenum">
              <a:rPr lang="en-US" altLang="en-US"/>
              <a:pPr/>
              <a:t>41</a:t>
            </a:fld>
            <a:endParaRPr lang="en-US" altLang="en-US"/>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455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5DB45D-6670-4C90-8EF3-8C117204155B}" type="slidenum">
              <a:rPr lang="en-US" altLang="en-US"/>
              <a:pPr/>
              <a:t>50</a:t>
            </a:fld>
            <a:endParaRPr lang="en-US" altLang="en-US"/>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7722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00CCE-E38F-4579-B23B-EA030725CC36}" type="slidenum">
              <a:rPr lang="en-US" altLang="en-US"/>
              <a:pPr/>
              <a:t>60</a:t>
            </a:fld>
            <a:endParaRPr lang="en-US" alt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605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37093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52365269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228600"/>
            <a:ext cx="2082800" cy="6489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28600"/>
            <a:ext cx="6096000" cy="648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09999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548112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4709571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2559177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540709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3116067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5978649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6722445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45968627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59" name="Picture 63" descr="4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488" y="381000"/>
            <a:ext cx="8902700" cy="838200"/>
          </a:xfrm>
          <a:prstGeom prst="rect">
            <a:avLst/>
          </a:prstGeom>
          <a:noFill/>
          <a:extLst>
            <a:ext uri="{909E8E84-426E-40DD-AFC4-6F175D3DCCD1}">
              <a14:hiddenFill xmlns:a14="http://schemas.microsoft.com/office/drawing/2010/main">
                <a:solidFill>
                  <a:srgbClr val="FFFFFF"/>
                </a:solidFill>
              </a14:hiddenFill>
            </a:ext>
          </a:extLst>
        </p:spPr>
      </p:pic>
      <p:sp>
        <p:nvSpPr>
          <p:cNvPr id="4104" name="Text Box 8"/>
          <p:cNvSpPr txBox="1">
            <a:spLocks noChangeArrowheads="1"/>
          </p:cNvSpPr>
          <p:nvPr/>
        </p:nvSpPr>
        <p:spPr bwMode="auto">
          <a:xfrm>
            <a:off x="7391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altLang="en-US"/>
          </a:p>
        </p:txBody>
      </p:sp>
      <p:sp>
        <p:nvSpPr>
          <p:cNvPr id="4109" name="Rectangle 13"/>
          <p:cNvSpPr>
            <a:spLocks noGrp="1" noChangeArrowheads="1"/>
          </p:cNvSpPr>
          <p:nvPr>
            <p:ph type="body" idx="1"/>
          </p:nvPr>
        </p:nvSpPr>
        <p:spPr bwMode="auto">
          <a:xfrm>
            <a:off x="457200" y="14620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4110" name="Rectangle 1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4111" name="Rectangle 1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4114" name="Text Box 18"/>
          <p:cNvSpPr txBox="1">
            <a:spLocks noChangeArrowheads="1"/>
          </p:cNvSpPr>
          <p:nvPr/>
        </p:nvSpPr>
        <p:spPr bwMode="auto">
          <a:xfrm>
            <a:off x="8496300" y="63881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4BE1A3C6-DFF5-40BA-AE38-BC1D13773863}" type="slidenum">
              <a:rPr lang="en-US" altLang="en-US"/>
              <a:pPr>
                <a:spcBef>
                  <a:spcPct val="50000"/>
                </a:spcBef>
              </a:pPr>
              <a:t>‹#›</a:t>
            </a:fld>
            <a:endParaRPr lang="en-US" altLang="en-US"/>
          </a:p>
        </p:txBody>
      </p:sp>
      <p:sp>
        <p:nvSpPr>
          <p:cNvPr id="4115" name="Rectangle 1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endParaRPr lang="en-US" altLang="en-US"/>
          </a:p>
        </p:txBody>
      </p:sp>
      <p:sp>
        <p:nvSpPr>
          <p:cNvPr id="4108" name="Rectangle 12"/>
          <p:cNvSpPr>
            <a:spLocks noGrp="1" noChangeArrowheads="1"/>
          </p:cNvSpPr>
          <p:nvPr>
            <p:ph type="title"/>
          </p:nvPr>
        </p:nvSpPr>
        <p:spPr bwMode="auto">
          <a:xfrm>
            <a:off x="3556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sz="4000" kern="1200">
          <a:solidFill>
            <a:schemeClr val="tx1"/>
          </a:solidFill>
          <a:latin typeface="+mj-lt"/>
          <a:ea typeface="+mj-ea"/>
          <a:cs typeface="+mj-cs"/>
        </a:defRPr>
      </a:lvl1pPr>
      <a:lvl2pPr algn="l" rtl="0" fontAlgn="base">
        <a:spcBef>
          <a:spcPct val="0"/>
        </a:spcBef>
        <a:spcAft>
          <a:spcPct val="0"/>
        </a:spcAft>
        <a:defRPr sz="4000">
          <a:solidFill>
            <a:schemeClr val="tx1"/>
          </a:solidFill>
          <a:latin typeface="Arial" panose="020B0604020202020204" pitchFamily="34" charset="0"/>
        </a:defRPr>
      </a:lvl2pPr>
      <a:lvl3pPr algn="l" rtl="0" fontAlgn="base">
        <a:spcBef>
          <a:spcPct val="0"/>
        </a:spcBef>
        <a:spcAft>
          <a:spcPct val="0"/>
        </a:spcAft>
        <a:defRPr sz="4000">
          <a:solidFill>
            <a:schemeClr val="tx1"/>
          </a:solidFill>
          <a:latin typeface="Arial" panose="020B0604020202020204" pitchFamily="34" charset="0"/>
        </a:defRPr>
      </a:lvl3pPr>
      <a:lvl4pPr algn="l" rtl="0" fontAlgn="base">
        <a:spcBef>
          <a:spcPct val="0"/>
        </a:spcBef>
        <a:spcAft>
          <a:spcPct val="0"/>
        </a:spcAft>
        <a:defRPr sz="4000">
          <a:solidFill>
            <a:schemeClr val="tx1"/>
          </a:solidFill>
          <a:latin typeface="Arial" panose="020B0604020202020204" pitchFamily="34" charset="0"/>
        </a:defRPr>
      </a:lvl4pPr>
      <a:lvl5pPr algn="l" rtl="0" fontAlgn="base">
        <a:spcBef>
          <a:spcPct val="0"/>
        </a:spcBef>
        <a:spcAft>
          <a:spcPct val="0"/>
        </a:spcAft>
        <a:defRPr sz="4000">
          <a:solidFill>
            <a:schemeClr val="tx1"/>
          </a:solidFill>
          <a:latin typeface="Arial" panose="020B0604020202020204" pitchFamily="34" charset="0"/>
        </a:defRPr>
      </a:lvl5pPr>
      <a:lvl6pPr marL="457200" algn="l" rtl="0" fontAlgn="base">
        <a:spcBef>
          <a:spcPct val="0"/>
        </a:spcBef>
        <a:spcAft>
          <a:spcPct val="0"/>
        </a:spcAft>
        <a:defRPr sz="4000">
          <a:solidFill>
            <a:schemeClr val="tx1"/>
          </a:solidFill>
          <a:latin typeface="Arial" panose="020B0604020202020204" pitchFamily="34" charset="0"/>
        </a:defRPr>
      </a:lvl6pPr>
      <a:lvl7pPr marL="914400" algn="l" rtl="0" fontAlgn="base">
        <a:spcBef>
          <a:spcPct val="0"/>
        </a:spcBef>
        <a:spcAft>
          <a:spcPct val="0"/>
        </a:spcAft>
        <a:defRPr sz="4000">
          <a:solidFill>
            <a:schemeClr val="tx1"/>
          </a:solidFill>
          <a:latin typeface="Arial" panose="020B0604020202020204" pitchFamily="34" charset="0"/>
        </a:defRPr>
      </a:lvl7pPr>
      <a:lvl8pPr marL="1371600" algn="l" rtl="0" fontAlgn="base">
        <a:spcBef>
          <a:spcPct val="0"/>
        </a:spcBef>
        <a:spcAft>
          <a:spcPct val="0"/>
        </a:spcAft>
        <a:defRPr sz="4000">
          <a:solidFill>
            <a:schemeClr val="tx1"/>
          </a:solidFill>
          <a:latin typeface="Arial" panose="020B0604020202020204" pitchFamily="34" charset="0"/>
        </a:defRPr>
      </a:lvl8pPr>
      <a:lvl9pPr marL="1828800" algn="l" rtl="0" fontAlgn="base">
        <a:spcBef>
          <a:spcPct val="0"/>
        </a:spcBef>
        <a:spcAft>
          <a:spcPct val="0"/>
        </a:spcAft>
        <a:defRPr sz="4000">
          <a:solidFill>
            <a:schemeClr val="tx1"/>
          </a:solidFill>
          <a:latin typeface="Arial" panose="020B0604020202020204" pitchFamily="34" charset="0"/>
        </a:defRPr>
      </a:lvl9pPr>
    </p:titleStyle>
    <p:bodyStyle>
      <a:lvl1pPr algn="l" rtl="0" fontAlgn="base">
        <a:spcBef>
          <a:spcPct val="20000"/>
        </a:spcBef>
        <a:spcAft>
          <a:spcPct val="0"/>
        </a:spcAft>
        <a:defRPr sz="24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0073AE"/>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rgbClr val="0073A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png"/><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wmf"/><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wmf"/><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wmf"/><Relationship Id="rId5" Type="http://schemas.openxmlformats.org/officeDocument/2006/relationships/image" Target="../media/image53.png"/><Relationship Id="rId4" Type="http://schemas.openxmlformats.org/officeDocument/2006/relationships/image" Target="../media/image52.wmf"/></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wmf"/><Relationship Id="rId4" Type="http://schemas.openxmlformats.org/officeDocument/2006/relationships/image" Target="../media/image70.wmf"/></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133" name="Picture 53" descr="Pictu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3505200"/>
          </a:xfrm>
          <a:prstGeom prst="rect">
            <a:avLst/>
          </a:prstGeom>
          <a:noFill/>
          <a:extLst>
            <a:ext uri="{909E8E84-426E-40DD-AFC4-6F175D3DCCD1}">
              <a14:hiddenFill xmlns:a14="http://schemas.microsoft.com/office/drawing/2010/main">
                <a:solidFill>
                  <a:srgbClr val="FFFFFF"/>
                </a:solidFill>
              </a14:hiddenFill>
            </a:ext>
          </a:extLst>
        </p:spPr>
      </p:pic>
      <p:sp>
        <p:nvSpPr>
          <p:cNvPr id="46082" name="Text Box 2"/>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Copyright © Cengage Learning. All rights reserved.</a:t>
            </a:r>
            <a:r>
              <a:rPr lang="en-US" altLang="en-US"/>
              <a:t> </a:t>
            </a:r>
          </a:p>
        </p:txBody>
      </p:sp>
      <p:sp>
        <p:nvSpPr>
          <p:cNvPr id="46086" name="Text Box 6"/>
          <p:cNvSpPr txBox="1">
            <a:spLocks noChangeArrowheads="1"/>
          </p:cNvSpPr>
          <p:nvPr/>
        </p:nvSpPr>
        <p:spPr bwMode="auto">
          <a:xfrm>
            <a:off x="2676525" y="1905000"/>
            <a:ext cx="5943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algn="ctr">
              <a:spcBef>
                <a:spcPct val="50000"/>
              </a:spcBef>
            </a:pPr>
            <a:r>
              <a:rPr lang="en-US" altLang="en-US" sz="4000" b="1">
                <a:solidFill>
                  <a:schemeClr val="bg1"/>
                </a:solidFill>
              </a:rPr>
              <a:t>Inferences Based on Two Samples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dirty="0"/>
            </a:br>
            <a:r>
              <a:rPr lang="en-US" altLang="en-US" sz="1700" i="1" dirty="0"/>
              <a:t>z</a:t>
            </a:r>
            <a:r>
              <a:rPr lang="en-US" altLang="en-US" sz="1700" dirty="0"/>
              <a:t> Tests and Confidence Intervals for a Difference Between Two Population Means</a:t>
            </a:r>
            <a:br>
              <a:rPr lang="en-US" alt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Proof</a:t>
                </a:r>
              </a:p>
              <a:p>
                <a:r>
                  <a:rPr lang="en-US" dirty="0"/>
                  <a:t>Both these results depend on the rules of expected value and variance presented in Chapter 5. Since the expected value of a difference is the difference of expected values,</a:t>
                </a:r>
              </a:p>
              <a:p>
                <a:endParaRPr lang="en-US" dirty="0"/>
              </a:p>
              <a:p>
                <a:endParaRPr lang="en-US" dirty="0"/>
              </a:p>
              <a:p>
                <a:r>
                  <a:rPr lang="en-US" dirty="0"/>
                  <a:t>Because the </a:t>
                </a:r>
                <a:r>
                  <a:rPr lang="en-US" i="1" dirty="0"/>
                  <a:t>X </a:t>
                </a:r>
                <a:r>
                  <a:rPr lang="en-US" dirty="0"/>
                  <a:t>and </a:t>
                </a:r>
                <a:r>
                  <a:rPr lang="en-US" i="1" dirty="0"/>
                  <a:t>Y </a:t>
                </a:r>
                <a:r>
                  <a:rPr lang="en-US" dirty="0"/>
                  <a:t>samples are independent,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i="1" dirty="0"/>
                  <a:t> </a:t>
                </a:r>
                <a:r>
                  <a:rPr lang="en-US" dirty="0"/>
                  <a:t>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i="1" dirty="0"/>
                  <a:t> </a:t>
                </a:r>
                <a:r>
                  <a:rPr lang="en-US" dirty="0"/>
                  <a:t>are independent quantities. Then the variance of the difference is the </a:t>
                </a:r>
                <a:r>
                  <a:rPr lang="en-US" i="1" dirty="0"/>
                  <a:t>sum </a:t>
                </a:r>
                <a:r>
                  <a:rPr lang="en-US" dirty="0"/>
                  <a:t>of </a:t>
                </a:r>
                <a:r>
                  <a:rPr lang="en-US" i="1" dirty="0"/>
                  <a:t>V</a:t>
                </a:r>
                <a:r>
                  <a:rPr lang="en-US" dirty="0"/>
                  <a:t>(</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and </a:t>
                </a:r>
                <a:r>
                  <a:rPr lang="en-US" i="1" dirty="0"/>
                  <a:t>V</a:t>
                </a:r>
                <a:r>
                  <a:rPr lang="en-US" dirty="0"/>
                  <a:t>(</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dirty="0"/>
                  <a:t>):</a:t>
                </a:r>
              </a:p>
              <a:p>
                <a:endParaRPr lang="en-US" dirty="0"/>
              </a:p>
              <a:p>
                <a:endParaRPr lang="en-US" dirty="0"/>
              </a:p>
              <a:p>
                <a:r>
                  <a:rPr lang="en-US" dirty="0"/>
                  <a:t>The standard deviation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dirty="0"/>
                  <a:t>is the square root of this expression.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b="-4756"/>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588" y="3289698"/>
            <a:ext cx="4228612" cy="5375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504" y="5105400"/>
            <a:ext cx="4228612" cy="872384"/>
          </a:xfrm>
          <a:prstGeom prst="rect">
            <a:avLst/>
          </a:prstGeom>
        </p:spPr>
      </p:pic>
    </p:spTree>
    <p:extLst>
      <p:ext uri="{BB962C8B-B14F-4D97-AF65-F5344CB8AC3E}">
        <p14:creationId xmlns:p14="http://schemas.microsoft.com/office/powerpoint/2010/main" val="32914508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sz="1700" i="1"/>
              <a:t>z</a:t>
            </a:r>
            <a:r>
              <a:rPr lang="en-US" altLang="en-US" sz="1700"/>
              <a:t> Tests and Confidence Intervals for a Difference Between Two Population Means</a:t>
            </a:r>
          </a:p>
        </p:txBody>
      </p:sp>
      <p:sp>
        <p:nvSpPr>
          <p:cNvPr id="13312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If we regard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as a parameter </a:t>
            </a:r>
            <a:r>
              <a:rPr lang="en-US" altLang="en-US" i="1">
                <a:sym typeface="Symbol" panose="05050102010706020507" pitchFamily="18" charset="2"/>
              </a:rPr>
              <a:t></a:t>
            </a:r>
            <a:r>
              <a:rPr lang="en-US" altLang="en-US"/>
              <a:t>, then its estimator is </a:t>
            </a:r>
            <a:br>
              <a:rPr lang="en-US" altLang="en-US"/>
            </a:br>
            <a:r>
              <a:rPr lang="en-US" altLang="en-US"/>
              <a:t>                  with standard deviation given by the proposition. When </a:t>
            </a:r>
            <a:r>
              <a:rPr lang="en-US" altLang="en-US" baseline="-25000"/>
              <a:t>        </a:t>
            </a:r>
            <a:r>
              <a:rPr lang="en-US" altLang="en-US"/>
              <a:t>and       both have known values, the value of this standard deviation can be calculated. </a:t>
            </a:r>
          </a:p>
          <a:p>
            <a:pPr>
              <a:tabLst>
                <a:tab pos="457200" algn="l"/>
                <a:tab pos="1371600" algn="l"/>
                <a:tab pos="1547813" algn="l"/>
              </a:tabLst>
            </a:pPr>
            <a:endParaRPr lang="en-US" altLang="en-US"/>
          </a:p>
          <a:p>
            <a:pPr>
              <a:tabLst>
                <a:tab pos="457200" algn="l"/>
                <a:tab pos="1371600" algn="l"/>
                <a:tab pos="1547813" algn="l"/>
              </a:tabLst>
            </a:pPr>
            <a:r>
              <a:rPr lang="en-US" altLang="en-US"/>
              <a:t>The sample variances must be used to estimate      when      and       are unknown.</a:t>
            </a:r>
          </a:p>
        </p:txBody>
      </p:sp>
      <p:sp>
        <p:nvSpPr>
          <p:cNvPr id="13312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133125" name="Picture 5"/>
          <p:cNvPicPr>
            <a:picLocks noChangeAspect="1" noChangeArrowheads="1"/>
          </p:cNvPicPr>
          <p:nvPr/>
        </p:nvPicPr>
        <p:blipFill>
          <a:blip r:embed="rId2">
            <a:extLst>
              <a:ext uri="{28A0092B-C50C-407E-A947-70E740481C1C}">
                <a14:useLocalDpi xmlns:a14="http://schemas.microsoft.com/office/drawing/2010/main" val="0"/>
              </a:ext>
            </a:extLst>
          </a:blip>
          <a:srcRect t="14861" r="977" b="25697"/>
          <a:stretch>
            <a:fillRect/>
          </a:stretch>
        </p:blipFill>
        <p:spPr bwMode="auto">
          <a:xfrm>
            <a:off x="533400" y="19050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26" name="Picture 6"/>
          <p:cNvPicPr>
            <a:picLocks noChangeAspect="1" noChangeArrowheads="1"/>
          </p:cNvPicPr>
          <p:nvPr/>
        </p:nvPicPr>
        <p:blipFill>
          <a:blip r:embed="rId3">
            <a:extLst>
              <a:ext uri="{28A0092B-C50C-407E-A947-70E740481C1C}">
                <a14:useLocalDpi xmlns:a14="http://schemas.microsoft.com/office/drawing/2010/main" val="0"/>
              </a:ext>
            </a:extLst>
          </a:blip>
          <a:srcRect b="18750"/>
          <a:stretch>
            <a:fillRect/>
          </a:stretch>
        </p:blipFill>
        <p:spPr bwMode="auto">
          <a:xfrm>
            <a:off x="1435100" y="2260600"/>
            <a:ext cx="3937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2286000"/>
            <a:ext cx="3746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3131" name="Group 11"/>
          <p:cNvGrpSpPr>
            <a:grpSpLocks/>
          </p:cNvGrpSpPr>
          <p:nvPr/>
        </p:nvGrpSpPr>
        <p:grpSpPr bwMode="auto">
          <a:xfrm>
            <a:off x="1166813" y="3498850"/>
            <a:ext cx="7519987" cy="731838"/>
            <a:chOff x="735" y="2204"/>
            <a:chExt cx="4737" cy="461"/>
          </a:xfrm>
        </p:grpSpPr>
        <p:pic>
          <p:nvPicPr>
            <p:cNvPr id="133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9" y="2215"/>
              <a:ext cx="2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6" y="2204"/>
              <a:ext cx="236"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 y="2448"/>
              <a:ext cx="225"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3300" b="1">
                <a:solidFill>
                  <a:srgbClr val="00ADEF"/>
                </a:solidFill>
              </a:rPr>
              <a:t>Test Procedures for Normal Populations with Known Variances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sz="2200"/>
              <a:t>Test Procedures for Normal Populations with Known Variances</a:t>
            </a:r>
          </a:p>
        </p:txBody>
      </p:sp>
      <p:sp>
        <p:nvSpPr>
          <p:cNvPr id="13414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We know that, the first CI and test procedure for a population mean </a:t>
            </a:r>
            <a:r>
              <a:rPr lang="en-US" altLang="en-US" i="1">
                <a:sym typeface="Symbol" panose="05050102010706020507" pitchFamily="18" charset="2"/>
              </a:rPr>
              <a:t></a:t>
            </a:r>
            <a:r>
              <a:rPr lang="en-US" altLang="en-US"/>
              <a:t> were based on the assumption that the population distribution was normal with the value of the population variance       known to the investigator. </a:t>
            </a:r>
          </a:p>
          <a:p>
            <a:pPr>
              <a:tabLst>
                <a:tab pos="457200" algn="l"/>
                <a:tab pos="1371600" algn="l"/>
                <a:tab pos="1547813" algn="l"/>
              </a:tabLst>
            </a:pPr>
            <a:endParaRPr lang="en-US" altLang="en-US"/>
          </a:p>
          <a:p>
            <a:pPr>
              <a:tabLst>
                <a:tab pos="457200" algn="l"/>
                <a:tab pos="1371600" algn="l"/>
                <a:tab pos="1547813" algn="l"/>
              </a:tabLst>
            </a:pPr>
            <a:r>
              <a:rPr lang="en-US" altLang="en-US"/>
              <a:t>Similarly, we first assume here that </a:t>
            </a:r>
            <a:r>
              <a:rPr lang="en-US" altLang="en-US" i="1"/>
              <a:t>both </a:t>
            </a:r>
            <a:r>
              <a:rPr lang="en-US" altLang="en-US"/>
              <a:t>population distributions are normal and that the values of </a:t>
            </a:r>
            <a:r>
              <a:rPr lang="en-US" altLang="en-US" i="1"/>
              <a:t>both      </a:t>
            </a:r>
            <a:r>
              <a:rPr lang="en-US" altLang="en-US"/>
              <a:t>and       </a:t>
            </a:r>
            <a:br>
              <a:rPr lang="en-US" altLang="en-US"/>
            </a:br>
            <a:r>
              <a:rPr lang="en-US" altLang="en-US"/>
              <a:t>      are known. Situations in which one or both of these assumptions can be dispensed with will be presented shortly.</a:t>
            </a:r>
          </a:p>
        </p:txBody>
      </p:sp>
      <p:sp>
        <p:nvSpPr>
          <p:cNvPr id="13414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grpSp>
        <p:nvGrpSpPr>
          <p:cNvPr id="134153" name="Group 9"/>
          <p:cNvGrpSpPr>
            <a:grpSpLocks/>
          </p:cNvGrpSpPr>
          <p:nvPr/>
        </p:nvGrpSpPr>
        <p:grpSpPr bwMode="auto">
          <a:xfrm>
            <a:off x="615950" y="2667000"/>
            <a:ext cx="7245350" cy="1970088"/>
            <a:chOff x="388" y="1680"/>
            <a:chExt cx="4564" cy="1241"/>
          </a:xfrm>
        </p:grpSpPr>
        <p:pic>
          <p:nvPicPr>
            <p:cNvPr id="134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 y="1680"/>
              <a:ext cx="24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 y="2428"/>
              <a:ext cx="24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 y="2688"/>
              <a:ext cx="2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sz="2200"/>
              <a:t>Test Procedures for Normal Populations with Known Variances</a:t>
            </a:r>
          </a:p>
        </p:txBody>
      </p:sp>
      <p:sp>
        <p:nvSpPr>
          <p:cNvPr id="13517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Because the population distributions are normal, both    and     have normal distributions. </a:t>
            </a:r>
          </a:p>
          <a:p>
            <a:pPr>
              <a:tabLst>
                <a:tab pos="457200" algn="l"/>
                <a:tab pos="1371600" algn="l"/>
                <a:tab pos="1547813" algn="l"/>
              </a:tabLst>
            </a:pPr>
            <a:endParaRPr lang="en-US" altLang="en-US"/>
          </a:p>
          <a:p>
            <a:pPr>
              <a:tabLst>
                <a:tab pos="457200" algn="l"/>
                <a:tab pos="1371600" algn="l"/>
                <a:tab pos="1547813" algn="l"/>
              </a:tabLst>
            </a:pPr>
            <a:r>
              <a:rPr lang="en-US" altLang="en-US"/>
              <a:t>Furthermore, independence of the two samples implies that the two sample means are independent of one another. </a:t>
            </a:r>
          </a:p>
          <a:p>
            <a:pPr>
              <a:tabLst>
                <a:tab pos="457200" algn="l"/>
                <a:tab pos="1371600" algn="l"/>
                <a:tab pos="1547813" algn="l"/>
              </a:tabLst>
            </a:pPr>
            <a:endParaRPr lang="en-US" altLang="en-US"/>
          </a:p>
          <a:p>
            <a:pPr>
              <a:tabLst>
                <a:tab pos="457200" algn="l"/>
                <a:tab pos="1371600" algn="l"/>
                <a:tab pos="1547813" algn="l"/>
              </a:tabLst>
            </a:pPr>
            <a:r>
              <a:rPr lang="en-US" altLang="en-US"/>
              <a:t>Thus the difference            is normally distributed, with expected value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and standard deviation           given in the foregoing proposition. </a:t>
            </a:r>
          </a:p>
        </p:txBody>
      </p:sp>
      <p:sp>
        <p:nvSpPr>
          <p:cNvPr id="13517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135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263" y="1495425"/>
            <a:ext cx="338137"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1862138"/>
            <a:ext cx="3206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775" y="4003675"/>
            <a:ext cx="96043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177" name="Picture 9"/>
          <p:cNvPicPr>
            <a:picLocks noChangeAspect="1" noChangeArrowheads="1"/>
          </p:cNvPicPr>
          <p:nvPr/>
        </p:nvPicPr>
        <p:blipFill>
          <a:blip r:embed="rId5">
            <a:extLst>
              <a:ext uri="{28A0092B-C50C-407E-A947-70E740481C1C}">
                <a14:useLocalDpi xmlns:a14="http://schemas.microsoft.com/office/drawing/2010/main" val="0"/>
              </a:ext>
            </a:extLst>
          </a:blip>
          <a:srcRect r="-9505" b="17204"/>
          <a:stretch>
            <a:fillRect/>
          </a:stretch>
        </p:blipFill>
        <p:spPr bwMode="auto">
          <a:xfrm>
            <a:off x="6894513" y="4405313"/>
            <a:ext cx="877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sz="2200"/>
              <a:t>Test Procedures for Normal Populations with Known Variances</a:t>
            </a:r>
          </a:p>
        </p:txBody>
      </p:sp>
      <p:sp>
        <p:nvSpPr>
          <p:cNvPr id="13619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Standardizing            gives the standard normal variable</a:t>
            </a:r>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spcBef>
                <a:spcPct val="0"/>
              </a:spcBef>
              <a:tabLst>
                <a:tab pos="457200" algn="l"/>
                <a:tab pos="1371600" algn="l"/>
                <a:tab pos="1547813" algn="l"/>
              </a:tabLst>
            </a:pPr>
            <a:endParaRPr lang="en-US" altLang="en-US"/>
          </a:p>
          <a:p>
            <a:pPr>
              <a:spcBef>
                <a:spcPct val="0"/>
              </a:spcBef>
              <a:tabLst>
                <a:tab pos="457200" algn="l"/>
                <a:tab pos="1371600" algn="l"/>
                <a:tab pos="1547813" algn="l"/>
              </a:tabLst>
            </a:pPr>
            <a:r>
              <a:rPr lang="en-US" altLang="en-US"/>
              <a:t>In a hypothesis-testing problem, the null hypothesis will state that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has a specified value.</a:t>
            </a:r>
          </a:p>
        </p:txBody>
      </p:sp>
      <p:sp>
        <p:nvSpPr>
          <p:cNvPr id="13619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136197" name="Picture 5"/>
          <p:cNvPicPr>
            <a:picLocks noChangeAspect="1" noChangeArrowheads="1"/>
          </p:cNvPicPr>
          <p:nvPr/>
        </p:nvPicPr>
        <p:blipFill>
          <a:blip r:embed="rId2">
            <a:extLst>
              <a:ext uri="{28A0092B-C50C-407E-A947-70E740481C1C}">
                <a14:useLocalDpi xmlns:a14="http://schemas.microsoft.com/office/drawing/2010/main" val="0"/>
              </a:ext>
            </a:extLst>
          </a:blip>
          <a:srcRect l="9859" t="6618"/>
          <a:stretch>
            <a:fillRect/>
          </a:stretch>
        </p:blipFill>
        <p:spPr bwMode="auto">
          <a:xfrm>
            <a:off x="2490788" y="1538288"/>
            <a:ext cx="9144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362200"/>
            <a:ext cx="3648075"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201" name="Text Box 9"/>
          <p:cNvSpPr txBox="1">
            <a:spLocks noChangeArrowheads="1"/>
          </p:cNvSpPr>
          <p:nvPr/>
        </p:nvSpPr>
        <p:spPr bwMode="auto">
          <a:xfrm>
            <a:off x="7494588" y="2663825"/>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(9.1)</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sz="2200"/>
              <a:t>Test Procedures for Normal Populations with Known Variances</a:t>
            </a:r>
          </a:p>
        </p:txBody>
      </p:sp>
      <mc:AlternateContent xmlns:mc="http://schemas.openxmlformats.org/markup-compatibility/2006" xmlns:a14="http://schemas.microsoft.com/office/drawing/2010/main">
        <mc:Choice Requires="a14">
          <p:sp>
            <p:nvSpPr>
              <p:cNvPr id="137219" name="Rectangle 3"/>
              <p:cNvSpPr>
                <a:spLocks noGrp="1" noChangeArrowheads="1"/>
              </p:cNvSpPr>
              <p:nvPr>
                <p:ph type="body" idx="1"/>
              </p:nvPr>
            </p:nvSpPr>
            <p:spPr>
              <a:xfrm>
                <a:off x="457200" y="1371600"/>
                <a:ext cx="8229600" cy="5256213"/>
              </a:xfrm>
              <a:noFill/>
            </p:spPr>
            <p:txBody>
              <a:bodyPr/>
              <a:lstStyle/>
              <a:p>
                <a:pPr>
                  <a:lnSpc>
                    <a:spcPct val="120000"/>
                  </a:lnSpc>
                  <a:tabLst>
                    <a:tab pos="457200" algn="l"/>
                    <a:tab pos="1371600" algn="l"/>
                    <a:tab pos="1547813" algn="l"/>
                  </a:tabLst>
                </a:pPr>
                <a:r>
                  <a:rPr lang="en-US" altLang="en-US" dirty="0"/>
                  <a:t>Denoting this null value by </a:t>
                </a:r>
                <a:r>
                  <a:rPr lang="en-US" altLang="en-US" dirty="0">
                    <a:sym typeface="Symbol" panose="05050102010706020507" pitchFamily="18" charset="2"/>
                  </a:rPr>
                  <a:t></a:t>
                </a:r>
                <a:r>
                  <a:rPr lang="en-US" altLang="en-US" baseline="-25000" dirty="0"/>
                  <a:t>0 </a:t>
                </a:r>
                <a:r>
                  <a:rPr lang="en-US" altLang="en-US" dirty="0"/>
                  <a:t>.we have </a:t>
                </a:r>
                <a:r>
                  <a:rPr lang="en-US" altLang="en-US" i="1" dirty="0"/>
                  <a:t>H</a:t>
                </a:r>
                <a:r>
                  <a:rPr lang="en-US" altLang="en-US" baseline="-25000" dirty="0"/>
                  <a:t>0</a:t>
                </a:r>
                <a:r>
                  <a:rPr lang="en-US" altLang="en-US" i="1" baseline="-25000" dirty="0"/>
                  <a:t> </a:t>
                </a:r>
                <a:r>
                  <a:rPr lang="en-US" altLang="en-US" i="1" dirty="0"/>
                  <a:t>:</a:t>
                </a:r>
                <a:r>
                  <a:rPr lang="en-US" altLang="en-US" dirty="0"/>
                  <a:t> </a:t>
                </a:r>
                <a:r>
                  <a:rPr lang="en-US" altLang="en-US" i="1"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2 </a:t>
                </a:r>
                <a:r>
                  <a:rPr lang="en-US" altLang="en-US" dirty="0">
                    <a:sym typeface="Symbol" panose="05050102010706020507" pitchFamily="18" charset="2"/>
                  </a:rPr>
                  <a:t>= </a:t>
                </a:r>
                <a:r>
                  <a:rPr lang="en-US" altLang="en-US" baseline="-25000" dirty="0"/>
                  <a:t>0</a:t>
                </a:r>
                <a:r>
                  <a:rPr lang="en-US" altLang="en-US" dirty="0"/>
                  <a:t>. Often </a:t>
                </a:r>
                <a:r>
                  <a:rPr lang="en-US" altLang="en-US" dirty="0">
                    <a:sym typeface="Symbol" panose="05050102010706020507" pitchFamily="18" charset="2"/>
                  </a:rPr>
                  <a:t></a:t>
                </a:r>
                <a:r>
                  <a:rPr lang="en-US" altLang="en-US" baseline="-25000" dirty="0"/>
                  <a:t>0 </a:t>
                </a:r>
                <a:r>
                  <a:rPr lang="en-US" altLang="en-US" dirty="0">
                    <a:sym typeface="Symbol" panose="05050102010706020507" pitchFamily="18" charset="2"/>
                  </a:rPr>
                  <a:t>= 0,</a:t>
                </a:r>
                <a:r>
                  <a:rPr lang="en-US" altLang="en-US" dirty="0"/>
                  <a:t> in which case </a:t>
                </a:r>
                <a:r>
                  <a:rPr lang="en-US" altLang="en-US" i="1" dirty="0"/>
                  <a:t>H</a:t>
                </a:r>
                <a:r>
                  <a:rPr lang="en-US" altLang="en-US" baseline="-25000" dirty="0"/>
                  <a:t>0</a:t>
                </a:r>
                <a:r>
                  <a:rPr lang="en-US" altLang="en-US" i="1" dirty="0"/>
                  <a:t> </a:t>
                </a:r>
                <a:r>
                  <a:rPr lang="en-US" altLang="en-US" dirty="0"/>
                  <a:t>says that </a:t>
                </a:r>
                <a:r>
                  <a:rPr lang="en-US" altLang="en-US" i="1"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2</a:t>
                </a:r>
                <a:r>
                  <a:rPr lang="en-US" altLang="en-US" dirty="0">
                    <a:sym typeface="Symbol" panose="05050102010706020507" pitchFamily="18" charset="2"/>
                  </a:rPr>
                  <a:t>.</a:t>
                </a:r>
                <a:r>
                  <a:rPr lang="en-US" altLang="en-US" dirty="0"/>
                  <a:t> </a:t>
                </a:r>
              </a:p>
              <a:p>
                <a:pPr>
                  <a:lnSpc>
                    <a:spcPct val="120000"/>
                  </a:lnSpc>
                  <a:tabLst>
                    <a:tab pos="457200" algn="l"/>
                    <a:tab pos="1371600" algn="l"/>
                    <a:tab pos="1547813" algn="l"/>
                  </a:tabLst>
                </a:pPr>
                <a:endParaRPr lang="en-US" altLang="en-US" dirty="0"/>
              </a:p>
              <a:p>
                <a:r>
                  <a:rPr lang="en-US" dirty="0"/>
                  <a:t>If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oMath>
                </a14:m>
                <a:r>
                  <a:rPr lang="en-US" dirty="0"/>
                  <a:t> represents the true average fuel efficiency (mpg) for automobiles of a certain type equipped with a six-cylinder engine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oMath>
                </a14:m>
                <a:r>
                  <a:rPr lang="en-US" dirty="0"/>
                  <a:t> denotes true average efficiency for automobiles of the same type equipped with a four-cylinder engine, a sensible null hypothesis of interest might be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1</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oMath>
                </a14:m>
                <a:r>
                  <a:rPr lang="en-US" dirty="0"/>
                  <a:t> = 23. </a:t>
                </a:r>
              </a:p>
              <a:p>
                <a:endParaRPr lang="en-US" dirty="0"/>
              </a:p>
              <a:p>
                <a:r>
                  <a:rPr lang="en-US" dirty="0"/>
                  <a:t>This is a fancy way of saying that on average the fuel efficiency for four-cylinder engines is 3 mpg higher than it is for six-cylinder engines.</a:t>
                </a:r>
                <a:endParaRPr lang="en-US" altLang="en-US" dirty="0"/>
              </a:p>
              <a:p>
                <a:pPr>
                  <a:lnSpc>
                    <a:spcPct val="120000"/>
                  </a:lnSpc>
                  <a:tabLst>
                    <a:tab pos="457200" algn="l"/>
                    <a:tab pos="1371600" algn="l"/>
                    <a:tab pos="1547813" algn="l"/>
                  </a:tabLst>
                </a:pPr>
                <a:endParaRPr lang="en-US" altLang="en-US" dirty="0"/>
              </a:p>
            </p:txBody>
          </p:sp>
        </mc:Choice>
        <mc:Fallback xmlns="">
          <p:sp>
            <p:nvSpPr>
              <p:cNvPr id="137219" name="Rectangle 3"/>
              <p:cNvSpPr>
                <a:spLocks noGrp="1" noRot="1" noChangeAspect="1" noMove="1" noResize="1" noEditPoints="1" noAdjustHandles="1" noChangeArrowheads="1" noChangeShapeType="1" noTextEdit="1"/>
              </p:cNvSpPr>
              <p:nvPr>
                <p:ph type="body" idx="1"/>
              </p:nvPr>
            </p:nvSpPr>
            <p:spPr>
              <a:xfrm>
                <a:off x="457200" y="1371600"/>
                <a:ext cx="8229600" cy="5256213"/>
              </a:xfrm>
              <a:blipFill rotWithShape="0">
                <a:blip r:embed="rId2"/>
                <a:stretch>
                  <a:fillRect l="-1111" t="-348" r="-1704" b="-4756"/>
                </a:stretch>
              </a:blipFill>
            </p:spPr>
            <p:txBody>
              <a:bodyPr/>
              <a:lstStyle/>
              <a:p>
                <a:r>
                  <a:rPr lang="en-US">
                    <a:noFill/>
                  </a:rPr>
                  <a:t> </a:t>
                </a:r>
              </a:p>
            </p:txBody>
          </p:sp>
        </mc:Fallback>
      </mc:AlternateContent>
      <p:sp>
        <p:nvSpPr>
          <p:cNvPr id="13722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sz="2200"/>
              <a:t>Test Procedures for Normal Populations with Known Variances</a:t>
            </a:r>
          </a:p>
        </p:txBody>
      </p:sp>
      <mc:AlternateContent xmlns:mc="http://schemas.openxmlformats.org/markup-compatibility/2006" xmlns:a14="http://schemas.microsoft.com/office/drawing/2010/main">
        <mc:Choice Requires="a14">
          <p:sp>
            <p:nvSpPr>
              <p:cNvPr id="138243"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Consider the alternative hypothesis </a:t>
                </a:r>
                <a:r>
                  <a:rPr lang="en-US" altLang="en-US" i="1" dirty="0"/>
                  <a:t>H</a:t>
                </a:r>
                <a:r>
                  <a:rPr lang="en-US" altLang="en-US" baseline="-25000" dirty="0"/>
                  <a:t>a</a:t>
                </a:r>
                <a:r>
                  <a:rPr lang="en-US" altLang="en-US" dirty="0"/>
                  <a:t>: </a:t>
                </a:r>
                <a:r>
                  <a:rPr lang="en-US" altLang="en-US" i="1"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2</a:t>
                </a:r>
                <a:r>
                  <a:rPr lang="en-US" altLang="en-US" dirty="0"/>
                  <a:t> &gt; </a:t>
                </a:r>
                <a:r>
                  <a:rPr lang="en-US" altLang="en-US" dirty="0">
                    <a:sym typeface="Symbol" panose="05050102010706020507" pitchFamily="18" charset="2"/>
                  </a:rPr>
                  <a:t></a:t>
                </a:r>
                <a:r>
                  <a:rPr lang="en-US" altLang="en-US" baseline="-25000" dirty="0"/>
                  <a:t>0</a:t>
                </a:r>
                <a:r>
                  <a:rPr lang="en-US" altLang="en-US" dirty="0"/>
                  <a:t>.</a:t>
                </a:r>
              </a:p>
              <a:p>
                <a:pPr>
                  <a:tabLst>
                    <a:tab pos="457200" algn="l"/>
                    <a:tab pos="1371600" algn="l"/>
                    <a:tab pos="1547813" algn="l"/>
                  </a:tabLst>
                </a:pPr>
                <a:endParaRPr lang="en-US" altLang="en-US" dirty="0"/>
              </a:p>
              <a:p>
                <a:pPr>
                  <a:tabLst>
                    <a:tab pos="457200" algn="l"/>
                    <a:tab pos="1371600" algn="l"/>
                    <a:tab pos="1547813" algn="l"/>
                  </a:tabLst>
                </a:pPr>
                <a:r>
                  <a:rPr lang="en-US" altLang="en-US" dirty="0"/>
                  <a:t>A value           that considerably exceeds </a:t>
                </a:r>
                <a:r>
                  <a:rPr lang="en-US" altLang="en-US" dirty="0">
                    <a:sym typeface="Symbol" panose="05050102010706020507" pitchFamily="18" charset="2"/>
                  </a:rPr>
                  <a:t></a:t>
                </a:r>
                <a:r>
                  <a:rPr lang="en-US" altLang="en-US" baseline="-25000" dirty="0"/>
                  <a:t>0</a:t>
                </a:r>
                <a:r>
                  <a:rPr lang="en-US" altLang="en-US" dirty="0"/>
                  <a:t> (the expected value of           when </a:t>
                </a:r>
                <a:r>
                  <a:rPr lang="en-US" altLang="en-US" i="1" dirty="0"/>
                  <a:t>H</a:t>
                </a:r>
                <a:r>
                  <a:rPr lang="en-US" altLang="en-US" baseline="-25000" dirty="0"/>
                  <a:t>0</a:t>
                </a:r>
                <a:r>
                  <a:rPr lang="en-US" altLang="en-US" i="1" dirty="0"/>
                  <a:t> </a:t>
                </a:r>
                <a:r>
                  <a:rPr lang="en-US" altLang="en-US" dirty="0"/>
                  <a:t>is true) provides evidence against </a:t>
                </a:r>
                <a:r>
                  <a:rPr lang="en-US" altLang="en-US" i="1" dirty="0"/>
                  <a:t>H</a:t>
                </a:r>
                <a:r>
                  <a:rPr lang="en-US" altLang="en-US" baseline="-25000" dirty="0"/>
                  <a:t>0</a:t>
                </a:r>
                <a:r>
                  <a:rPr lang="en-US" altLang="en-US" dirty="0"/>
                  <a:t> and for</a:t>
                </a:r>
                <a:r>
                  <a:rPr lang="en-US" altLang="en-US" i="1" dirty="0"/>
                  <a:t> H</a:t>
                </a:r>
                <a:r>
                  <a:rPr lang="en-US" altLang="en-US" baseline="-25000" dirty="0"/>
                  <a:t>a</a:t>
                </a:r>
                <a:r>
                  <a:rPr lang="en-US" altLang="en-US" dirty="0"/>
                  <a:t>.</a:t>
                </a:r>
              </a:p>
              <a:p>
                <a:pPr>
                  <a:tabLst>
                    <a:tab pos="457200" algn="l"/>
                    <a:tab pos="1371600" algn="l"/>
                    <a:tab pos="1547813" algn="l"/>
                  </a:tabLst>
                </a:pPr>
                <a:endParaRPr lang="en-US" altLang="en-US" baseline="-25000" dirty="0"/>
              </a:p>
              <a:p>
                <a:r>
                  <a:rPr lang="en-US" dirty="0"/>
                  <a:t>Such a value of            corresponds to a positive and large value of the test statistic</a:t>
                </a:r>
                <a:r>
                  <a:rPr lang="en-US" i="1" dirty="0"/>
                  <a:t>.</a:t>
                </a:r>
              </a:p>
              <a:p>
                <a:endParaRPr lang="en-US" altLang="en-US" i="1" baseline="-25000" dirty="0"/>
              </a:p>
              <a:p>
                <a:r>
                  <a:rPr lang="en-US" dirty="0"/>
                  <a:t>This implies that if the calculated sample means and sample sizes are substituted into the formula for </a:t>
                </a:r>
                <a:r>
                  <a:rPr lang="en-US" i="1" dirty="0"/>
                  <a:t>Z </a:t>
                </a:r>
                <a:r>
                  <a:rPr lang="en-US" dirty="0"/>
                  <a:t>and the resulting value is </a:t>
                </a:r>
                <a:r>
                  <a:rPr lang="en-US" i="1" dirty="0"/>
                  <a:t>z</a:t>
                </a:r>
                <a:r>
                  <a:rPr lang="en-US" dirty="0"/>
                  <a:t>, then values more contradictory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than </a:t>
                </a:r>
                <a:r>
                  <a:rPr lang="en-US" i="1" dirty="0"/>
                  <a:t>z </a:t>
                </a:r>
                <a:r>
                  <a:rPr lang="en-US" dirty="0"/>
                  <a:t>itself are those larger than </a:t>
                </a:r>
                <a:r>
                  <a:rPr lang="en-US" i="1" dirty="0"/>
                  <a:t>z</a:t>
                </a:r>
                <a:r>
                  <a:rPr lang="en-US" dirty="0"/>
                  <a:t>.</a:t>
                </a:r>
                <a:endParaRPr lang="en-US" altLang="en-US" baseline="-25000" dirty="0"/>
              </a:p>
            </p:txBody>
          </p:sp>
        </mc:Choice>
        <mc:Fallback xmlns="">
          <p:sp>
            <p:nvSpPr>
              <p:cNvPr id="138243"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928"/>
                </a:stretch>
              </a:blipFill>
            </p:spPr>
            <p:txBody>
              <a:bodyPr/>
              <a:lstStyle/>
              <a:p>
                <a:r>
                  <a:rPr lang="en-US">
                    <a:noFill/>
                  </a:rPr>
                  <a:t> </a:t>
                </a:r>
              </a:p>
            </p:txBody>
          </p:sp>
        </mc:Fallback>
      </mc:AlternateContent>
      <p:sp>
        <p:nvSpPr>
          <p:cNvPr id="13824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13825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705" y="2318543"/>
            <a:ext cx="8128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5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705" y="2735763"/>
            <a:ext cx="8128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81437"/>
            <a:ext cx="8128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sz="2200"/>
              <a:t>Test Procedures for Normal Populations with Known Variances</a:t>
            </a:r>
          </a:p>
        </p:txBody>
      </p:sp>
      <p:sp>
        <p:nvSpPr>
          <p:cNvPr id="139267"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Thus</a:t>
            </a:r>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r>
              <a:rPr lang="en-US" dirty="0"/>
              <a:t>The test procedure in this case is </a:t>
            </a:r>
            <a:r>
              <a:rPr lang="en-US" i="1" dirty="0"/>
              <a:t>upper-tailed </a:t>
            </a:r>
            <a:r>
              <a:rPr lang="en-US" dirty="0"/>
              <a:t>because the </a:t>
            </a:r>
            <a:r>
              <a:rPr lang="en-US" i="1" dirty="0"/>
              <a:t>P</a:t>
            </a:r>
            <a:r>
              <a:rPr lang="en-US" dirty="0"/>
              <a:t>-value is an upper-tail </a:t>
            </a:r>
            <a:r>
              <a:rPr lang="en-US" i="1" dirty="0"/>
              <a:t>z </a:t>
            </a:r>
            <a:r>
              <a:rPr lang="en-US" dirty="0"/>
              <a:t>curve area.</a:t>
            </a:r>
            <a:endParaRPr lang="en-US" altLang="en-US" dirty="0"/>
          </a:p>
          <a:p>
            <a:pPr>
              <a:tabLst>
                <a:tab pos="457200" algn="l"/>
                <a:tab pos="1371600" algn="l"/>
                <a:tab pos="1547813" algn="l"/>
              </a:tabLst>
            </a:pPr>
            <a:endParaRPr lang="en-US" altLang="en-US" dirty="0"/>
          </a:p>
        </p:txBody>
      </p:sp>
      <p:sp>
        <p:nvSpPr>
          <p:cNvPr id="13926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650" y="2197226"/>
            <a:ext cx="6413500" cy="19050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sz="2200" dirty="0"/>
              <a:t>Test Procedures for Normal Populations with Known Variances</a:t>
            </a:r>
          </a:p>
        </p:txBody>
      </p:sp>
      <mc:AlternateContent xmlns:mc="http://schemas.openxmlformats.org/markup-compatibility/2006" xmlns:a14="http://schemas.microsoft.com/office/drawing/2010/main">
        <mc:Choice Requires="a14">
          <p:sp>
            <p:nvSpPr>
              <p:cNvPr id="140291" name="Rectangle 3"/>
              <p:cNvSpPr>
                <a:spLocks noGrp="1" noChangeArrowheads="1"/>
              </p:cNvSpPr>
              <p:nvPr>
                <p:ph type="body" idx="1"/>
              </p:nvPr>
            </p:nvSpPr>
            <p:spPr>
              <a:noFill/>
            </p:spPr>
            <p:txBody>
              <a:bodyPr/>
              <a:lstStyle/>
              <a:p>
                <a:r>
                  <a:rPr lang="en-US" dirty="0"/>
                  <a:t>When the alternative hypothesis contains the inequality ,, test statistic values more contradictory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than </a:t>
                </a:r>
                <a:r>
                  <a:rPr lang="en-US" i="1" dirty="0"/>
                  <a:t>z </a:t>
                </a:r>
                <a:r>
                  <a:rPr lang="en-US" dirty="0"/>
                  <a:t>itself are those smaller than </a:t>
                </a:r>
                <a:r>
                  <a:rPr lang="en-US" i="1" dirty="0"/>
                  <a:t>z</a:t>
                </a:r>
                <a:r>
                  <a:rPr lang="en-US" dirty="0"/>
                  <a:t>. </a:t>
                </a:r>
              </a:p>
              <a:p>
                <a:endParaRPr lang="en-US" dirty="0"/>
              </a:p>
              <a:p>
                <a:r>
                  <a:rPr lang="en-US" dirty="0"/>
                  <a:t>The </a:t>
                </a:r>
                <a:r>
                  <a:rPr lang="en-US" i="1" dirty="0"/>
                  <a:t>P</a:t>
                </a:r>
                <a:r>
                  <a:rPr lang="en-US" dirty="0"/>
                  <a:t>-value is then the area under the standard normal curve to the left of </a:t>
                </a:r>
                <a:r>
                  <a:rPr lang="en-US" i="1" dirty="0"/>
                  <a:t>z</a:t>
                </a:r>
                <a:r>
                  <a:rPr lang="en-US" dirty="0"/>
                  <a:t>; the test is </a:t>
                </a:r>
                <a:r>
                  <a:rPr lang="en-US" i="1" dirty="0"/>
                  <a:t>lower-tailed. </a:t>
                </a:r>
              </a:p>
              <a:p>
                <a:endParaRPr lang="en-US" i="1" dirty="0"/>
              </a:p>
              <a:p>
                <a:r>
                  <a:rPr lang="en-US" dirty="0"/>
                  <a:t>Lastly, if the inequality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appears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 then values either larger than | </a:t>
                </a:r>
                <a:r>
                  <a:rPr lang="en-US" i="1" dirty="0"/>
                  <a:t>z </a:t>
                </a:r>
                <a:r>
                  <a:rPr lang="en-US" dirty="0"/>
                  <a:t>| or smaller than −| </a:t>
                </a:r>
                <a:r>
                  <a:rPr lang="en-US" i="1" dirty="0"/>
                  <a:t>z </a:t>
                </a:r>
                <a:r>
                  <a:rPr lang="en-US" dirty="0"/>
                  <a:t>| are more contradictory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 than </a:t>
                </a:r>
                <a:r>
                  <a:rPr lang="en-US" i="1" dirty="0"/>
                  <a:t>z </a:t>
                </a:r>
                <a:r>
                  <a:rPr lang="en-US" dirty="0"/>
                  <a:t>itself (the absolute value around z</a:t>
                </a:r>
                <a:r>
                  <a:rPr lang="en-US" i="1" dirty="0"/>
                  <a:t> </a:t>
                </a:r>
                <a:r>
                  <a:rPr lang="en-US" dirty="0"/>
                  <a:t>takes care of both the </a:t>
                </a:r>
                <a:r>
                  <a:rPr lang="en-US" i="1" dirty="0"/>
                  <a:t>z </a:t>
                </a:r>
                <a:r>
                  <a:rPr lang="en-US" dirty="0"/>
                  <a:t>positive case and the </a:t>
                </a:r>
                <a:r>
                  <a:rPr lang="en-US" i="1" dirty="0"/>
                  <a:t>z </a:t>
                </a:r>
                <a:r>
                  <a:rPr lang="en-US" dirty="0"/>
                  <a:t>negative case).</a:t>
                </a:r>
                <a:endParaRPr lang="en-US" altLang="en-US" dirty="0"/>
              </a:p>
            </p:txBody>
          </p:sp>
        </mc:Choice>
        <mc:Fallback xmlns="">
          <p:sp>
            <p:nvSpPr>
              <p:cNvPr id="140291"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r="-1556"/>
                </a:stretch>
              </a:blipFill>
            </p:spPr>
            <p:txBody>
              <a:bodyPr/>
              <a:lstStyle/>
              <a:p>
                <a:r>
                  <a:rPr lang="en-US">
                    <a:noFill/>
                  </a:rPr>
                  <a:t> </a:t>
                </a:r>
              </a:p>
            </p:txBody>
          </p:sp>
        </mc:Fallback>
      </mc:AlternateContent>
      <p:sp>
        <p:nvSpPr>
          <p:cNvPr id="14029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Copyright © Cengage Learning. All rights reserved.</a:t>
            </a:r>
            <a:r>
              <a:rPr lang="en-US" altLang="en-US"/>
              <a:t> </a:t>
            </a:r>
          </a:p>
        </p:txBody>
      </p:sp>
      <p:sp>
        <p:nvSpPr>
          <p:cNvPr id="9239" name="Text Box 23"/>
          <p:cNvSpPr txBox="1">
            <a:spLocks noChangeArrowheads="1"/>
          </p:cNvSpPr>
          <p:nvPr/>
        </p:nvSpPr>
        <p:spPr bwMode="auto">
          <a:xfrm>
            <a:off x="1824038" y="2684463"/>
            <a:ext cx="68580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rgbClr val="00ADEF"/>
                </a:solidFill>
              </a:rPr>
              <a:t>z</a:t>
            </a:r>
            <a:r>
              <a:rPr lang="en-US" altLang="en-US" sz="3200">
                <a:solidFill>
                  <a:srgbClr val="00ADEF"/>
                </a:solidFill>
              </a:rPr>
              <a:t> Tests and Confidence Intervals </a:t>
            </a:r>
            <a:br>
              <a:rPr lang="en-US" altLang="en-US" sz="3200">
                <a:solidFill>
                  <a:srgbClr val="00ADEF"/>
                </a:solidFill>
              </a:rPr>
            </a:br>
            <a:r>
              <a:rPr lang="en-US" altLang="en-US" sz="3200">
                <a:solidFill>
                  <a:srgbClr val="00ADEF"/>
                </a:solidFill>
              </a:rPr>
              <a:t>for a Difference Between </a:t>
            </a:r>
            <a:br>
              <a:rPr lang="en-US" altLang="en-US" sz="3200">
                <a:solidFill>
                  <a:srgbClr val="00ADEF"/>
                </a:solidFill>
              </a:rPr>
            </a:br>
            <a:r>
              <a:rPr lang="en-US" altLang="en-US" sz="3200">
                <a:solidFill>
                  <a:srgbClr val="00ADEF"/>
                </a:solidFill>
              </a:rPr>
              <a:t>Two Population Means</a:t>
            </a:r>
          </a:p>
        </p:txBody>
      </p:sp>
      <p:sp>
        <p:nvSpPr>
          <p:cNvPr id="9245" name="Rectangle 29"/>
          <p:cNvSpPr>
            <a:spLocks noChangeArrowheads="1"/>
          </p:cNvSpPr>
          <p:nvPr/>
        </p:nvSpPr>
        <p:spPr bwMode="auto">
          <a:xfrm>
            <a:off x="609600" y="2705100"/>
            <a:ext cx="8001000" cy="16002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200" dirty="0"/>
              <a:t>Test Procedures for Normal Populations with Known Variances</a:t>
            </a:r>
            <a:endParaRPr lang="en-US" sz="2200" dirty="0"/>
          </a:p>
        </p:txBody>
      </p:sp>
      <p:sp>
        <p:nvSpPr>
          <p:cNvPr id="3" name="Content Placeholder 2"/>
          <p:cNvSpPr>
            <a:spLocks noGrp="1"/>
          </p:cNvSpPr>
          <p:nvPr>
            <p:ph idx="1"/>
          </p:nvPr>
        </p:nvSpPr>
        <p:spPr/>
        <p:txBody>
          <a:bodyPr/>
          <a:lstStyle/>
          <a:p>
            <a:r>
              <a:rPr lang="en-US" dirty="0"/>
              <a:t>The implication is that the </a:t>
            </a:r>
            <a:r>
              <a:rPr lang="en-US" i="1" dirty="0"/>
              <a:t>P</a:t>
            </a:r>
            <a:r>
              <a:rPr lang="en-US" dirty="0"/>
              <a:t>-value is the sum of the area under the standard normal curve to the left of 2| </a:t>
            </a:r>
            <a:r>
              <a:rPr lang="en-US" i="1" dirty="0"/>
              <a:t>z </a:t>
            </a:r>
            <a:r>
              <a:rPr lang="en-US" dirty="0"/>
              <a:t>| and the area to the right of | </a:t>
            </a:r>
            <a:r>
              <a:rPr lang="en-US" i="1" dirty="0"/>
              <a:t>z </a:t>
            </a:r>
            <a:r>
              <a:rPr lang="en-US" dirty="0"/>
              <a:t>|—that is, a </a:t>
            </a:r>
            <a:r>
              <a:rPr lang="en-US" i="1" dirty="0"/>
              <a:t>two-tailed </a:t>
            </a:r>
            <a:r>
              <a:rPr lang="en-US" dirty="0"/>
              <a:t>test. This sum of two tail areas is the same as doubling the captured tail area.</a:t>
            </a:r>
          </a:p>
        </p:txBody>
      </p:sp>
    </p:spTree>
    <p:extLst>
      <p:ext uri="{BB962C8B-B14F-4D97-AF65-F5344CB8AC3E}">
        <p14:creationId xmlns:p14="http://schemas.microsoft.com/office/powerpoint/2010/main" val="39881779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sz="2200"/>
              <a:t>Test Procedures for Normal Populations with Known Variances</a:t>
            </a:r>
          </a:p>
        </p:txBody>
      </p:sp>
      <p:sp>
        <p:nvSpPr>
          <p:cNvPr id="14131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41319" name="Rectangle 7"/>
          <p:cNvSpPr>
            <a:spLocks noGrp="1" noChangeArrowheads="1"/>
          </p:cNvSpPr>
          <p:nvPr>
            <p:ph type="body" idx="1"/>
          </p:nvPr>
        </p:nvSpPr>
        <p:spPr/>
        <p:txBody>
          <a:bodyPr/>
          <a:lstStyle/>
          <a:p>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57967"/>
            <a:ext cx="6629400" cy="4264453"/>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dirty="0"/>
              <a:t>Example 9.1</a:t>
            </a:r>
          </a:p>
        </p:txBody>
      </p:sp>
      <p:sp>
        <p:nvSpPr>
          <p:cNvPr id="14233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Analysis of a random sample consisting of </a:t>
            </a:r>
            <a:r>
              <a:rPr lang="en-US" altLang="en-US" i="1"/>
              <a:t>m</a:t>
            </a:r>
            <a:r>
              <a:rPr lang="en-US" altLang="en-US"/>
              <a:t> = 20          specimens of cold-rolled steel to determine yield strengths resulted in a sample average strength of                   </a:t>
            </a:r>
          </a:p>
          <a:p>
            <a:pPr>
              <a:tabLst>
                <a:tab pos="457200" algn="l"/>
                <a:tab pos="1371600" algn="l"/>
                <a:tab pos="1547813" algn="l"/>
              </a:tabLst>
            </a:pPr>
            <a:endParaRPr lang="en-US" altLang="en-US"/>
          </a:p>
          <a:p>
            <a:pPr>
              <a:tabLst>
                <a:tab pos="457200" algn="l"/>
                <a:tab pos="1371600" algn="l"/>
                <a:tab pos="1547813" algn="l"/>
              </a:tabLst>
            </a:pPr>
            <a:r>
              <a:rPr lang="en-US" altLang="en-US"/>
              <a:t>A second random sample of </a:t>
            </a:r>
            <a:r>
              <a:rPr lang="en-US" altLang="en-US" i="1"/>
              <a:t>n</a:t>
            </a:r>
            <a:r>
              <a:rPr lang="en-US" altLang="en-US"/>
              <a:t> = 25 two-sided galvanized steel specimens gave a sample average strength of           </a:t>
            </a:r>
          </a:p>
        </p:txBody>
      </p:sp>
      <p:sp>
        <p:nvSpPr>
          <p:cNvPr id="14234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142352"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5363" y="2279650"/>
            <a:ext cx="1544637"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886200"/>
            <a:ext cx="15811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animEffect transition="in" filter="fade">
                                      <p:cBhvr>
                                        <p:cTn id="7" dur="1000"/>
                                        <p:tgtEl>
                                          <p:spTgt spid="142339">
                                            <p:txEl>
                                              <p:pRg st="2" end="2"/>
                                            </p:txEl>
                                          </p:spTgt>
                                        </p:tgtEl>
                                      </p:cBhvr>
                                    </p:animEffect>
                                    <p:anim calcmode="lin" valueType="num">
                                      <p:cBhvr>
                                        <p:cTn id="8" dur="1000" fill="hold"/>
                                        <p:tgtEl>
                                          <p:spTgt spid="142339">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2339">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2339">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2353"/>
                                        </p:tgtEl>
                                        <p:attrNameLst>
                                          <p:attrName>style.visibility</p:attrName>
                                        </p:attrNameLst>
                                      </p:cBhvr>
                                      <p:to>
                                        <p:strVal val="visible"/>
                                      </p:to>
                                    </p:set>
                                    <p:animEffect transition="in" filter="fade">
                                      <p:cBhvr>
                                        <p:cTn id="13" dur="1000"/>
                                        <p:tgtEl>
                                          <p:spTgt spid="142353"/>
                                        </p:tgtEl>
                                      </p:cBhvr>
                                    </p:animEffect>
                                    <p:anim calcmode="lin" valueType="num">
                                      <p:cBhvr>
                                        <p:cTn id="14" dur="1000" fill="hold"/>
                                        <p:tgtEl>
                                          <p:spTgt spid="142353"/>
                                        </p:tgtEl>
                                        <p:attrNameLst>
                                          <p:attrName>ppt_x</p:attrName>
                                        </p:attrNameLst>
                                      </p:cBhvr>
                                      <p:tavLst>
                                        <p:tav tm="0">
                                          <p:val>
                                            <p:strVal val="#ppt_x"/>
                                          </p:val>
                                        </p:tav>
                                        <p:tav tm="100000">
                                          <p:val>
                                            <p:strVal val="#ppt_x"/>
                                          </p:val>
                                        </p:tav>
                                      </p:tavLst>
                                    </p:anim>
                                    <p:anim calcmode="lin" valueType="num">
                                      <p:cBhvr>
                                        <p:cTn id="15" dur="900" decel="100000" fill="hold"/>
                                        <p:tgtEl>
                                          <p:spTgt spid="14235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235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en-US" dirty="0"/>
              <a:t>Example 9.1</a:t>
            </a:r>
          </a:p>
        </p:txBody>
      </p:sp>
      <p:sp>
        <p:nvSpPr>
          <p:cNvPr id="24883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Assuming that the two yield-strength distributions are normal with </a:t>
            </a:r>
            <a:r>
              <a:rPr lang="en-US" altLang="en-US" i="1">
                <a:sym typeface="Symbol" panose="05050102010706020507" pitchFamily="18" charset="2"/>
              </a:rPr>
              <a:t></a:t>
            </a:r>
            <a:r>
              <a:rPr lang="en-US" altLang="en-US" baseline="-25000"/>
              <a:t>1 </a:t>
            </a:r>
            <a:r>
              <a:rPr lang="en-US" altLang="en-US"/>
              <a:t>= 4.0 and </a:t>
            </a:r>
            <a:r>
              <a:rPr lang="en-US" altLang="en-US" i="1">
                <a:sym typeface="Symbol" panose="05050102010706020507" pitchFamily="18" charset="2"/>
              </a:rPr>
              <a:t></a:t>
            </a:r>
            <a:r>
              <a:rPr lang="en-US" altLang="en-US" baseline="-25000"/>
              <a:t>2</a:t>
            </a:r>
            <a:r>
              <a:rPr lang="en-US" altLang="en-US"/>
              <a:t> = 5.0 (suggested by a graph in the article “Zinc-Coated Sheet Steel: An Overview,” </a:t>
            </a:r>
            <a:r>
              <a:rPr lang="en-US" altLang="en-US" i="1"/>
              <a:t>Automotive Engr., </a:t>
            </a:r>
            <a:r>
              <a:rPr lang="en-US" altLang="en-US"/>
              <a:t>Dec. 1984: 39–43), does the data indicate that the corresponding true average yield strengths </a:t>
            </a:r>
            <a:r>
              <a:rPr lang="en-US" altLang="en-US" i="1">
                <a:sym typeface="Symbol" panose="05050102010706020507" pitchFamily="18" charset="2"/>
              </a:rPr>
              <a:t></a:t>
            </a:r>
            <a:r>
              <a:rPr lang="en-US" altLang="en-US" baseline="-25000"/>
              <a:t>1</a:t>
            </a:r>
            <a:r>
              <a:rPr lang="en-US" altLang="en-US"/>
              <a:t> and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are different? Let’s carry out a test at significance level </a:t>
            </a:r>
            <a:r>
              <a:rPr lang="en-US" altLang="en-US" i="1">
                <a:sym typeface="Symbol" panose="05050102010706020507" pitchFamily="18" charset="2"/>
              </a:rPr>
              <a:t></a:t>
            </a:r>
            <a:r>
              <a:rPr lang="en-US" altLang="en-US"/>
              <a:t> = 0.1.</a:t>
            </a:r>
          </a:p>
        </p:txBody>
      </p:sp>
      <p:sp>
        <p:nvSpPr>
          <p:cNvPr id="24883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48839" name="Rectangle 7"/>
          <p:cNvSpPr>
            <a:spLocks noChangeArrowheads="1"/>
          </p:cNvSpPr>
          <p:nvPr/>
        </p:nvSpPr>
        <p:spPr bwMode="auto">
          <a:xfrm>
            <a:off x="8180388" y="838200"/>
            <a:ext cx="8413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dirty="0"/>
              <a:t>Example 9.1</a:t>
            </a:r>
          </a:p>
        </p:txBody>
      </p:sp>
      <p:sp>
        <p:nvSpPr>
          <p:cNvPr id="143363"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a:t>1. </a:t>
            </a:r>
            <a:r>
              <a:rPr lang="en-US" altLang="en-US"/>
              <a:t>The parameter of interest is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the difference  </a:t>
            </a:r>
            <a:br>
              <a:rPr lang="en-US" altLang="en-US"/>
            </a:br>
            <a:r>
              <a:rPr lang="en-US" altLang="en-US"/>
              <a:t>    between the true average strengths for the two types of  </a:t>
            </a:r>
            <a:br>
              <a:rPr lang="en-US" altLang="en-US"/>
            </a:br>
            <a:r>
              <a:rPr lang="en-US" altLang="en-US"/>
              <a:t>    steel.</a:t>
            </a:r>
          </a:p>
          <a:p>
            <a:pPr>
              <a:tabLst>
                <a:tab pos="457200" algn="l"/>
                <a:tab pos="1371600" algn="l"/>
                <a:tab pos="1547813" algn="l"/>
              </a:tabLst>
            </a:pPr>
            <a:endParaRPr lang="en-US" altLang="en-US" sz="1200"/>
          </a:p>
          <a:p>
            <a:pPr>
              <a:tabLst>
                <a:tab pos="457200" algn="l"/>
                <a:tab pos="1371600" algn="l"/>
                <a:tab pos="1547813" algn="l"/>
              </a:tabLst>
            </a:pPr>
            <a:r>
              <a:rPr lang="en-US" altLang="en-US" b="1"/>
              <a:t>2. </a:t>
            </a:r>
            <a:r>
              <a:rPr lang="en-US" altLang="en-US"/>
              <a:t>The null hypothesis is </a:t>
            </a:r>
            <a:r>
              <a:rPr lang="en-US" altLang="en-US" i="1"/>
              <a:t>H</a:t>
            </a:r>
            <a:r>
              <a:rPr lang="en-US" altLang="en-US" baseline="-25000"/>
              <a:t>0</a:t>
            </a:r>
            <a:r>
              <a:rPr lang="en-US" altLang="en-US"/>
              <a:t> :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 0</a:t>
            </a:r>
          </a:p>
          <a:p>
            <a:pPr>
              <a:tabLst>
                <a:tab pos="457200" algn="l"/>
                <a:tab pos="1371600" algn="l"/>
                <a:tab pos="1547813" algn="l"/>
              </a:tabLst>
            </a:pPr>
            <a:endParaRPr lang="en-US" altLang="en-US" sz="1200"/>
          </a:p>
          <a:p>
            <a:pPr>
              <a:tabLst>
                <a:tab pos="457200" algn="l"/>
                <a:tab pos="1371600" algn="l"/>
                <a:tab pos="1547813" algn="l"/>
              </a:tabLst>
            </a:pPr>
            <a:r>
              <a:rPr lang="en-US" altLang="en-US" b="1"/>
              <a:t>3. </a:t>
            </a:r>
            <a:r>
              <a:rPr lang="en-US" altLang="en-US"/>
              <a:t>The alternative hypothesis is </a:t>
            </a:r>
            <a:r>
              <a:rPr lang="en-US" altLang="en-US" i="1"/>
              <a:t>H</a:t>
            </a:r>
            <a:r>
              <a:rPr lang="en-US" altLang="en-US" i="1" baseline="-25000"/>
              <a:t>a</a:t>
            </a:r>
            <a:r>
              <a:rPr lang="en-US" altLang="en-US"/>
              <a:t> :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t>≠ 0    </a:t>
            </a:r>
          </a:p>
          <a:p>
            <a:pPr>
              <a:tabLst>
                <a:tab pos="457200" algn="l"/>
                <a:tab pos="1371600" algn="l"/>
                <a:tab pos="1547813" algn="l"/>
              </a:tabLst>
            </a:pPr>
            <a:r>
              <a:rPr lang="en-US" altLang="en-US"/>
              <a:t>     if </a:t>
            </a:r>
            <a:r>
              <a:rPr lang="en-US" altLang="en-US" i="1"/>
              <a:t>H</a:t>
            </a:r>
            <a:r>
              <a:rPr lang="en-US" altLang="en-US" i="1" baseline="-25000"/>
              <a:t>a</a:t>
            </a:r>
            <a:r>
              <a:rPr lang="en-US" altLang="en-US" i="1"/>
              <a:t> </a:t>
            </a:r>
            <a:r>
              <a:rPr lang="en-US" altLang="en-US"/>
              <a:t>is true, then </a:t>
            </a:r>
            <a:r>
              <a:rPr lang="en-US" altLang="en-US" i="1">
                <a:sym typeface="Symbol" panose="05050102010706020507" pitchFamily="18" charset="2"/>
              </a:rPr>
              <a:t></a:t>
            </a:r>
            <a:r>
              <a:rPr lang="en-US" altLang="en-US" baseline="-25000"/>
              <a:t>1</a:t>
            </a:r>
            <a:r>
              <a:rPr lang="en-US" altLang="en-US"/>
              <a:t> and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are different.</a:t>
            </a:r>
          </a:p>
          <a:p>
            <a:pPr>
              <a:tabLst>
                <a:tab pos="457200" algn="l"/>
                <a:tab pos="1371600" algn="l"/>
                <a:tab pos="1547813" algn="l"/>
              </a:tabLst>
            </a:pPr>
            <a:endParaRPr lang="en-US" altLang="en-US" sz="1200"/>
          </a:p>
          <a:p>
            <a:pPr>
              <a:tabLst>
                <a:tab pos="457200" algn="l"/>
                <a:tab pos="1371600" algn="l"/>
                <a:tab pos="1547813" algn="l"/>
              </a:tabLst>
            </a:pPr>
            <a:r>
              <a:rPr lang="en-US" altLang="en-US" b="1"/>
              <a:t>4.</a:t>
            </a:r>
            <a:r>
              <a:rPr lang="en-US" altLang="en-US"/>
              <a:t> With </a:t>
            </a:r>
            <a:r>
              <a:rPr lang="en-US" altLang="en-US">
                <a:sym typeface="Symbol" panose="05050102010706020507" pitchFamily="18" charset="2"/>
              </a:rPr>
              <a:t></a:t>
            </a:r>
            <a:r>
              <a:rPr lang="en-US" altLang="en-US" baseline="-25000"/>
              <a:t>0</a:t>
            </a:r>
            <a:r>
              <a:rPr lang="en-US" altLang="en-US"/>
              <a:t> = 0,the test statistic value is</a:t>
            </a:r>
            <a:r>
              <a:rPr lang="en-US" altLang="en-US" b="1"/>
              <a:t> </a:t>
            </a:r>
          </a:p>
        </p:txBody>
      </p:sp>
      <p:sp>
        <p:nvSpPr>
          <p:cNvPr id="14336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143371" name="Picture 11"/>
          <p:cNvPicPr>
            <a:picLocks noChangeAspect="1" noChangeArrowheads="1"/>
          </p:cNvPicPr>
          <p:nvPr/>
        </p:nvPicPr>
        <p:blipFill>
          <a:blip r:embed="rId2">
            <a:extLst>
              <a:ext uri="{28A0092B-C50C-407E-A947-70E740481C1C}">
                <a14:useLocalDpi xmlns:a14="http://schemas.microsoft.com/office/drawing/2010/main" val="0"/>
              </a:ext>
            </a:extLst>
          </a:blip>
          <a:srcRect l="5411" r="18828"/>
          <a:stretch>
            <a:fillRect/>
          </a:stretch>
        </p:blipFill>
        <p:spPr bwMode="auto">
          <a:xfrm>
            <a:off x="2895600" y="5108575"/>
            <a:ext cx="21336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73" name="Rectangle 13"/>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3363">
                                            <p:txEl>
                                              <p:pRg st="2" end="2"/>
                                            </p:txEl>
                                          </p:spTgt>
                                        </p:tgtEl>
                                        <p:attrNameLst>
                                          <p:attrName>style.visibility</p:attrName>
                                        </p:attrNameLst>
                                      </p:cBhvr>
                                      <p:to>
                                        <p:strVal val="visible"/>
                                      </p:to>
                                    </p:set>
                                    <p:animEffect transition="in" filter="fade">
                                      <p:cBhvr>
                                        <p:cTn id="7" dur="1000"/>
                                        <p:tgtEl>
                                          <p:spTgt spid="143363">
                                            <p:txEl>
                                              <p:pRg st="2" end="2"/>
                                            </p:txEl>
                                          </p:spTgt>
                                        </p:tgtEl>
                                      </p:cBhvr>
                                    </p:animEffect>
                                    <p:anim calcmode="lin" valueType="num">
                                      <p:cBhvr>
                                        <p:cTn id="8" dur="10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336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336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43363">
                                            <p:txEl>
                                              <p:pRg st="4" end="4"/>
                                            </p:txEl>
                                          </p:spTgt>
                                        </p:tgtEl>
                                        <p:attrNameLst>
                                          <p:attrName>style.visibility</p:attrName>
                                        </p:attrNameLst>
                                      </p:cBhvr>
                                      <p:to>
                                        <p:strVal val="visible"/>
                                      </p:to>
                                    </p:set>
                                    <p:animEffect transition="in" filter="fade">
                                      <p:cBhvr>
                                        <p:cTn id="15" dur="1000"/>
                                        <p:tgtEl>
                                          <p:spTgt spid="143363">
                                            <p:txEl>
                                              <p:pRg st="4" end="4"/>
                                            </p:txEl>
                                          </p:spTgt>
                                        </p:tgtEl>
                                      </p:cBhvr>
                                    </p:animEffect>
                                    <p:anim calcmode="lin" valueType="num">
                                      <p:cBhvr>
                                        <p:cTn id="16" dur="1000" fill="hold"/>
                                        <p:tgtEl>
                                          <p:spTgt spid="143363">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43363">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3363">
                                            <p:txEl>
                                              <p:pRg st="4" end="4"/>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43363">
                                            <p:txEl>
                                              <p:pRg st="5" end="5"/>
                                            </p:txEl>
                                          </p:spTgt>
                                        </p:tgtEl>
                                        <p:attrNameLst>
                                          <p:attrName>style.visibility</p:attrName>
                                        </p:attrNameLst>
                                      </p:cBhvr>
                                      <p:to>
                                        <p:strVal val="visible"/>
                                      </p:to>
                                    </p:set>
                                    <p:animEffect transition="in" filter="fade">
                                      <p:cBhvr>
                                        <p:cTn id="21" dur="1000"/>
                                        <p:tgtEl>
                                          <p:spTgt spid="143363">
                                            <p:txEl>
                                              <p:pRg st="5" end="5"/>
                                            </p:txEl>
                                          </p:spTgt>
                                        </p:tgtEl>
                                      </p:cBhvr>
                                    </p:animEffect>
                                    <p:anim calcmode="lin" valueType="num">
                                      <p:cBhvr>
                                        <p:cTn id="22" dur="1000" fill="hold"/>
                                        <p:tgtEl>
                                          <p:spTgt spid="143363">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43363">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336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143363">
                                            <p:txEl>
                                              <p:pRg st="7" end="7"/>
                                            </p:txEl>
                                          </p:spTgt>
                                        </p:tgtEl>
                                        <p:attrNameLst>
                                          <p:attrName>style.visibility</p:attrName>
                                        </p:attrNameLst>
                                      </p:cBhvr>
                                      <p:to>
                                        <p:strVal val="visible"/>
                                      </p:to>
                                    </p:set>
                                    <p:animEffect transition="in" filter="fade">
                                      <p:cBhvr>
                                        <p:cTn id="29" dur="1000"/>
                                        <p:tgtEl>
                                          <p:spTgt spid="143363">
                                            <p:txEl>
                                              <p:pRg st="7" end="7"/>
                                            </p:txEl>
                                          </p:spTgt>
                                        </p:tgtEl>
                                      </p:cBhvr>
                                    </p:animEffect>
                                    <p:anim calcmode="lin" valueType="num">
                                      <p:cBhvr>
                                        <p:cTn id="30" dur="1000" fill="hold"/>
                                        <p:tgtEl>
                                          <p:spTgt spid="143363">
                                            <p:txEl>
                                              <p:pRg st="7" end="7"/>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143363">
                                            <p:txEl>
                                              <p:pRg st="7" end="7"/>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3363">
                                            <p:txEl>
                                              <p:pRg st="7" end="7"/>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143371"/>
                                        </p:tgtEl>
                                        <p:attrNameLst>
                                          <p:attrName>style.visibility</p:attrName>
                                        </p:attrNameLst>
                                      </p:cBhvr>
                                      <p:to>
                                        <p:strVal val="visible"/>
                                      </p:to>
                                    </p:set>
                                    <p:animEffect transition="in" filter="fade">
                                      <p:cBhvr>
                                        <p:cTn id="35" dur="1000"/>
                                        <p:tgtEl>
                                          <p:spTgt spid="143371"/>
                                        </p:tgtEl>
                                      </p:cBhvr>
                                    </p:animEffect>
                                    <p:anim calcmode="lin" valueType="num">
                                      <p:cBhvr>
                                        <p:cTn id="36" dur="1000" fill="hold"/>
                                        <p:tgtEl>
                                          <p:spTgt spid="143371"/>
                                        </p:tgtEl>
                                        <p:attrNameLst>
                                          <p:attrName>ppt_x</p:attrName>
                                        </p:attrNameLst>
                                      </p:cBhvr>
                                      <p:tavLst>
                                        <p:tav tm="0">
                                          <p:val>
                                            <p:strVal val="#ppt_x"/>
                                          </p:val>
                                        </p:tav>
                                        <p:tav tm="100000">
                                          <p:val>
                                            <p:strVal val="#ppt_x"/>
                                          </p:val>
                                        </p:tav>
                                      </p:tavLst>
                                    </p:anim>
                                    <p:anim calcmode="lin" valueType="num">
                                      <p:cBhvr>
                                        <p:cTn id="37" dur="900" decel="100000" fill="hold"/>
                                        <p:tgtEl>
                                          <p:spTgt spid="143371"/>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4337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dirty="0"/>
              <a:t>Example 9.1</a:t>
            </a:r>
          </a:p>
        </p:txBody>
      </p:sp>
      <p:sp>
        <p:nvSpPr>
          <p:cNvPr id="14438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44392" name="Rectangle 8"/>
          <p:cNvSpPr>
            <a:spLocks noGrp="1" noChangeArrowheads="1"/>
          </p:cNvSpPr>
          <p:nvPr>
            <p:ph type="body" idx="1"/>
          </p:nvPr>
        </p:nvSpPr>
        <p:spPr/>
        <p:txBody>
          <a:bodyPr/>
          <a:lstStyle/>
          <a:p>
            <a:r>
              <a:rPr lang="en-US" altLang="en-US" b="1" dirty="0"/>
              <a:t>5. </a:t>
            </a:r>
            <a:r>
              <a:rPr lang="en-US" altLang="en-US" dirty="0"/>
              <a:t>Substituting </a:t>
            </a:r>
            <a:r>
              <a:rPr lang="en-US" altLang="en-US" i="1" dirty="0"/>
              <a:t>m</a:t>
            </a:r>
            <a:r>
              <a:rPr lang="en-US" altLang="en-US" dirty="0"/>
              <a:t> = 20,    = 29.8,    = 16.0, </a:t>
            </a:r>
            <a:r>
              <a:rPr lang="en-US" altLang="en-US" i="1" dirty="0"/>
              <a:t>n</a:t>
            </a:r>
            <a:r>
              <a:rPr lang="en-US" altLang="en-US" dirty="0"/>
              <a:t> = 25,    = 34.7</a:t>
            </a:r>
          </a:p>
          <a:p>
            <a:r>
              <a:rPr lang="en-US" altLang="en-US" dirty="0"/>
              <a:t>    and     = 25.0 into the formula for </a:t>
            </a:r>
            <a:r>
              <a:rPr lang="en-US" altLang="en-US" i="1" dirty="0"/>
              <a:t>z </a:t>
            </a:r>
            <a:r>
              <a:rPr lang="en-US" altLang="en-US" dirty="0"/>
              <a:t>yields</a:t>
            </a:r>
          </a:p>
          <a:p>
            <a:endParaRPr lang="en-US" altLang="en-US" dirty="0"/>
          </a:p>
          <a:p>
            <a:endParaRPr lang="en-US" altLang="en-US" dirty="0"/>
          </a:p>
          <a:p>
            <a:endParaRPr lang="en-US" altLang="en-US" dirty="0"/>
          </a:p>
          <a:p>
            <a:endParaRPr lang="en-US" altLang="en-US" dirty="0"/>
          </a:p>
          <a:p>
            <a:r>
              <a:rPr lang="en-US" altLang="en-US" dirty="0"/>
              <a:t>    That is, the observed value of          is more than 3     </a:t>
            </a:r>
            <a:br>
              <a:rPr lang="en-US" altLang="en-US" dirty="0"/>
            </a:br>
            <a:r>
              <a:rPr lang="en-US" altLang="en-US" dirty="0"/>
              <a:t>    standard deviations below what would be expected were  </a:t>
            </a:r>
            <a:br>
              <a:rPr lang="en-US" altLang="en-US" dirty="0"/>
            </a:br>
            <a:r>
              <a:rPr lang="en-US" altLang="en-US" dirty="0"/>
              <a:t>    </a:t>
            </a:r>
            <a:r>
              <a:rPr lang="en-US" altLang="en-US" i="1" dirty="0"/>
              <a:t>H</a:t>
            </a:r>
            <a:r>
              <a:rPr lang="en-US" altLang="en-US" i="1" baseline="-25000" dirty="0"/>
              <a:t>0</a:t>
            </a:r>
            <a:r>
              <a:rPr lang="en-US" altLang="en-US" dirty="0"/>
              <a:t> true.</a:t>
            </a:r>
          </a:p>
        </p:txBody>
      </p:sp>
      <p:pic>
        <p:nvPicPr>
          <p:cNvPr id="14439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632" y="1551530"/>
            <a:ext cx="2555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39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612" y="1459833"/>
            <a:ext cx="357188"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39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712" y="1902538"/>
            <a:ext cx="3016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39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0236" y="1484854"/>
            <a:ext cx="3937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39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0525" y="2570685"/>
            <a:ext cx="5822950"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39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9632" y="4142289"/>
            <a:ext cx="7493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399" name="Rectangle 1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44392">
                                            <p:txEl>
                                              <p:pRg st="1" end="1"/>
                                            </p:txEl>
                                          </p:spTgt>
                                        </p:tgtEl>
                                        <p:attrNameLst>
                                          <p:attrName>style.visibility</p:attrName>
                                        </p:attrNameLst>
                                      </p:cBhvr>
                                      <p:to>
                                        <p:strVal val="visible"/>
                                      </p:to>
                                    </p:set>
                                    <p:animEffect transition="in" filter="fade">
                                      <p:cBhvr>
                                        <p:cTn id="7" dur="1000"/>
                                        <p:tgtEl>
                                          <p:spTgt spid="144392">
                                            <p:txEl>
                                              <p:pRg st="1" end="1"/>
                                            </p:txEl>
                                          </p:spTgt>
                                        </p:tgtEl>
                                      </p:cBhvr>
                                    </p:animEffect>
                                    <p:anim calcmode="lin" valueType="num">
                                      <p:cBhvr>
                                        <p:cTn id="8" dur="1000" fill="hold"/>
                                        <p:tgtEl>
                                          <p:spTgt spid="144392">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4392">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4392">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4392">
                                            <p:txEl>
                                              <p:pRg st="6" end="6"/>
                                            </p:txEl>
                                          </p:spTgt>
                                        </p:tgtEl>
                                        <p:attrNameLst>
                                          <p:attrName>style.visibility</p:attrName>
                                        </p:attrNameLst>
                                      </p:cBhvr>
                                      <p:to>
                                        <p:strVal val="visible"/>
                                      </p:to>
                                    </p:set>
                                    <p:animEffect transition="in" filter="fade">
                                      <p:cBhvr>
                                        <p:cTn id="13" dur="1000"/>
                                        <p:tgtEl>
                                          <p:spTgt spid="144392">
                                            <p:txEl>
                                              <p:pRg st="6" end="6"/>
                                            </p:txEl>
                                          </p:spTgt>
                                        </p:tgtEl>
                                      </p:cBhvr>
                                    </p:animEffect>
                                    <p:anim calcmode="lin" valueType="num">
                                      <p:cBhvr>
                                        <p:cTn id="14" dur="1000" fill="hold"/>
                                        <p:tgtEl>
                                          <p:spTgt spid="144392">
                                            <p:txEl>
                                              <p:pRg st="6" end="6"/>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44392">
                                            <p:txEl>
                                              <p:pRg st="6" end="6"/>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4392">
                                            <p:txEl>
                                              <p:pRg st="6" end="6"/>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4396"/>
                                        </p:tgtEl>
                                        <p:attrNameLst>
                                          <p:attrName>style.visibility</p:attrName>
                                        </p:attrNameLst>
                                      </p:cBhvr>
                                      <p:to>
                                        <p:strVal val="visible"/>
                                      </p:to>
                                    </p:set>
                                    <p:animEffect transition="in" filter="fade">
                                      <p:cBhvr>
                                        <p:cTn id="19" dur="1000"/>
                                        <p:tgtEl>
                                          <p:spTgt spid="144396"/>
                                        </p:tgtEl>
                                      </p:cBhvr>
                                    </p:animEffect>
                                    <p:anim calcmode="lin" valueType="num">
                                      <p:cBhvr>
                                        <p:cTn id="20" dur="1000" fill="hold"/>
                                        <p:tgtEl>
                                          <p:spTgt spid="144396"/>
                                        </p:tgtEl>
                                        <p:attrNameLst>
                                          <p:attrName>ppt_x</p:attrName>
                                        </p:attrNameLst>
                                      </p:cBhvr>
                                      <p:tavLst>
                                        <p:tav tm="0">
                                          <p:val>
                                            <p:strVal val="#ppt_x"/>
                                          </p:val>
                                        </p:tav>
                                        <p:tav tm="100000">
                                          <p:val>
                                            <p:strVal val="#ppt_x"/>
                                          </p:val>
                                        </p:tav>
                                      </p:tavLst>
                                    </p:anim>
                                    <p:anim calcmode="lin" valueType="num">
                                      <p:cBhvr>
                                        <p:cTn id="21" dur="900" decel="100000" fill="hold"/>
                                        <p:tgtEl>
                                          <p:spTgt spid="14439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4396"/>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44397"/>
                                        </p:tgtEl>
                                        <p:attrNameLst>
                                          <p:attrName>style.visibility</p:attrName>
                                        </p:attrNameLst>
                                      </p:cBhvr>
                                      <p:to>
                                        <p:strVal val="visible"/>
                                      </p:to>
                                    </p:set>
                                    <p:animEffect transition="in" filter="fade">
                                      <p:cBhvr>
                                        <p:cTn id="25" dur="1000"/>
                                        <p:tgtEl>
                                          <p:spTgt spid="144397"/>
                                        </p:tgtEl>
                                      </p:cBhvr>
                                    </p:animEffect>
                                    <p:anim calcmode="lin" valueType="num">
                                      <p:cBhvr>
                                        <p:cTn id="26" dur="1000" fill="hold"/>
                                        <p:tgtEl>
                                          <p:spTgt spid="144397"/>
                                        </p:tgtEl>
                                        <p:attrNameLst>
                                          <p:attrName>ppt_x</p:attrName>
                                        </p:attrNameLst>
                                      </p:cBhvr>
                                      <p:tavLst>
                                        <p:tav tm="0">
                                          <p:val>
                                            <p:strVal val="#ppt_x"/>
                                          </p:val>
                                        </p:tav>
                                        <p:tav tm="100000">
                                          <p:val>
                                            <p:strVal val="#ppt_x"/>
                                          </p:val>
                                        </p:tav>
                                      </p:tavLst>
                                    </p:anim>
                                    <p:anim calcmode="lin" valueType="num">
                                      <p:cBhvr>
                                        <p:cTn id="27" dur="900" decel="100000" fill="hold"/>
                                        <p:tgtEl>
                                          <p:spTgt spid="14439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4397"/>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44398"/>
                                        </p:tgtEl>
                                        <p:attrNameLst>
                                          <p:attrName>style.visibility</p:attrName>
                                        </p:attrNameLst>
                                      </p:cBhvr>
                                      <p:to>
                                        <p:strVal val="visible"/>
                                      </p:to>
                                    </p:set>
                                    <p:animEffect transition="in" filter="fade">
                                      <p:cBhvr>
                                        <p:cTn id="31" dur="1000"/>
                                        <p:tgtEl>
                                          <p:spTgt spid="144398"/>
                                        </p:tgtEl>
                                      </p:cBhvr>
                                    </p:animEffect>
                                    <p:anim calcmode="lin" valueType="num">
                                      <p:cBhvr>
                                        <p:cTn id="32" dur="1000" fill="hold"/>
                                        <p:tgtEl>
                                          <p:spTgt spid="144398"/>
                                        </p:tgtEl>
                                        <p:attrNameLst>
                                          <p:attrName>ppt_x</p:attrName>
                                        </p:attrNameLst>
                                      </p:cBhvr>
                                      <p:tavLst>
                                        <p:tav tm="0">
                                          <p:val>
                                            <p:strVal val="#ppt_x"/>
                                          </p:val>
                                        </p:tav>
                                        <p:tav tm="100000">
                                          <p:val>
                                            <p:strVal val="#ppt_x"/>
                                          </p:val>
                                        </p:tav>
                                      </p:tavLst>
                                    </p:anim>
                                    <p:anim calcmode="lin" valueType="num">
                                      <p:cBhvr>
                                        <p:cTn id="33" dur="900" decel="100000" fill="hold"/>
                                        <p:tgtEl>
                                          <p:spTgt spid="14439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44398"/>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44397"/>
                                        </p:tgtEl>
                                        <p:attrNameLst>
                                          <p:attrName>style.visibility</p:attrName>
                                        </p:attrNameLst>
                                      </p:cBhvr>
                                      <p:to>
                                        <p:strVal val="visible"/>
                                      </p:to>
                                    </p:set>
                                    <p:animEffect transition="in" filter="fade">
                                      <p:cBhvr>
                                        <p:cTn id="37" dur="1000"/>
                                        <p:tgtEl>
                                          <p:spTgt spid="144397"/>
                                        </p:tgtEl>
                                      </p:cBhvr>
                                    </p:animEffect>
                                    <p:anim calcmode="lin" valueType="num">
                                      <p:cBhvr>
                                        <p:cTn id="38" dur="1000" fill="hold"/>
                                        <p:tgtEl>
                                          <p:spTgt spid="144397"/>
                                        </p:tgtEl>
                                        <p:attrNameLst>
                                          <p:attrName>ppt_x</p:attrName>
                                        </p:attrNameLst>
                                      </p:cBhvr>
                                      <p:tavLst>
                                        <p:tav tm="0">
                                          <p:val>
                                            <p:strVal val="#ppt_x"/>
                                          </p:val>
                                        </p:tav>
                                        <p:tav tm="100000">
                                          <p:val>
                                            <p:strVal val="#ppt_x"/>
                                          </p:val>
                                        </p:tav>
                                      </p:tavLst>
                                    </p:anim>
                                    <p:anim calcmode="lin" valueType="num">
                                      <p:cBhvr>
                                        <p:cTn id="39" dur="900" decel="100000" fill="hold"/>
                                        <p:tgtEl>
                                          <p:spTgt spid="144397"/>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4397"/>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144393"/>
                                        </p:tgtEl>
                                        <p:attrNameLst>
                                          <p:attrName>style.visibility</p:attrName>
                                        </p:attrNameLst>
                                      </p:cBhvr>
                                      <p:to>
                                        <p:strVal val="visible"/>
                                      </p:to>
                                    </p:set>
                                    <p:animEffect transition="in" filter="fade">
                                      <p:cBhvr>
                                        <p:cTn id="43" dur="1000"/>
                                        <p:tgtEl>
                                          <p:spTgt spid="144393"/>
                                        </p:tgtEl>
                                      </p:cBhvr>
                                    </p:animEffect>
                                    <p:anim calcmode="lin" valueType="num">
                                      <p:cBhvr>
                                        <p:cTn id="44" dur="1000" fill="hold"/>
                                        <p:tgtEl>
                                          <p:spTgt spid="144393"/>
                                        </p:tgtEl>
                                        <p:attrNameLst>
                                          <p:attrName>ppt_x</p:attrName>
                                        </p:attrNameLst>
                                      </p:cBhvr>
                                      <p:tavLst>
                                        <p:tav tm="0">
                                          <p:val>
                                            <p:strVal val="#ppt_x"/>
                                          </p:val>
                                        </p:tav>
                                        <p:tav tm="100000">
                                          <p:val>
                                            <p:strVal val="#ppt_x"/>
                                          </p:val>
                                        </p:tav>
                                      </p:tavLst>
                                    </p:anim>
                                    <p:anim calcmode="lin" valueType="num">
                                      <p:cBhvr>
                                        <p:cTn id="45" dur="900" decel="100000" fill="hold"/>
                                        <p:tgtEl>
                                          <p:spTgt spid="144393"/>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44393"/>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144394"/>
                                        </p:tgtEl>
                                        <p:attrNameLst>
                                          <p:attrName>style.visibility</p:attrName>
                                        </p:attrNameLst>
                                      </p:cBhvr>
                                      <p:to>
                                        <p:strVal val="visible"/>
                                      </p:to>
                                    </p:set>
                                    <p:animEffect transition="in" filter="fade">
                                      <p:cBhvr>
                                        <p:cTn id="49" dur="1000"/>
                                        <p:tgtEl>
                                          <p:spTgt spid="144394"/>
                                        </p:tgtEl>
                                      </p:cBhvr>
                                    </p:animEffect>
                                    <p:anim calcmode="lin" valueType="num">
                                      <p:cBhvr>
                                        <p:cTn id="50" dur="1000" fill="hold"/>
                                        <p:tgtEl>
                                          <p:spTgt spid="144394"/>
                                        </p:tgtEl>
                                        <p:attrNameLst>
                                          <p:attrName>ppt_x</p:attrName>
                                        </p:attrNameLst>
                                      </p:cBhvr>
                                      <p:tavLst>
                                        <p:tav tm="0">
                                          <p:val>
                                            <p:strVal val="#ppt_x"/>
                                          </p:val>
                                        </p:tav>
                                        <p:tav tm="100000">
                                          <p:val>
                                            <p:strVal val="#ppt_x"/>
                                          </p:val>
                                        </p:tav>
                                      </p:tavLst>
                                    </p:anim>
                                    <p:anim calcmode="lin" valueType="num">
                                      <p:cBhvr>
                                        <p:cTn id="51" dur="900" decel="100000" fill="hold"/>
                                        <p:tgtEl>
                                          <p:spTgt spid="144394"/>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44394"/>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144395"/>
                                        </p:tgtEl>
                                        <p:attrNameLst>
                                          <p:attrName>style.visibility</p:attrName>
                                        </p:attrNameLst>
                                      </p:cBhvr>
                                      <p:to>
                                        <p:strVal val="visible"/>
                                      </p:to>
                                    </p:set>
                                    <p:animEffect transition="in" filter="fade">
                                      <p:cBhvr>
                                        <p:cTn id="55" dur="1000"/>
                                        <p:tgtEl>
                                          <p:spTgt spid="144395"/>
                                        </p:tgtEl>
                                      </p:cBhvr>
                                    </p:animEffect>
                                    <p:anim calcmode="lin" valueType="num">
                                      <p:cBhvr>
                                        <p:cTn id="56" dur="1000" fill="hold"/>
                                        <p:tgtEl>
                                          <p:spTgt spid="144395"/>
                                        </p:tgtEl>
                                        <p:attrNameLst>
                                          <p:attrName>ppt_x</p:attrName>
                                        </p:attrNameLst>
                                      </p:cBhvr>
                                      <p:tavLst>
                                        <p:tav tm="0">
                                          <p:val>
                                            <p:strVal val="#ppt_x"/>
                                          </p:val>
                                        </p:tav>
                                        <p:tav tm="100000">
                                          <p:val>
                                            <p:strVal val="#ppt_x"/>
                                          </p:val>
                                        </p:tav>
                                      </p:tavLst>
                                    </p:anim>
                                    <p:anim calcmode="lin" valueType="num">
                                      <p:cBhvr>
                                        <p:cTn id="57" dur="900" decel="100000" fill="hold"/>
                                        <p:tgtEl>
                                          <p:spTgt spid="144395"/>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4439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9.1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6. The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inequality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 implies that a two-tailed test is appropriate. The </a:t>
                </a:r>
                <a:r>
                  <a:rPr lang="en-US" i="1" dirty="0"/>
                  <a:t>P</a:t>
                </a:r>
                <a:r>
                  <a:rPr lang="en-US" dirty="0"/>
                  <a:t>-value 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514600"/>
            <a:ext cx="4191000" cy="533400"/>
          </a:xfrm>
          <a:prstGeom prst="rect">
            <a:avLst/>
          </a:prstGeom>
        </p:spPr>
      </p:pic>
    </p:spTree>
    <p:extLst>
      <p:ext uri="{BB962C8B-B14F-4D97-AF65-F5344CB8AC3E}">
        <p14:creationId xmlns:p14="http://schemas.microsoft.com/office/powerpoint/2010/main" val="370172977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dirty="0"/>
              <a:t>Example 9.1</a:t>
            </a:r>
          </a:p>
        </p:txBody>
      </p:sp>
      <mc:AlternateContent xmlns:mc="http://schemas.openxmlformats.org/markup-compatibility/2006" xmlns:a14="http://schemas.microsoft.com/office/drawing/2010/main">
        <mc:Choice Requires="a14">
          <p:sp>
            <p:nvSpPr>
              <p:cNvPr id="145411" name="Rectangle 3"/>
              <p:cNvSpPr>
                <a:spLocks noGrp="1" noChangeArrowheads="1"/>
              </p:cNvSpPr>
              <p:nvPr>
                <p:ph type="body" idx="1"/>
              </p:nvPr>
            </p:nvSpPr>
            <p:spPr>
              <a:noFill/>
            </p:spPr>
            <p:txBody>
              <a:bodyPr/>
              <a:lstStyle/>
              <a:p>
                <a:r>
                  <a:rPr lang="en-US" altLang="en-US" b="1" dirty="0"/>
                  <a:t>7.</a:t>
                </a:r>
                <a:r>
                  <a:rPr lang="en-US" altLang="en-US" dirty="0"/>
                  <a:t> </a:t>
                </a:r>
                <a:r>
                  <a:rPr lang="en-US" dirty="0"/>
                  <a:t>Since </a:t>
                </a:r>
                <a:r>
                  <a:rPr lang="en-US" i="1" dirty="0"/>
                  <a:t>P</a:t>
                </a:r>
                <a:r>
                  <a:rPr lang="en-US" dirty="0"/>
                  <a:t>-value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0≤.01=</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𝑎</m:t>
                        </m:r>
                      </m:sub>
                    </m:sSub>
                  </m:oMath>
                </a14:m>
                <a:r>
                  <a:rPr lang="en-US" dirty="0"/>
                  <a:t>is therefore rejected at level .01 in favor of the conclusion that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oMath>
                </a14:m>
                <a:r>
                  <a:rPr lang="en-US" dirty="0"/>
                  <a:t>. In fact, with a </a:t>
                </a:r>
                <a:r>
                  <a:rPr lang="en-US" i="1" dirty="0"/>
                  <a:t>P</a:t>
                </a:r>
                <a:r>
                  <a:rPr lang="en-US" dirty="0"/>
                  <a:t>-value this small, the null hypothesis would be rejected at </a:t>
                </a:r>
                <a:r>
                  <a:rPr lang="en-US" i="1" dirty="0"/>
                  <a:t>any </a:t>
                </a:r>
                <a:r>
                  <a:rPr lang="en-US" dirty="0"/>
                  <a:t>sensible significance level. The sample data strongly suggests that the true average yield strength for cold-rolled steel differs from that for galvanized steel.</a:t>
                </a:r>
                <a:endParaRPr lang="en-US" altLang="en-US" dirty="0"/>
              </a:p>
            </p:txBody>
          </p:sp>
        </mc:Choice>
        <mc:Fallback xmlns="">
          <p:sp>
            <p:nvSpPr>
              <p:cNvPr id="145411"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r="-1778"/>
                </a:stretch>
              </a:blipFill>
            </p:spPr>
            <p:txBody>
              <a:bodyPr/>
              <a:lstStyle/>
              <a:p>
                <a:r>
                  <a:rPr lang="en-US">
                    <a:noFill/>
                  </a:rPr>
                  <a:t> </a:t>
                </a:r>
              </a:p>
            </p:txBody>
          </p:sp>
        </mc:Fallback>
      </mc:AlternateContent>
      <p:sp>
        <p:nvSpPr>
          <p:cNvPr id="14541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45418" name="Rectangle 10"/>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Using a Comparison to Identify Causality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3500"/>
              <a:t>Using a Comparison to Identify Causality</a:t>
            </a:r>
            <a:endParaRPr lang="en-US" altLang="en-US" sz="3500" i="1"/>
          </a:p>
        </p:txBody>
      </p:sp>
      <p:sp>
        <p:nvSpPr>
          <p:cNvPr id="14643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Investigators are often interested in comparing either the effects of two different treatments on a response or the response after treatment with the response after no treatment (treatment vs. control).</a:t>
            </a:r>
          </a:p>
          <a:p>
            <a:pPr>
              <a:tabLst>
                <a:tab pos="457200" algn="l"/>
                <a:tab pos="1371600" algn="l"/>
                <a:tab pos="1547813" algn="l"/>
              </a:tabLst>
            </a:pPr>
            <a:endParaRPr lang="en-US" altLang="en-US"/>
          </a:p>
          <a:p>
            <a:pPr>
              <a:tabLst>
                <a:tab pos="457200" algn="l"/>
                <a:tab pos="1371600" algn="l"/>
                <a:tab pos="1547813" algn="l"/>
              </a:tabLst>
            </a:pPr>
            <a:r>
              <a:rPr lang="en-US" altLang="en-US"/>
              <a:t>If the individuals or objects to be used in the comparison are not assigned by the investigators to the two different conditions, the study is said to be </a:t>
            </a:r>
            <a:r>
              <a:rPr lang="en-US" altLang="en-US" b="1"/>
              <a:t>observational. </a:t>
            </a:r>
            <a:endParaRPr lang="en-US" altLang="en-US"/>
          </a:p>
        </p:txBody>
      </p:sp>
      <p:sp>
        <p:nvSpPr>
          <p:cNvPr id="14643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br>
              <a:rPr lang="en-US" altLang="en-US" sz="1700"/>
            </a:br>
            <a:r>
              <a:rPr lang="en-US" altLang="en-US" sz="1700" i="1"/>
              <a:t>z</a:t>
            </a:r>
            <a:r>
              <a:rPr lang="en-US" altLang="en-US" sz="1700"/>
              <a:t> Tests and Confidence Intervals for a Difference Between Two Population Means</a:t>
            </a:r>
            <a:br>
              <a:rPr lang="en-US" altLang="en-US" sz="1700"/>
            </a:br>
            <a:endParaRPr lang="en-US" altLang="en-US" sz="1700"/>
          </a:p>
        </p:txBody>
      </p:sp>
      <p:sp>
        <p:nvSpPr>
          <p:cNvPr id="1024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inferences discussed in this section concern a difference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i="1" baseline="-25000">
                <a:sym typeface="Symbol" panose="05050102010706020507" pitchFamily="18" charset="2"/>
              </a:rPr>
              <a:t>2</a:t>
            </a:r>
            <a:r>
              <a:rPr lang="en-US" altLang="en-US"/>
              <a:t> between the means of two different population distributions.</a:t>
            </a:r>
          </a:p>
          <a:p>
            <a:pPr>
              <a:tabLst>
                <a:tab pos="457200" algn="l"/>
                <a:tab pos="1371600" algn="l"/>
                <a:tab pos="1547813" algn="l"/>
              </a:tabLst>
            </a:pPr>
            <a:endParaRPr lang="en-US" altLang="en-US" sz="1200"/>
          </a:p>
          <a:p>
            <a:pPr>
              <a:tabLst>
                <a:tab pos="457200" algn="l"/>
                <a:tab pos="1371600" algn="l"/>
                <a:tab pos="1547813" algn="l"/>
              </a:tabLst>
            </a:pPr>
            <a:endParaRPr lang="en-US" altLang="en-US"/>
          </a:p>
          <a:p>
            <a:pPr>
              <a:tabLst>
                <a:tab pos="457200" algn="l"/>
                <a:tab pos="1371600" algn="l"/>
                <a:tab pos="1547813" algn="l"/>
              </a:tabLst>
            </a:pPr>
            <a:r>
              <a:rPr lang="en-US" altLang="en-US"/>
              <a:t>An investigator might, for example, wish to test hypotheses about the difference between true average breaking strengths of two different types of corrugated fiberboard.</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sz="3500"/>
              <a:t>Using a Comparison to Identify Causality</a:t>
            </a:r>
          </a:p>
        </p:txBody>
      </p:sp>
      <p:sp>
        <p:nvSpPr>
          <p:cNvPr id="14745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difficulty with drawing conclusions based on an observational study is that although statistical analysis may indicate a significant difference in response between the two groups.</a:t>
            </a:r>
          </a:p>
          <a:p>
            <a:pPr>
              <a:tabLst>
                <a:tab pos="457200" algn="l"/>
                <a:tab pos="1371600" algn="l"/>
                <a:tab pos="1547813" algn="l"/>
              </a:tabLst>
            </a:pPr>
            <a:endParaRPr lang="en-US" altLang="en-US"/>
          </a:p>
          <a:p>
            <a:pPr>
              <a:tabLst>
                <a:tab pos="457200" algn="l"/>
                <a:tab pos="1371600" algn="l"/>
                <a:tab pos="1547813" algn="l"/>
              </a:tabLst>
            </a:pPr>
            <a:r>
              <a:rPr lang="en-US" altLang="en-US"/>
              <a:t>The difference may be due to some underlying factors that had not been controlled rather than to any difference in treatments.</a:t>
            </a:r>
          </a:p>
        </p:txBody>
      </p:sp>
      <p:sp>
        <p:nvSpPr>
          <p:cNvPr id="14746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dirty="0"/>
              <a:t>Example 9.2</a:t>
            </a:r>
          </a:p>
        </p:txBody>
      </p:sp>
      <p:sp>
        <p:nvSpPr>
          <p:cNvPr id="17510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 letter in the </a:t>
            </a:r>
            <a:r>
              <a:rPr lang="en-US" altLang="en-US" i="1"/>
              <a:t>Journal of the American Medical Association </a:t>
            </a:r>
            <a:r>
              <a:rPr lang="en-US" altLang="en-US"/>
              <a:t>(May 19, 1978) reported that of 215 male physicians who were Harvard graduates and died between November 1974 and October 1977.</a:t>
            </a:r>
          </a:p>
          <a:p>
            <a:pPr>
              <a:tabLst>
                <a:tab pos="457200" algn="l"/>
                <a:tab pos="1371600" algn="l"/>
                <a:tab pos="1547813" algn="l"/>
              </a:tabLst>
            </a:pPr>
            <a:endParaRPr lang="en-US" altLang="en-US"/>
          </a:p>
          <a:p>
            <a:pPr>
              <a:tabLst>
                <a:tab pos="457200" algn="l"/>
                <a:tab pos="1371600" algn="l"/>
                <a:tab pos="1547813" algn="l"/>
              </a:tabLst>
            </a:pPr>
            <a:r>
              <a:rPr lang="en-US" altLang="en-US"/>
              <a:t>The 125 in full-time practice lived an average of 48.9 years beyond graduation, whereas the 90 with academic affiliations lived an average of 43.2 years beyond graduation. </a:t>
            </a:r>
          </a:p>
        </p:txBody>
      </p:sp>
      <p:sp>
        <p:nvSpPr>
          <p:cNvPr id="17510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75107">
                                            <p:txEl>
                                              <p:pRg st="2" end="2"/>
                                            </p:txEl>
                                          </p:spTgt>
                                        </p:tgtEl>
                                        <p:attrNameLst>
                                          <p:attrName>style.visibility</p:attrName>
                                        </p:attrNameLst>
                                      </p:cBhvr>
                                      <p:to>
                                        <p:strVal val="visible"/>
                                      </p:to>
                                    </p:set>
                                    <p:animEffect transition="in" filter="fade">
                                      <p:cBhvr>
                                        <p:cTn id="7" dur="1000"/>
                                        <p:tgtEl>
                                          <p:spTgt spid="175107">
                                            <p:txEl>
                                              <p:pRg st="2" end="2"/>
                                            </p:txEl>
                                          </p:spTgt>
                                        </p:tgtEl>
                                      </p:cBhvr>
                                    </p:animEffect>
                                    <p:anim calcmode="lin" valueType="num">
                                      <p:cBhvr>
                                        <p:cTn id="8" dur="10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510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510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dirty="0"/>
              <a:t>Example 9.2</a:t>
            </a:r>
            <a:endParaRPr lang="en-US" altLang="en-US" i="1" dirty="0"/>
          </a:p>
        </p:txBody>
      </p:sp>
      <p:sp>
        <p:nvSpPr>
          <p:cNvPr id="17613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Does the data suggest that the mean lifetime after graduation for doctors in full-time practice exceeds the mean lifetime for those who have an academic affiliation? </a:t>
            </a:r>
          </a:p>
          <a:p>
            <a:pPr>
              <a:tabLst>
                <a:tab pos="457200" algn="l"/>
                <a:tab pos="1371600" algn="l"/>
                <a:tab pos="1547813" algn="l"/>
              </a:tabLst>
            </a:pPr>
            <a:endParaRPr lang="en-US" altLang="en-US"/>
          </a:p>
          <a:p>
            <a:pPr>
              <a:tabLst>
                <a:tab pos="457200" algn="l"/>
                <a:tab pos="1371600" algn="l"/>
                <a:tab pos="1547813" algn="l"/>
              </a:tabLst>
            </a:pPr>
            <a:r>
              <a:rPr lang="en-US" altLang="en-US"/>
              <a:t>(If so, those medical students who say that they are “dying to obtain an academic affiliation” may be closer to the truth than they realize; in other words, is “publish or perish” really “publish and perish”?)</a:t>
            </a:r>
          </a:p>
        </p:txBody>
      </p:sp>
      <p:sp>
        <p:nvSpPr>
          <p:cNvPr id="17613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76135" name="Rectangle 7"/>
          <p:cNvSpPr>
            <a:spLocks noChangeArrowheads="1"/>
          </p:cNvSpPr>
          <p:nvPr/>
        </p:nvSpPr>
        <p:spPr bwMode="auto">
          <a:xfrm>
            <a:off x="8332788" y="9921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76136" name="Rectangle 8"/>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76131">
                                            <p:txEl>
                                              <p:pRg st="2" end="2"/>
                                            </p:txEl>
                                          </p:spTgt>
                                        </p:tgtEl>
                                        <p:attrNameLst>
                                          <p:attrName>style.visibility</p:attrName>
                                        </p:attrNameLst>
                                      </p:cBhvr>
                                      <p:to>
                                        <p:strVal val="visible"/>
                                      </p:to>
                                    </p:set>
                                    <p:animEffect transition="in" filter="fade">
                                      <p:cBhvr>
                                        <p:cTn id="7" dur="1000"/>
                                        <p:tgtEl>
                                          <p:spTgt spid="176131">
                                            <p:txEl>
                                              <p:pRg st="2" end="2"/>
                                            </p:txEl>
                                          </p:spTgt>
                                        </p:tgtEl>
                                      </p:cBhvr>
                                    </p:animEffect>
                                    <p:anim calcmode="lin" valueType="num">
                                      <p:cBhvr>
                                        <p:cTn id="8" dur="1000" fill="hold"/>
                                        <p:tgtEl>
                                          <p:spTgt spid="17613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613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6131">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en-US" dirty="0"/>
              <a:t>Example 9.2</a:t>
            </a:r>
            <a:endParaRPr lang="en-US" altLang="en-US" i="1" dirty="0"/>
          </a:p>
        </p:txBody>
      </p:sp>
      <p:sp>
        <p:nvSpPr>
          <p:cNvPr id="17715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Let </a:t>
            </a:r>
            <a:r>
              <a:rPr lang="en-US" altLang="en-US" i="1">
                <a:sym typeface="Symbol" panose="05050102010706020507" pitchFamily="18" charset="2"/>
              </a:rPr>
              <a:t></a:t>
            </a:r>
            <a:r>
              <a:rPr lang="en-US" altLang="en-US" baseline="-25000"/>
              <a:t>1 </a:t>
            </a:r>
            <a:r>
              <a:rPr lang="en-US" altLang="en-US"/>
              <a:t>denote the true average number of years lived beyond graduation for physicians in full-time practice, and let </a:t>
            </a:r>
            <a:r>
              <a:rPr lang="en-US" altLang="en-US" i="1">
                <a:sym typeface="Symbol" panose="05050102010706020507" pitchFamily="18" charset="2"/>
              </a:rPr>
              <a:t></a:t>
            </a:r>
            <a:r>
              <a:rPr lang="en-US" altLang="en-US" baseline="-25000"/>
              <a:t>2</a:t>
            </a:r>
            <a:r>
              <a:rPr lang="en-US" altLang="en-US"/>
              <a:t> denote the same quantity for physicians with academic affiliations. </a:t>
            </a:r>
          </a:p>
          <a:p>
            <a:pPr>
              <a:tabLst>
                <a:tab pos="457200" algn="l"/>
                <a:tab pos="1371600" algn="l"/>
                <a:tab pos="1547813" algn="l"/>
              </a:tabLst>
            </a:pPr>
            <a:endParaRPr lang="en-US" altLang="en-US"/>
          </a:p>
          <a:p>
            <a:pPr>
              <a:tabLst>
                <a:tab pos="457200" algn="l"/>
                <a:tab pos="1371600" algn="l"/>
                <a:tab pos="1547813" algn="l"/>
              </a:tabLst>
            </a:pPr>
            <a:r>
              <a:rPr lang="en-US" altLang="en-US"/>
              <a:t>Assume the 125 and 90 physicians to be random samples from populations 1 and 2, respectively (which may not be reasonable if there is reason to believe that Harvard graduates have special characteristics that differentiate them from all other physicians—in this case inferences would be restricted just to the “Harvard populations”).</a:t>
            </a:r>
          </a:p>
        </p:txBody>
      </p:sp>
      <p:sp>
        <p:nvSpPr>
          <p:cNvPr id="17715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77158" name="Rectangle 6"/>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77155">
                                            <p:txEl>
                                              <p:pRg st="2" end="2"/>
                                            </p:txEl>
                                          </p:spTgt>
                                        </p:tgtEl>
                                        <p:attrNameLst>
                                          <p:attrName>style.visibility</p:attrName>
                                        </p:attrNameLst>
                                      </p:cBhvr>
                                      <p:to>
                                        <p:strVal val="visible"/>
                                      </p:to>
                                    </p:set>
                                    <p:animEffect transition="in" filter="fade">
                                      <p:cBhvr>
                                        <p:cTn id="7" dur="1000"/>
                                        <p:tgtEl>
                                          <p:spTgt spid="177155">
                                            <p:txEl>
                                              <p:pRg st="2" end="2"/>
                                            </p:txEl>
                                          </p:spTgt>
                                        </p:tgtEl>
                                      </p:cBhvr>
                                    </p:animEffect>
                                    <p:anim calcmode="lin" valueType="num">
                                      <p:cBhvr>
                                        <p:cTn id="8" dur="1000" fill="hold"/>
                                        <p:tgtEl>
                                          <p:spTgt spid="17715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715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715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dirty="0"/>
              <a:t>Example 9.2</a:t>
            </a:r>
            <a:endParaRPr lang="en-US" altLang="en-US" i="1" dirty="0"/>
          </a:p>
        </p:txBody>
      </p:sp>
      <p:sp>
        <p:nvSpPr>
          <p:cNvPr id="1781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letter from which the data was taken gave no information about variances.</a:t>
            </a:r>
          </a:p>
          <a:p>
            <a:pPr>
              <a:tabLst>
                <a:tab pos="457200" algn="l"/>
                <a:tab pos="1371600" algn="l"/>
                <a:tab pos="1547813" algn="l"/>
              </a:tabLst>
            </a:pPr>
            <a:endParaRPr lang="en-US" altLang="en-US"/>
          </a:p>
          <a:p>
            <a:pPr>
              <a:tabLst>
                <a:tab pos="457200" algn="l"/>
                <a:tab pos="1371600" algn="l"/>
                <a:tab pos="1547813" algn="l"/>
              </a:tabLst>
            </a:pPr>
            <a:r>
              <a:rPr lang="en-US" altLang="en-US"/>
              <a:t>So for illustration assume that </a:t>
            </a:r>
            <a:r>
              <a:rPr lang="en-US" altLang="en-US" i="1">
                <a:sym typeface="Symbol" panose="05050102010706020507" pitchFamily="18" charset="2"/>
              </a:rPr>
              <a:t></a:t>
            </a:r>
            <a:r>
              <a:rPr lang="en-US" altLang="en-US" baseline="-25000"/>
              <a:t>1</a:t>
            </a:r>
            <a:r>
              <a:rPr lang="en-US" altLang="en-US"/>
              <a:t> = 14.6 and </a:t>
            </a:r>
            <a:r>
              <a:rPr lang="en-US" altLang="en-US" i="1">
                <a:sym typeface="Symbol" panose="05050102010706020507" pitchFamily="18" charset="2"/>
              </a:rPr>
              <a:t></a:t>
            </a:r>
            <a:r>
              <a:rPr lang="en-US" altLang="en-US" baseline="-25000"/>
              <a:t>2 </a:t>
            </a:r>
            <a:r>
              <a:rPr lang="en-US" altLang="en-US"/>
              <a:t>= 14.4.</a:t>
            </a:r>
          </a:p>
          <a:p>
            <a:pPr>
              <a:tabLst>
                <a:tab pos="457200" algn="l"/>
                <a:tab pos="1371600" algn="l"/>
                <a:tab pos="1547813" algn="l"/>
              </a:tabLst>
            </a:pPr>
            <a:endParaRPr lang="en-US" altLang="en-US"/>
          </a:p>
          <a:p>
            <a:pPr>
              <a:tabLst>
                <a:tab pos="457200" algn="l"/>
                <a:tab pos="1371600" algn="l"/>
                <a:tab pos="1547813" algn="l"/>
              </a:tabLst>
            </a:pPr>
            <a:r>
              <a:rPr lang="en-US" altLang="en-US"/>
              <a:t>The hypotheses are </a:t>
            </a:r>
            <a:r>
              <a:rPr lang="en-US" altLang="en-US" i="1"/>
              <a:t>H</a:t>
            </a:r>
            <a:r>
              <a:rPr lang="en-US" altLang="en-US" i="1" baseline="-25000"/>
              <a:t>0</a:t>
            </a:r>
            <a:r>
              <a:rPr lang="en-US" altLang="en-US"/>
              <a:t> =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sym typeface="Symbol" panose="05050102010706020507" pitchFamily="18" charset="2"/>
              </a:rPr>
              <a:t>= 0</a:t>
            </a:r>
            <a:r>
              <a:rPr lang="en-US" altLang="en-US" baseline="-25000"/>
              <a:t>  </a:t>
            </a:r>
            <a:r>
              <a:rPr lang="en-US" altLang="en-US"/>
              <a:t>versus </a:t>
            </a:r>
          </a:p>
          <a:p>
            <a:pPr>
              <a:tabLst>
                <a:tab pos="457200" algn="l"/>
                <a:tab pos="1371600" algn="l"/>
                <a:tab pos="1547813" algn="l"/>
              </a:tabLst>
            </a:pPr>
            <a:r>
              <a:rPr lang="en-US" altLang="en-US" i="1"/>
              <a:t>H</a:t>
            </a:r>
            <a:r>
              <a:rPr lang="en-US" altLang="en-US" i="1" baseline="-25000"/>
              <a:t>a </a:t>
            </a:r>
            <a:r>
              <a:rPr lang="en-US" altLang="en-US"/>
              <a:t>=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sym typeface="Symbol" panose="05050102010706020507" pitchFamily="18" charset="2"/>
              </a:rPr>
              <a:t>&gt; 0, so </a:t>
            </a:r>
            <a:r>
              <a:rPr lang="en-US" altLang="en-US" baseline="-25000"/>
              <a:t>0 </a:t>
            </a:r>
            <a:r>
              <a:rPr lang="en-US" altLang="en-US"/>
              <a:t>is zero. </a:t>
            </a:r>
          </a:p>
        </p:txBody>
      </p:sp>
      <p:sp>
        <p:nvSpPr>
          <p:cNvPr id="17818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78183"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78179">
                                            <p:txEl>
                                              <p:pRg st="2" end="2"/>
                                            </p:txEl>
                                          </p:spTgt>
                                        </p:tgtEl>
                                        <p:attrNameLst>
                                          <p:attrName>style.visibility</p:attrName>
                                        </p:attrNameLst>
                                      </p:cBhvr>
                                      <p:to>
                                        <p:strVal val="visible"/>
                                      </p:to>
                                    </p:set>
                                    <p:animEffect transition="in" filter="fade">
                                      <p:cBhvr>
                                        <p:cTn id="7" dur="1000"/>
                                        <p:tgtEl>
                                          <p:spTgt spid="178179">
                                            <p:txEl>
                                              <p:pRg st="2" end="2"/>
                                            </p:txEl>
                                          </p:spTgt>
                                        </p:tgtEl>
                                      </p:cBhvr>
                                    </p:animEffect>
                                    <p:anim calcmode="lin" valueType="num">
                                      <p:cBhvr>
                                        <p:cTn id="8" dur="1000" fill="hold"/>
                                        <p:tgtEl>
                                          <p:spTgt spid="178179">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8179">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817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78179">
                                            <p:txEl>
                                              <p:pRg st="4" end="4"/>
                                            </p:txEl>
                                          </p:spTgt>
                                        </p:tgtEl>
                                        <p:attrNameLst>
                                          <p:attrName>style.visibility</p:attrName>
                                        </p:attrNameLst>
                                      </p:cBhvr>
                                      <p:to>
                                        <p:strVal val="visible"/>
                                      </p:to>
                                    </p:set>
                                    <p:animEffect transition="in" filter="fade">
                                      <p:cBhvr>
                                        <p:cTn id="15" dur="1000"/>
                                        <p:tgtEl>
                                          <p:spTgt spid="178179">
                                            <p:txEl>
                                              <p:pRg st="4" end="4"/>
                                            </p:txEl>
                                          </p:spTgt>
                                        </p:tgtEl>
                                      </p:cBhvr>
                                    </p:animEffect>
                                    <p:anim calcmode="lin" valueType="num">
                                      <p:cBhvr>
                                        <p:cTn id="16" dur="1000" fill="hold"/>
                                        <p:tgtEl>
                                          <p:spTgt spid="178179">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78179">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78179">
                                            <p:txEl>
                                              <p:pRg st="4" end="4"/>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78179">
                                            <p:txEl>
                                              <p:pRg st="5" end="5"/>
                                            </p:txEl>
                                          </p:spTgt>
                                        </p:tgtEl>
                                        <p:attrNameLst>
                                          <p:attrName>style.visibility</p:attrName>
                                        </p:attrNameLst>
                                      </p:cBhvr>
                                      <p:to>
                                        <p:strVal val="visible"/>
                                      </p:to>
                                    </p:set>
                                    <p:animEffect transition="in" filter="fade">
                                      <p:cBhvr>
                                        <p:cTn id="21" dur="1000"/>
                                        <p:tgtEl>
                                          <p:spTgt spid="178179">
                                            <p:txEl>
                                              <p:pRg st="5" end="5"/>
                                            </p:txEl>
                                          </p:spTgt>
                                        </p:tgtEl>
                                      </p:cBhvr>
                                    </p:animEffect>
                                    <p:anim calcmode="lin" valueType="num">
                                      <p:cBhvr>
                                        <p:cTn id="22" dur="1000" fill="hold"/>
                                        <p:tgtEl>
                                          <p:spTgt spid="178179">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78179">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78179">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en-US" dirty="0"/>
              <a:t>Example 9.2</a:t>
            </a:r>
          </a:p>
        </p:txBody>
      </p:sp>
      <p:sp>
        <p:nvSpPr>
          <p:cNvPr id="17920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79206" name="Rectangle 6"/>
          <p:cNvSpPr>
            <a:spLocks noGrp="1" noChangeArrowheads="1"/>
          </p:cNvSpPr>
          <p:nvPr>
            <p:ph type="body" idx="1"/>
          </p:nvPr>
        </p:nvSpPr>
        <p:spPr/>
        <p:txBody>
          <a:bodyPr/>
          <a:lstStyle/>
          <a:p>
            <a:r>
              <a:rPr lang="en-US" altLang="en-US"/>
              <a:t>The computed value of the test statistic is</a:t>
            </a:r>
          </a:p>
          <a:p>
            <a:endParaRPr lang="en-US" altLang="en-US"/>
          </a:p>
        </p:txBody>
      </p:sp>
      <p:pic>
        <p:nvPicPr>
          <p:cNvPr id="179207" name="Picture 7"/>
          <p:cNvPicPr>
            <a:picLocks noChangeAspect="1" noChangeArrowheads="1"/>
          </p:cNvPicPr>
          <p:nvPr/>
        </p:nvPicPr>
        <p:blipFill>
          <a:blip r:embed="rId2">
            <a:extLst>
              <a:ext uri="{28A0092B-C50C-407E-A947-70E740481C1C}">
                <a14:useLocalDpi xmlns:a14="http://schemas.microsoft.com/office/drawing/2010/main" val="0"/>
              </a:ext>
            </a:extLst>
          </a:blip>
          <a:srcRect l="2917" r="49748"/>
          <a:stretch>
            <a:fillRect/>
          </a:stretch>
        </p:blipFill>
        <p:spPr bwMode="auto">
          <a:xfrm>
            <a:off x="2133600" y="1981200"/>
            <a:ext cx="3733800" cy="16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08" name="Rectangle 8"/>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179209" name="Picture 9"/>
          <p:cNvPicPr>
            <a:picLocks noChangeAspect="1" noChangeArrowheads="1"/>
          </p:cNvPicPr>
          <p:nvPr/>
        </p:nvPicPr>
        <p:blipFill>
          <a:blip r:embed="rId2">
            <a:extLst>
              <a:ext uri="{28A0092B-C50C-407E-A947-70E740481C1C}">
                <a14:useLocalDpi xmlns:a14="http://schemas.microsoft.com/office/drawing/2010/main" val="0"/>
              </a:ext>
            </a:extLst>
          </a:blip>
          <a:srcRect l="52164" t="9366" r="15959" b="39122"/>
          <a:stretch>
            <a:fillRect/>
          </a:stretch>
        </p:blipFill>
        <p:spPr bwMode="auto">
          <a:xfrm>
            <a:off x="2438400" y="4038600"/>
            <a:ext cx="2514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210" name="Picture 10"/>
          <p:cNvPicPr>
            <a:picLocks noChangeAspect="1" noChangeArrowheads="1"/>
          </p:cNvPicPr>
          <p:nvPr/>
        </p:nvPicPr>
        <p:blipFill>
          <a:blip r:embed="rId2">
            <a:extLst>
              <a:ext uri="{28A0092B-C50C-407E-A947-70E740481C1C}">
                <a14:useLocalDpi xmlns:a14="http://schemas.microsoft.com/office/drawing/2010/main" val="0"/>
              </a:ext>
            </a:extLst>
          </a:blip>
          <a:srcRect l="85973" t="23415" b="53171"/>
          <a:stretch>
            <a:fillRect/>
          </a:stretch>
        </p:blipFill>
        <p:spPr bwMode="auto">
          <a:xfrm>
            <a:off x="2438400" y="5481638"/>
            <a:ext cx="11064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79209"/>
                                        </p:tgtEl>
                                        <p:attrNameLst>
                                          <p:attrName>style.visibility</p:attrName>
                                        </p:attrNameLst>
                                      </p:cBhvr>
                                      <p:to>
                                        <p:strVal val="visible"/>
                                      </p:to>
                                    </p:set>
                                    <p:animEffect transition="in" filter="fade">
                                      <p:cBhvr>
                                        <p:cTn id="7" dur="1000"/>
                                        <p:tgtEl>
                                          <p:spTgt spid="179209"/>
                                        </p:tgtEl>
                                      </p:cBhvr>
                                    </p:animEffect>
                                    <p:anim calcmode="lin" valueType="num">
                                      <p:cBhvr>
                                        <p:cTn id="8" dur="1000" fill="hold"/>
                                        <p:tgtEl>
                                          <p:spTgt spid="179209"/>
                                        </p:tgtEl>
                                        <p:attrNameLst>
                                          <p:attrName>ppt_x</p:attrName>
                                        </p:attrNameLst>
                                      </p:cBhvr>
                                      <p:tavLst>
                                        <p:tav tm="0">
                                          <p:val>
                                            <p:strVal val="#ppt_x"/>
                                          </p:val>
                                        </p:tav>
                                        <p:tav tm="100000">
                                          <p:val>
                                            <p:strVal val="#ppt_x"/>
                                          </p:val>
                                        </p:tav>
                                      </p:tavLst>
                                    </p:anim>
                                    <p:anim calcmode="lin" valueType="num">
                                      <p:cBhvr>
                                        <p:cTn id="9" dur="900" decel="100000" fill="hold"/>
                                        <p:tgtEl>
                                          <p:spTgt spid="17920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920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79210"/>
                                        </p:tgtEl>
                                        <p:attrNameLst>
                                          <p:attrName>style.visibility</p:attrName>
                                        </p:attrNameLst>
                                      </p:cBhvr>
                                      <p:to>
                                        <p:strVal val="visible"/>
                                      </p:to>
                                    </p:set>
                                    <p:animEffect transition="in" filter="fade">
                                      <p:cBhvr>
                                        <p:cTn id="15" dur="1000"/>
                                        <p:tgtEl>
                                          <p:spTgt spid="179210"/>
                                        </p:tgtEl>
                                      </p:cBhvr>
                                    </p:animEffect>
                                    <p:anim calcmode="lin" valueType="num">
                                      <p:cBhvr>
                                        <p:cTn id="16" dur="1000" fill="hold"/>
                                        <p:tgtEl>
                                          <p:spTgt spid="179210"/>
                                        </p:tgtEl>
                                        <p:attrNameLst>
                                          <p:attrName>ppt_x</p:attrName>
                                        </p:attrNameLst>
                                      </p:cBhvr>
                                      <p:tavLst>
                                        <p:tav tm="0">
                                          <p:val>
                                            <p:strVal val="#ppt_x"/>
                                          </p:val>
                                        </p:tav>
                                        <p:tav tm="100000">
                                          <p:val>
                                            <p:strVal val="#ppt_x"/>
                                          </p:val>
                                        </p:tav>
                                      </p:tavLst>
                                    </p:anim>
                                    <p:anim calcmode="lin" valueType="num">
                                      <p:cBhvr>
                                        <p:cTn id="17" dur="900" decel="100000" fill="hold"/>
                                        <p:tgtEl>
                                          <p:spTgt spid="17921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792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en-US" dirty="0"/>
              <a:t>Example 9.2</a:t>
            </a:r>
          </a:p>
        </p:txBody>
      </p:sp>
      <p:sp>
        <p:nvSpPr>
          <p:cNvPr id="18022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a:t>
            </a:r>
            <a:r>
              <a:rPr lang="en-US" altLang="en-US" i="1"/>
              <a:t>P</a:t>
            </a:r>
            <a:r>
              <a:rPr lang="en-US" altLang="en-US"/>
              <a:t>-value for an upper-tailed test is 1 – </a:t>
            </a:r>
            <a:r>
              <a:rPr lang="en-US" altLang="en-US">
                <a:latin typeface="Symbol" panose="05050102010706020507" pitchFamily="18" charset="2"/>
                <a:sym typeface="Symbol" panose="05050102010706020507" pitchFamily="18" charset="2"/>
              </a:rPr>
              <a:t>F</a:t>
            </a:r>
            <a:r>
              <a:rPr lang="en-US" altLang="en-US"/>
              <a:t>(2.85) = .0022.                            At significance level .01,</a:t>
            </a:r>
            <a:r>
              <a:rPr lang="en-US" altLang="en-US" i="1"/>
              <a:t> H</a:t>
            </a:r>
            <a:r>
              <a:rPr lang="en-US" altLang="en-US" i="1" baseline="-25000"/>
              <a:t>0</a:t>
            </a:r>
            <a:r>
              <a:rPr lang="en-US" altLang="en-US" i="1"/>
              <a:t> </a:t>
            </a:r>
            <a:r>
              <a:rPr lang="en-US" altLang="en-US"/>
              <a:t>is rejected (because                 </a:t>
            </a:r>
            <a:r>
              <a:rPr lang="en-US" altLang="en-US" i="1">
                <a:sym typeface="Symbol" panose="05050102010706020507" pitchFamily="18" charset="2"/>
              </a:rPr>
              <a:t></a:t>
            </a:r>
            <a:r>
              <a:rPr lang="en-US" altLang="en-US"/>
              <a:t> &gt; </a:t>
            </a:r>
            <a:r>
              <a:rPr lang="en-US" altLang="en-US" i="1"/>
              <a:t>P</a:t>
            </a:r>
            <a:r>
              <a:rPr lang="en-US" altLang="en-US"/>
              <a:t>-value) in favor of the conclusion that </a:t>
            </a:r>
          </a:p>
          <a:p>
            <a:pPr>
              <a:tabLst>
                <a:tab pos="457200" algn="l"/>
                <a:tab pos="1371600" algn="l"/>
                <a:tab pos="1547813" algn="l"/>
              </a:tabLst>
            </a:pPr>
            <a:r>
              <a:rPr lang="en-US" altLang="en-US" sz="1200"/>
              <a:t> </a:t>
            </a:r>
          </a:p>
          <a:p>
            <a:pPr>
              <a:tabLst>
                <a:tab pos="457200" algn="l"/>
                <a:tab pos="1371600" algn="l"/>
                <a:tab pos="1547813" algn="l"/>
              </a:tabLst>
            </a:pPr>
            <a:r>
              <a:rPr lang="en-US" altLang="en-US" i="1">
                <a:sym typeface="Symbol" panose="05050102010706020507" pitchFamily="18" charset="2"/>
              </a:rPr>
              <a:t>			</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sym typeface="Symbol" panose="05050102010706020507" pitchFamily="18" charset="2"/>
              </a:rPr>
              <a:t>&gt; 0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&gt; </a:t>
            </a:r>
            <a:r>
              <a:rPr lang="en-US" altLang="en-US" i="1">
                <a:sym typeface="Symbol" panose="05050102010706020507" pitchFamily="18" charset="2"/>
              </a:rPr>
              <a:t></a:t>
            </a:r>
            <a:r>
              <a:rPr lang="en-US" altLang="en-US" baseline="-25000">
                <a:sym typeface="Symbol" panose="05050102010706020507" pitchFamily="18" charset="2"/>
              </a:rPr>
              <a:t>2</a:t>
            </a:r>
            <a:r>
              <a:rPr lang="en-US" altLang="en-US">
                <a:sym typeface="Symbol" panose="05050102010706020507" pitchFamily="18" charset="2"/>
              </a:rPr>
              <a:t>).</a:t>
            </a:r>
            <a:endParaRPr lang="en-US" altLang="en-US"/>
          </a:p>
          <a:p>
            <a:pPr>
              <a:tabLst>
                <a:tab pos="457200" algn="l"/>
                <a:tab pos="1371600" algn="l"/>
                <a:tab pos="1547813" algn="l"/>
              </a:tabLst>
            </a:pPr>
            <a:endParaRPr lang="en-US" altLang="en-US" sz="1200"/>
          </a:p>
          <a:p>
            <a:pPr>
              <a:tabLst>
                <a:tab pos="457200" algn="l"/>
                <a:tab pos="1371600" algn="l"/>
                <a:tab pos="1547813" algn="l"/>
              </a:tabLst>
            </a:pPr>
            <a:r>
              <a:rPr lang="en-US" altLang="en-US"/>
              <a:t>This is consistent with the information reported in the letter.</a:t>
            </a:r>
          </a:p>
        </p:txBody>
      </p:sp>
      <p:sp>
        <p:nvSpPr>
          <p:cNvPr id="18022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80231"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en-US" dirty="0"/>
              <a:t>Example 9.2  </a:t>
            </a:r>
            <a:endParaRPr lang="en-US" altLang="en-US" i="1" dirty="0"/>
          </a:p>
        </p:txBody>
      </p:sp>
      <p:sp>
        <p:nvSpPr>
          <p:cNvPr id="18125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This data resulted from a </a:t>
            </a:r>
            <a:r>
              <a:rPr lang="en-US" altLang="en-US" b="1"/>
              <a:t>retrospective </a:t>
            </a:r>
            <a:r>
              <a:rPr lang="en-US" altLang="en-US"/>
              <a:t>observational study; the investigator did not start out by selecting a sample of doctors and assigning some to the “academic affiliation” treatment and the others to the “full-time practice” treatment, but instead identified members of the two groups by looking backward in time (through obituaries!) to past records. </a:t>
            </a:r>
          </a:p>
        </p:txBody>
      </p:sp>
      <p:sp>
        <p:nvSpPr>
          <p:cNvPr id="18125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81253"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dirty="0"/>
              <a:t>Example 9.2  </a:t>
            </a:r>
            <a:endParaRPr lang="en-US" altLang="en-US" i="1" dirty="0"/>
          </a:p>
        </p:txBody>
      </p:sp>
      <p:sp>
        <p:nvSpPr>
          <p:cNvPr id="20173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Can the statistically significant result here really be attributed to a difference in the type of medical practice after graduation, or is there some other underlying factor (e.g., age at graduation, exercise regimens, etc.) that might also furnish a plausible explanation for the difference? </a:t>
            </a:r>
          </a:p>
          <a:p>
            <a:pPr>
              <a:tabLst>
                <a:tab pos="457200" algn="l"/>
                <a:tab pos="1371600" algn="l"/>
                <a:tab pos="1547813" algn="l"/>
              </a:tabLst>
            </a:pPr>
            <a:endParaRPr lang="en-US" altLang="en-US"/>
          </a:p>
          <a:p>
            <a:pPr>
              <a:tabLst>
                <a:tab pos="457200" algn="l"/>
                <a:tab pos="1371600" algn="l"/>
                <a:tab pos="1547813" algn="l"/>
              </a:tabLst>
            </a:pPr>
            <a:r>
              <a:rPr lang="en-US" altLang="en-US"/>
              <a:t>Observational studies have been used to argue for a causal link between smoking and lung cancer. </a:t>
            </a:r>
          </a:p>
        </p:txBody>
      </p:sp>
      <p:sp>
        <p:nvSpPr>
          <p:cNvPr id="20173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01733"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01731">
                                            <p:txEl>
                                              <p:pRg st="2" end="2"/>
                                            </p:txEl>
                                          </p:spTgt>
                                        </p:tgtEl>
                                        <p:attrNameLst>
                                          <p:attrName>style.visibility</p:attrName>
                                        </p:attrNameLst>
                                      </p:cBhvr>
                                      <p:to>
                                        <p:strVal val="visible"/>
                                      </p:to>
                                    </p:set>
                                    <p:animEffect transition="in" filter="fade">
                                      <p:cBhvr>
                                        <p:cTn id="7" dur="1000"/>
                                        <p:tgtEl>
                                          <p:spTgt spid="201731">
                                            <p:txEl>
                                              <p:pRg st="2" end="2"/>
                                            </p:txEl>
                                          </p:spTgt>
                                        </p:tgtEl>
                                      </p:cBhvr>
                                    </p:animEffect>
                                    <p:anim calcmode="lin" valueType="num">
                                      <p:cBhvr>
                                        <p:cTn id="8" dur="1000" fill="hold"/>
                                        <p:tgtEl>
                                          <p:spTgt spid="20173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0173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1731">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dirty="0"/>
              <a:t>Example 9.2  </a:t>
            </a:r>
            <a:endParaRPr lang="en-US" altLang="en-US" i="1" dirty="0"/>
          </a:p>
        </p:txBody>
      </p:sp>
      <p:sp>
        <p:nvSpPr>
          <p:cNvPr id="20582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There are many studies that show that the incidence of lung cancer is significantly higher among smokers than among nonsmokers.</a:t>
            </a:r>
          </a:p>
          <a:p>
            <a:pPr>
              <a:tabLst>
                <a:tab pos="457200" algn="l"/>
                <a:tab pos="1371600" algn="l"/>
                <a:tab pos="1547813" algn="l"/>
              </a:tabLst>
            </a:pPr>
            <a:endParaRPr lang="en-US" altLang="en-US"/>
          </a:p>
          <a:p>
            <a:pPr>
              <a:tabLst>
                <a:tab pos="457200" algn="l"/>
                <a:tab pos="1371600" algn="l"/>
                <a:tab pos="1547813" algn="l"/>
              </a:tabLst>
            </a:pPr>
            <a:r>
              <a:rPr lang="en-US" altLang="en-US"/>
              <a:t>However, individuals had decided whether to become smokers long before investigators arrived on the scene, and factors in making this decision may have played a causal role in the contraction of lung cancer.</a:t>
            </a:r>
          </a:p>
        </p:txBody>
      </p:sp>
      <p:sp>
        <p:nvSpPr>
          <p:cNvPr id="20582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05829"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05827">
                                            <p:txEl>
                                              <p:pRg st="2" end="2"/>
                                            </p:txEl>
                                          </p:spTgt>
                                        </p:tgtEl>
                                        <p:attrNameLst>
                                          <p:attrName>style.visibility</p:attrName>
                                        </p:attrNameLst>
                                      </p:cBhvr>
                                      <p:to>
                                        <p:strVal val="visible"/>
                                      </p:to>
                                    </p:set>
                                    <p:animEffect transition="in" filter="fade">
                                      <p:cBhvr>
                                        <p:cTn id="7" dur="1000"/>
                                        <p:tgtEl>
                                          <p:spTgt spid="205827">
                                            <p:txEl>
                                              <p:pRg st="2" end="2"/>
                                            </p:txEl>
                                          </p:spTgt>
                                        </p:tgtEl>
                                      </p:cBhvr>
                                    </p:animEffect>
                                    <p:anim calcmode="lin" valueType="num">
                                      <p:cBhvr>
                                        <p:cTn id="8" dur="1000" fill="hold"/>
                                        <p:tgtEl>
                                          <p:spTgt spid="20582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0582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582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noFill/>
        </p:spPr>
        <p:txBody>
          <a:bodyPr/>
          <a:lstStyle/>
          <a:p>
            <a:br>
              <a:rPr lang="en-US" altLang="en-US" sz="1300" b="1"/>
            </a:br>
            <a:br>
              <a:rPr lang="en-US" altLang="en-US" sz="1300" b="1"/>
            </a:br>
            <a:r>
              <a:rPr lang="en-US" altLang="en-US" sz="1700" i="1"/>
              <a:t>z</a:t>
            </a:r>
            <a:r>
              <a:rPr lang="en-US" altLang="en-US" sz="1700"/>
              <a:t> Tests and Confidence Intervals for a Difference Between Two Population Means</a:t>
            </a:r>
            <a:br>
              <a:rPr lang="en-US" altLang="en-US" sz="1700"/>
            </a:br>
            <a:br>
              <a:rPr lang="en-US" altLang="en-US" sz="1300"/>
            </a:br>
            <a:endParaRPr lang="en-US" altLang="en-US" sz="1300"/>
          </a:p>
        </p:txBody>
      </p:sp>
      <p:sp>
        <p:nvSpPr>
          <p:cNvPr id="123911"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23913" name="Rectangle 9"/>
          <p:cNvSpPr>
            <a:spLocks noGrp="1" noChangeArrowheads="1"/>
          </p:cNvSpPr>
          <p:nvPr>
            <p:ph type="body" idx="1"/>
          </p:nvPr>
        </p:nvSpPr>
        <p:spPr>
          <a:noFill/>
          <a:ln/>
        </p:spPr>
        <p:txBody>
          <a:bodyPr/>
          <a:lstStyle/>
          <a:p>
            <a:pPr>
              <a:tabLst>
                <a:tab pos="457200" algn="l"/>
                <a:tab pos="1371600" algn="l"/>
                <a:tab pos="1547813" algn="l"/>
              </a:tabLst>
            </a:pPr>
            <a:r>
              <a:rPr lang="en-US" altLang="en-US"/>
              <a:t>One such hypothesis would state that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 0 that is, that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a:t>
            </a:r>
            <a:r>
              <a:rPr lang="en-US" altLang="en-US"/>
              <a:t>=</a:t>
            </a:r>
            <a:r>
              <a:rPr lang="en-US" altLang="en-US">
                <a:sym typeface="Symbol" panose="05050102010706020507" pitchFamily="18" charset="2"/>
              </a:rPr>
              <a:t>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a:t>
            </a:r>
          </a:p>
          <a:p>
            <a:pPr>
              <a:tabLst>
                <a:tab pos="457200" algn="l"/>
                <a:tab pos="1371600" algn="l"/>
                <a:tab pos="1547813" algn="l"/>
              </a:tabLst>
            </a:pPr>
            <a:endParaRPr lang="en-US" altLang="en-US"/>
          </a:p>
          <a:p>
            <a:pPr>
              <a:lnSpc>
                <a:spcPct val="120000"/>
              </a:lnSpc>
              <a:tabLst>
                <a:tab pos="457200" algn="l"/>
                <a:tab pos="1371600" algn="l"/>
                <a:tab pos="1547813" algn="l"/>
              </a:tabLst>
            </a:pPr>
            <a:r>
              <a:rPr lang="en-US" altLang="en-US"/>
              <a:t>Alternatively, it may be appropriate to estimate </a:t>
            </a:r>
            <a:r>
              <a:rPr lang="en-US" altLang="en-US" i="1">
                <a:sym typeface="Symbol" panose="05050102010706020507" pitchFamily="18" charset="2"/>
              </a:rPr>
              <a:t></a:t>
            </a:r>
            <a:r>
              <a:rPr lang="en-US" altLang="en-US" i="1" baseline="-25000"/>
              <a:t>1</a:t>
            </a:r>
            <a:r>
              <a:rPr lang="en-US" altLang="en-US"/>
              <a:t> – </a:t>
            </a:r>
            <a:r>
              <a:rPr lang="en-US" altLang="en-US" i="1">
                <a:sym typeface="Symbol" panose="05050102010706020507" pitchFamily="18" charset="2"/>
              </a:rPr>
              <a:t></a:t>
            </a:r>
            <a:r>
              <a:rPr lang="en-US" altLang="en-US" baseline="-25000"/>
              <a:t>2 </a:t>
            </a:r>
            <a:r>
              <a:rPr lang="en-US" altLang="en-US"/>
              <a:t>by computing a 95% CI. </a:t>
            </a:r>
          </a:p>
          <a:p>
            <a:pPr>
              <a:lnSpc>
                <a:spcPct val="120000"/>
              </a:lnSpc>
              <a:tabLst>
                <a:tab pos="457200" algn="l"/>
                <a:tab pos="1371600" algn="l"/>
                <a:tab pos="1547813" algn="l"/>
              </a:tabLst>
            </a:pPr>
            <a:endParaRPr lang="en-US" altLang="en-US"/>
          </a:p>
          <a:p>
            <a:pPr>
              <a:lnSpc>
                <a:spcPct val="120000"/>
              </a:lnSpc>
              <a:tabLst>
                <a:tab pos="457200" algn="l"/>
                <a:tab pos="1371600" algn="l"/>
                <a:tab pos="1547813" algn="l"/>
              </a:tabLst>
            </a:pPr>
            <a:r>
              <a:rPr lang="en-US" altLang="en-US"/>
              <a:t>Such inferences necessitate obtaining a sample of strength observations for each type of fiberboard.</a:t>
            </a:r>
          </a:p>
          <a:p>
            <a:pPr>
              <a:lnSpc>
                <a:spcPct val="120000"/>
              </a:lnSpc>
              <a:tabLst>
                <a:tab pos="457200" algn="l"/>
                <a:tab pos="1371600" algn="l"/>
                <a:tab pos="1547813" algn="l"/>
              </a:tabLst>
            </a:pPr>
            <a:endParaRPr lang="en-US"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en-US" sz="3500"/>
              <a:t>Using a Comparison to Identify Causality</a:t>
            </a:r>
          </a:p>
        </p:txBody>
      </p:sp>
      <p:sp>
        <p:nvSpPr>
          <p:cNvPr id="20275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 </a:t>
            </a:r>
            <a:r>
              <a:rPr lang="en-US" altLang="en-US" b="1"/>
              <a:t>randomized controlled experiment </a:t>
            </a:r>
            <a:r>
              <a:rPr lang="en-US" altLang="en-US"/>
              <a:t>results when investigators assign subjects to the two treatments in a random fashion. </a:t>
            </a:r>
          </a:p>
          <a:p>
            <a:pPr>
              <a:tabLst>
                <a:tab pos="457200" algn="l"/>
                <a:tab pos="1371600" algn="l"/>
                <a:tab pos="1547813" algn="l"/>
              </a:tabLst>
            </a:pPr>
            <a:endParaRPr lang="en-US" altLang="en-US"/>
          </a:p>
          <a:p>
            <a:pPr>
              <a:tabLst>
                <a:tab pos="457200" algn="l"/>
                <a:tab pos="1371600" algn="l"/>
                <a:tab pos="1547813" algn="l"/>
              </a:tabLst>
            </a:pPr>
            <a:r>
              <a:rPr lang="en-US" altLang="en-US"/>
              <a:t>When statistical significance is observed in such an experiment, the investigator and other interested parties will have more confidence in the conclusion that the difference in response has been caused by a difference in treatments. </a:t>
            </a:r>
          </a:p>
        </p:txBody>
      </p:sp>
      <p:sp>
        <p:nvSpPr>
          <p:cNvPr id="20275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i="1">
                <a:solidFill>
                  <a:srgbClr val="00ADEF"/>
                </a:solidFill>
                <a:sym typeface="Symbol" panose="05050102010706020507" pitchFamily="18" charset="2"/>
              </a:rPr>
              <a:t></a:t>
            </a:r>
            <a:r>
              <a:rPr lang="en-US" altLang="en-US" sz="4000" b="1">
                <a:solidFill>
                  <a:srgbClr val="00ADEF"/>
                </a:solidFill>
              </a:rPr>
              <a:t> and the Choice of Sample Size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en-US" i="1">
                <a:sym typeface="Symbol" panose="05050102010706020507" pitchFamily="18" charset="2"/>
              </a:rPr>
              <a:t></a:t>
            </a:r>
            <a:r>
              <a:rPr lang="en-US" altLang="en-US"/>
              <a:t> and the Choice of Sample Size</a:t>
            </a:r>
          </a:p>
        </p:txBody>
      </p:sp>
      <p:sp>
        <p:nvSpPr>
          <p:cNvPr id="2048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probability of a type II error is easily calculated when both population distributions are normal with known values of </a:t>
            </a:r>
            <a:r>
              <a:rPr lang="en-US" altLang="en-US" i="1">
                <a:sym typeface="Symbol" panose="05050102010706020507" pitchFamily="18" charset="2"/>
              </a:rPr>
              <a:t></a:t>
            </a:r>
            <a:r>
              <a:rPr lang="en-US" altLang="en-US" baseline="-25000"/>
              <a:t>1</a:t>
            </a:r>
            <a:r>
              <a:rPr lang="en-US" altLang="en-US"/>
              <a:t> and </a:t>
            </a:r>
            <a:r>
              <a:rPr lang="en-US" altLang="en-US" i="1">
                <a:sym typeface="Symbol" panose="05050102010706020507" pitchFamily="18" charset="2"/>
              </a:rPr>
              <a:t></a:t>
            </a:r>
            <a:r>
              <a:rPr lang="en-US" altLang="en-US" baseline="-25000"/>
              <a:t>2</a:t>
            </a:r>
            <a:r>
              <a:rPr lang="en-US" altLang="en-US"/>
              <a:t>. </a:t>
            </a:r>
          </a:p>
          <a:p>
            <a:pPr>
              <a:tabLst>
                <a:tab pos="457200" algn="l"/>
                <a:tab pos="1371600" algn="l"/>
                <a:tab pos="1547813" algn="l"/>
              </a:tabLst>
            </a:pPr>
            <a:endParaRPr lang="en-US" altLang="en-US"/>
          </a:p>
          <a:p>
            <a:pPr>
              <a:tabLst>
                <a:tab pos="457200" algn="l"/>
                <a:tab pos="1371600" algn="l"/>
                <a:tab pos="1547813" algn="l"/>
              </a:tabLst>
            </a:pPr>
            <a:r>
              <a:rPr lang="en-US" altLang="en-US"/>
              <a:t>Consider the case in which the alternative hypothesis is</a:t>
            </a:r>
          </a:p>
          <a:p>
            <a:pPr>
              <a:tabLst>
                <a:tab pos="457200" algn="l"/>
                <a:tab pos="1371600" algn="l"/>
                <a:tab pos="1547813" algn="l"/>
              </a:tabLst>
            </a:pPr>
            <a:r>
              <a:rPr lang="en-US" altLang="en-US" sz="1200"/>
              <a:t> </a:t>
            </a:r>
          </a:p>
          <a:p>
            <a:pPr>
              <a:tabLst>
                <a:tab pos="457200" algn="l"/>
                <a:tab pos="1371600" algn="l"/>
                <a:tab pos="1547813" algn="l"/>
              </a:tabLst>
            </a:pPr>
            <a:r>
              <a:rPr lang="en-US" altLang="en-US" i="1"/>
              <a:t>		H</a:t>
            </a:r>
            <a:r>
              <a:rPr lang="en-US" altLang="en-US" i="1" baseline="-25000"/>
              <a:t>a</a:t>
            </a:r>
            <a:r>
              <a:rPr lang="en-US" altLang="en-US"/>
              <a:t>: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sym typeface="Symbol" panose="05050102010706020507" pitchFamily="18" charset="2"/>
              </a:rPr>
              <a:t>&gt; </a:t>
            </a:r>
            <a:r>
              <a:rPr lang="en-US" altLang="en-US" baseline="-25000">
                <a:sym typeface="Symbol" panose="05050102010706020507" pitchFamily="18" charset="2"/>
              </a:rPr>
              <a:t>0</a:t>
            </a:r>
            <a:r>
              <a:rPr lang="en-US" altLang="en-US">
                <a:sym typeface="Symbol" panose="05050102010706020507" pitchFamily="18" charset="2"/>
              </a:rPr>
              <a:t>.</a:t>
            </a:r>
            <a:endParaRPr lang="en-US" altLang="en-US" baseline="-25000"/>
          </a:p>
          <a:p>
            <a:pPr>
              <a:tabLst>
                <a:tab pos="457200" algn="l"/>
                <a:tab pos="1371600" algn="l"/>
                <a:tab pos="1547813" algn="l"/>
              </a:tabLst>
            </a:pPr>
            <a:endParaRPr lang="en-US" altLang="en-US"/>
          </a:p>
          <a:p>
            <a:pPr>
              <a:tabLst>
                <a:tab pos="457200" algn="l"/>
                <a:tab pos="1371600" algn="l"/>
                <a:tab pos="1547813" algn="l"/>
              </a:tabLst>
            </a:pPr>
            <a:r>
              <a:rPr lang="en-US" altLang="en-US"/>
              <a:t>Let  </a:t>
            </a:r>
            <a:r>
              <a:rPr lang="en-US" altLang="en-US">
                <a:sym typeface="Symbol" panose="05050102010706020507" pitchFamily="18" charset="2"/>
              </a:rPr>
              <a:t></a:t>
            </a:r>
            <a:r>
              <a:rPr lang="en-US" altLang="en-US"/>
              <a:t>, denote a value of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that exceeds </a:t>
            </a:r>
            <a:r>
              <a:rPr lang="en-US" altLang="en-US">
                <a:sym typeface="Symbol" panose="05050102010706020507" pitchFamily="18" charset="2"/>
              </a:rPr>
              <a:t></a:t>
            </a:r>
            <a:r>
              <a:rPr lang="en-US" altLang="en-US" baseline="-25000">
                <a:sym typeface="Symbol" panose="05050102010706020507" pitchFamily="18" charset="2"/>
              </a:rPr>
              <a:t>0</a:t>
            </a:r>
            <a:r>
              <a:rPr lang="en-US" altLang="en-US">
                <a:sym typeface="Symbol" panose="05050102010706020507" pitchFamily="18" charset="2"/>
              </a:rPr>
              <a:t>.</a:t>
            </a:r>
            <a:endParaRPr lang="en-US" altLang="en-US" baseline="-25000"/>
          </a:p>
          <a:p>
            <a:pPr>
              <a:tabLst>
                <a:tab pos="457200" algn="l"/>
                <a:tab pos="1371600" algn="l"/>
                <a:tab pos="1547813" algn="l"/>
              </a:tabLst>
            </a:pPr>
            <a:r>
              <a:rPr lang="en-US" altLang="en-US"/>
              <a:t>(a value for which </a:t>
            </a:r>
            <a:r>
              <a:rPr lang="en-US" altLang="en-US" i="1"/>
              <a:t>H</a:t>
            </a:r>
            <a:r>
              <a:rPr lang="en-US" altLang="en-US" i="1" baseline="-25000"/>
              <a:t>0</a:t>
            </a:r>
            <a:r>
              <a:rPr lang="en-US" altLang="en-US"/>
              <a:t> is false).</a:t>
            </a:r>
          </a:p>
        </p:txBody>
      </p:sp>
      <p:sp>
        <p:nvSpPr>
          <p:cNvPr id="20480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i="1">
                <a:sym typeface="Symbol" panose="05050102010706020507" pitchFamily="18" charset="2"/>
              </a:rPr>
              <a:t></a:t>
            </a:r>
            <a:r>
              <a:rPr lang="en-US" altLang="en-US"/>
              <a:t> and the Choice of Sample Size </a:t>
            </a:r>
          </a:p>
        </p:txBody>
      </p:sp>
      <p:sp>
        <p:nvSpPr>
          <p:cNvPr id="206851" name="Rectangle 3"/>
          <p:cNvSpPr>
            <a:spLocks noGrp="1" noChangeArrowheads="1"/>
          </p:cNvSpPr>
          <p:nvPr>
            <p:ph type="body" idx="1"/>
          </p:nvPr>
        </p:nvSpPr>
        <p:spPr>
          <a:xfrm>
            <a:off x="457200" y="1449388"/>
            <a:ext cx="8229600" cy="5256212"/>
          </a:xfrm>
          <a:noFill/>
        </p:spPr>
        <p:txBody>
          <a:bodyPr/>
          <a:lstStyle/>
          <a:p>
            <a:pPr>
              <a:lnSpc>
                <a:spcPct val="120000"/>
              </a:lnSpc>
              <a:tabLst>
                <a:tab pos="457200" algn="l"/>
                <a:tab pos="1371600" algn="l"/>
                <a:tab pos="1547813" algn="l"/>
              </a:tabLst>
            </a:pPr>
            <a:r>
              <a:rPr lang="en-US" altLang="en-US"/>
              <a:t>The upper-tailed rejection region           can be re expressed in the form                                          </a:t>
            </a:r>
          </a:p>
          <a:p>
            <a:pPr>
              <a:lnSpc>
                <a:spcPct val="120000"/>
              </a:lnSpc>
              <a:tabLst>
                <a:tab pos="457200" algn="l"/>
                <a:tab pos="1371600" algn="l"/>
                <a:tab pos="1547813" algn="l"/>
              </a:tabLst>
            </a:pPr>
            <a:r>
              <a:rPr lang="en-US" altLang="en-US"/>
              <a:t>Thus</a:t>
            </a:r>
          </a:p>
          <a:p>
            <a:pPr>
              <a:lnSpc>
                <a:spcPct val="120000"/>
              </a:lnSpc>
              <a:tabLst>
                <a:tab pos="457200" algn="l"/>
                <a:tab pos="1371600" algn="l"/>
                <a:tab pos="1547813" algn="l"/>
              </a:tabLst>
            </a:pPr>
            <a:r>
              <a:rPr lang="en-US" altLang="en-US" i="1"/>
              <a:t>  </a:t>
            </a:r>
            <a:r>
              <a:rPr lang="en-US" altLang="en-US" i="1">
                <a:sym typeface="Symbol" panose="05050102010706020507" pitchFamily="18" charset="2"/>
              </a:rPr>
              <a:t></a:t>
            </a:r>
            <a:r>
              <a:rPr lang="en-US" altLang="en-US"/>
              <a:t> (</a:t>
            </a:r>
            <a:r>
              <a:rPr lang="en-US" altLang="en-US">
                <a:sym typeface="Symbol" panose="05050102010706020507" pitchFamily="18" charset="2"/>
              </a:rPr>
              <a:t></a:t>
            </a:r>
            <a:r>
              <a:rPr lang="en-US" altLang="en-US"/>
              <a:t>) = </a:t>
            </a:r>
            <a:r>
              <a:rPr lang="en-US" altLang="en-US" i="1"/>
              <a:t>P </a:t>
            </a:r>
            <a:r>
              <a:rPr lang="en-US" altLang="en-US"/>
              <a:t>(Not rejecting</a:t>
            </a:r>
            <a:r>
              <a:rPr lang="en-US" altLang="en-US" i="1"/>
              <a:t> H</a:t>
            </a:r>
            <a:r>
              <a:rPr lang="en-US" altLang="en-US" i="1" baseline="-25000"/>
              <a:t>0</a:t>
            </a:r>
            <a:r>
              <a:rPr lang="en-US" altLang="en-US" i="1"/>
              <a:t> when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a:t>
            </a:r>
            <a:r>
              <a:rPr lang="en-US" altLang="en-US"/>
              <a:t>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sym typeface="Symbol" panose="05050102010706020507" pitchFamily="18" charset="2"/>
              </a:rPr>
              <a:t>= </a:t>
            </a:r>
            <a:r>
              <a:rPr lang="en-US" altLang="en-US"/>
              <a:t>)</a:t>
            </a:r>
          </a:p>
          <a:p>
            <a:pPr>
              <a:lnSpc>
                <a:spcPct val="120000"/>
              </a:lnSpc>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r>
              <a:rPr lang="en-US" altLang="en-US"/>
              <a:t>When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a:t>
            </a:r>
            <a:r>
              <a:rPr lang="en-US" altLang="en-US"/>
              <a:t>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sym typeface="Symbol" panose="05050102010706020507" pitchFamily="18" charset="2"/>
              </a:rPr>
              <a:t>=           ,</a:t>
            </a:r>
            <a:r>
              <a:rPr lang="en-US" altLang="en-US"/>
              <a:t> is normally distributed with mean value </a:t>
            </a:r>
            <a:r>
              <a:rPr lang="en-US" altLang="en-US">
                <a:sym typeface="Symbol" panose="05050102010706020507" pitchFamily="18" charset="2"/>
              </a:rPr>
              <a:t></a:t>
            </a:r>
            <a:r>
              <a:rPr lang="en-US" altLang="en-US"/>
              <a:t> and standard deviation         (the same standard deviation as when </a:t>
            </a:r>
            <a:r>
              <a:rPr lang="en-US" altLang="en-US" i="1"/>
              <a:t>H</a:t>
            </a:r>
            <a:r>
              <a:rPr lang="en-US" altLang="en-US" i="1" baseline="-25000"/>
              <a:t>0</a:t>
            </a:r>
            <a:r>
              <a:rPr lang="en-US" altLang="en-US"/>
              <a:t> is true); using these values to standardize the inequality in parentheses gives the desired probability.</a:t>
            </a:r>
          </a:p>
        </p:txBody>
      </p:sp>
      <p:sp>
        <p:nvSpPr>
          <p:cNvPr id="20685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068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6025" y="1600200"/>
            <a:ext cx="84137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463" y="2057400"/>
            <a:ext cx="275113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443413"/>
            <a:ext cx="8223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6163" y="4822825"/>
            <a:ext cx="6302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6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776663"/>
            <a:ext cx="56134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i="1">
                <a:sym typeface="Symbol" panose="05050102010706020507" pitchFamily="18" charset="2"/>
              </a:rPr>
              <a:t></a:t>
            </a:r>
            <a:r>
              <a:rPr lang="en-US" altLang="en-US"/>
              <a:t> and the Choice of Sample Size</a:t>
            </a:r>
          </a:p>
        </p:txBody>
      </p:sp>
      <p:sp>
        <p:nvSpPr>
          <p:cNvPr id="20787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07878" name="Rectangle 6"/>
          <p:cNvSpPr>
            <a:spLocks noGrp="1" noChangeArrowheads="1"/>
          </p:cNvSpPr>
          <p:nvPr>
            <p:ph type="body" idx="1"/>
          </p:nvPr>
        </p:nvSpPr>
        <p:spPr/>
        <p:txBody>
          <a:bodyPr/>
          <a:lstStyle/>
          <a:p>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82788"/>
            <a:ext cx="8001000" cy="3710386"/>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a:sym typeface="Symbol" panose="05050102010706020507" pitchFamily="18" charset="2"/>
              </a:rPr>
              <a:t>Example 9.3</a:t>
            </a:r>
            <a:endParaRPr lang="en-US" altLang="en-US" dirty="0"/>
          </a:p>
        </p:txBody>
      </p:sp>
      <p:sp>
        <p:nvSpPr>
          <p:cNvPr id="20889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Suppose that when </a:t>
            </a:r>
            <a:r>
              <a:rPr lang="en-US" altLang="en-US" i="1">
                <a:sym typeface="Symbol" panose="05050102010706020507" pitchFamily="18" charset="2"/>
              </a:rPr>
              <a:t></a:t>
            </a:r>
            <a:r>
              <a:rPr lang="en-US" altLang="en-US" baseline="-25000"/>
              <a:t>1</a:t>
            </a:r>
            <a:r>
              <a:rPr lang="en-US" altLang="en-US"/>
              <a:t> and </a:t>
            </a:r>
            <a:r>
              <a:rPr lang="en-US" altLang="en-US" i="1">
                <a:sym typeface="Symbol" panose="05050102010706020507" pitchFamily="18" charset="2"/>
              </a:rPr>
              <a:t></a:t>
            </a:r>
            <a:r>
              <a:rPr lang="en-US" altLang="en-US" baseline="-25000"/>
              <a:t>2</a:t>
            </a:r>
            <a:r>
              <a:rPr lang="en-US" altLang="en-US"/>
              <a:t> (the true average yield strengths for the two types of steel) differ by as much as 5, the probability of detecting such a departure from </a:t>
            </a:r>
            <a:r>
              <a:rPr lang="en-US" altLang="en-US" i="1"/>
              <a:t>H</a:t>
            </a:r>
            <a:r>
              <a:rPr lang="en-US" altLang="en-US" baseline="-25000"/>
              <a:t>0</a:t>
            </a:r>
            <a:r>
              <a:rPr lang="en-US" altLang="en-US"/>
              <a:t> (the power of the test) should be .90. Does a level .01 test with sample sizes </a:t>
            </a:r>
            <a:r>
              <a:rPr lang="en-US" altLang="en-US" i="1"/>
              <a:t>m</a:t>
            </a:r>
            <a:r>
              <a:rPr lang="en-US" altLang="en-US"/>
              <a:t> = 20 and </a:t>
            </a:r>
            <a:r>
              <a:rPr lang="en-US" altLang="en-US" i="1"/>
              <a:t>n</a:t>
            </a:r>
            <a:r>
              <a:rPr lang="en-US" altLang="en-US"/>
              <a:t> = 25 satisfy this condition? </a:t>
            </a:r>
          </a:p>
          <a:p>
            <a:pPr>
              <a:tabLst>
                <a:tab pos="457200" algn="l"/>
                <a:tab pos="1371600" algn="l"/>
                <a:tab pos="1547813" algn="l"/>
              </a:tabLst>
            </a:pPr>
            <a:endParaRPr lang="en-US" altLang="en-US"/>
          </a:p>
          <a:p>
            <a:pPr>
              <a:tabLst>
                <a:tab pos="457200" algn="l"/>
                <a:tab pos="1371600" algn="l"/>
                <a:tab pos="1547813" algn="l"/>
              </a:tabLst>
            </a:pPr>
            <a:r>
              <a:rPr lang="en-US" altLang="en-US"/>
              <a:t>The value of </a:t>
            </a:r>
            <a:r>
              <a:rPr lang="en-US" altLang="en-US" i="1">
                <a:sym typeface="Symbol" panose="05050102010706020507" pitchFamily="18" charset="2"/>
              </a:rPr>
              <a:t></a:t>
            </a:r>
            <a:r>
              <a:rPr lang="en-US" altLang="en-US"/>
              <a:t> for these sample sizes (the denominator of </a:t>
            </a:r>
            <a:r>
              <a:rPr lang="en-US" altLang="en-US" i="1"/>
              <a:t>z</a:t>
            </a:r>
            <a:r>
              <a:rPr lang="en-US" altLang="en-US"/>
              <a:t>) was previously calculated as 1.34.</a:t>
            </a:r>
          </a:p>
        </p:txBody>
      </p:sp>
      <p:sp>
        <p:nvSpPr>
          <p:cNvPr id="20890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08899">
                                            <p:txEl>
                                              <p:pRg st="2" end="2"/>
                                            </p:txEl>
                                          </p:spTgt>
                                        </p:tgtEl>
                                        <p:attrNameLst>
                                          <p:attrName>style.visibility</p:attrName>
                                        </p:attrNameLst>
                                      </p:cBhvr>
                                      <p:to>
                                        <p:strVal val="visible"/>
                                      </p:to>
                                    </p:set>
                                    <p:animEffect transition="in" filter="fade">
                                      <p:cBhvr>
                                        <p:cTn id="7" dur="1000"/>
                                        <p:tgtEl>
                                          <p:spTgt spid="208899">
                                            <p:txEl>
                                              <p:pRg st="2" end="2"/>
                                            </p:txEl>
                                          </p:spTgt>
                                        </p:tgtEl>
                                      </p:cBhvr>
                                    </p:animEffect>
                                    <p:anim calcmode="lin" valueType="num">
                                      <p:cBhvr>
                                        <p:cTn id="8" dur="1000" fill="hold"/>
                                        <p:tgtEl>
                                          <p:spTgt spid="208899">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08899">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8899">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dirty="0"/>
              <a:t>Example 9.3  </a:t>
            </a:r>
            <a:endParaRPr lang="en-US" altLang="en-US" i="1" dirty="0"/>
          </a:p>
        </p:txBody>
      </p:sp>
      <p:sp>
        <p:nvSpPr>
          <p:cNvPr id="20992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probability of a type II error for the two-tailed level .01 test when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sym typeface="Symbol" panose="05050102010706020507" pitchFamily="18" charset="2"/>
              </a:rPr>
              <a:t>=  = 5 is</a:t>
            </a:r>
            <a:endParaRPr lang="en-US" altLang="en-US"/>
          </a:p>
          <a:p>
            <a:pPr>
              <a:tabLst>
                <a:tab pos="457200" algn="l"/>
                <a:tab pos="1371600" algn="l"/>
                <a:tab pos="1547813" algn="l"/>
              </a:tabLst>
            </a:pPr>
            <a:endParaRPr lang="en-US" altLang="en-US"/>
          </a:p>
        </p:txBody>
      </p:sp>
      <p:sp>
        <p:nvSpPr>
          <p:cNvPr id="20992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09925" name="Picture 5"/>
          <p:cNvPicPr>
            <a:picLocks noChangeAspect="1" noChangeArrowheads="1"/>
          </p:cNvPicPr>
          <p:nvPr/>
        </p:nvPicPr>
        <p:blipFill>
          <a:blip r:embed="rId2">
            <a:extLst>
              <a:ext uri="{28A0092B-C50C-407E-A947-70E740481C1C}">
                <a14:useLocalDpi xmlns:a14="http://schemas.microsoft.com/office/drawing/2010/main" val="0"/>
              </a:ext>
            </a:extLst>
          </a:blip>
          <a:srcRect l="4622" t="10303" r="4553" b="38921"/>
          <a:stretch>
            <a:fillRect/>
          </a:stretch>
        </p:blipFill>
        <p:spPr bwMode="auto">
          <a:xfrm>
            <a:off x="835025" y="2438400"/>
            <a:ext cx="6754813"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9926" name="Rectangle 6"/>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209927" name="Picture 7"/>
          <p:cNvPicPr>
            <a:picLocks noChangeAspect="1" noChangeArrowheads="1"/>
          </p:cNvPicPr>
          <p:nvPr/>
        </p:nvPicPr>
        <p:blipFill>
          <a:blip r:embed="rId2">
            <a:extLst>
              <a:ext uri="{28A0092B-C50C-407E-A947-70E740481C1C}">
                <a14:useLocalDpi xmlns:a14="http://schemas.microsoft.com/office/drawing/2010/main" val="0"/>
              </a:ext>
            </a:extLst>
          </a:blip>
          <a:srcRect l="13866" t="62387" r="42076" b="11598"/>
          <a:stretch>
            <a:fillRect/>
          </a:stretch>
        </p:blipFill>
        <p:spPr bwMode="auto">
          <a:xfrm>
            <a:off x="1554163" y="3838575"/>
            <a:ext cx="326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28" name="Picture 8"/>
          <p:cNvPicPr>
            <a:picLocks noChangeAspect="1" noChangeArrowheads="1"/>
          </p:cNvPicPr>
          <p:nvPr/>
        </p:nvPicPr>
        <p:blipFill>
          <a:blip r:embed="rId2">
            <a:extLst>
              <a:ext uri="{28A0092B-C50C-407E-A947-70E740481C1C}">
                <a14:useLocalDpi xmlns:a14="http://schemas.microsoft.com/office/drawing/2010/main" val="0"/>
              </a:ext>
            </a:extLst>
          </a:blip>
          <a:srcRect l="59167" t="62387" r="26846" b="14308"/>
          <a:stretch>
            <a:fillRect/>
          </a:stretch>
        </p:blipFill>
        <p:spPr bwMode="auto">
          <a:xfrm>
            <a:off x="1571625" y="4905375"/>
            <a:ext cx="10350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09927"/>
                                        </p:tgtEl>
                                        <p:attrNameLst>
                                          <p:attrName>style.visibility</p:attrName>
                                        </p:attrNameLst>
                                      </p:cBhvr>
                                      <p:to>
                                        <p:strVal val="visible"/>
                                      </p:to>
                                    </p:set>
                                    <p:animEffect transition="in" filter="fade">
                                      <p:cBhvr>
                                        <p:cTn id="7" dur="1000"/>
                                        <p:tgtEl>
                                          <p:spTgt spid="209927"/>
                                        </p:tgtEl>
                                      </p:cBhvr>
                                    </p:animEffect>
                                    <p:anim calcmode="lin" valueType="num">
                                      <p:cBhvr>
                                        <p:cTn id="8" dur="1000" fill="hold"/>
                                        <p:tgtEl>
                                          <p:spTgt spid="209927"/>
                                        </p:tgtEl>
                                        <p:attrNameLst>
                                          <p:attrName>ppt_x</p:attrName>
                                        </p:attrNameLst>
                                      </p:cBhvr>
                                      <p:tavLst>
                                        <p:tav tm="0">
                                          <p:val>
                                            <p:strVal val="#ppt_x"/>
                                          </p:val>
                                        </p:tav>
                                        <p:tav tm="100000">
                                          <p:val>
                                            <p:strVal val="#ppt_x"/>
                                          </p:val>
                                        </p:tav>
                                      </p:tavLst>
                                    </p:anim>
                                    <p:anim calcmode="lin" valueType="num">
                                      <p:cBhvr>
                                        <p:cTn id="9" dur="900" decel="100000" fill="hold"/>
                                        <p:tgtEl>
                                          <p:spTgt spid="20992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9927"/>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09928"/>
                                        </p:tgtEl>
                                        <p:attrNameLst>
                                          <p:attrName>style.visibility</p:attrName>
                                        </p:attrNameLst>
                                      </p:cBhvr>
                                      <p:to>
                                        <p:strVal val="visible"/>
                                      </p:to>
                                    </p:set>
                                    <p:animEffect transition="in" filter="fade">
                                      <p:cBhvr>
                                        <p:cTn id="15" dur="1000"/>
                                        <p:tgtEl>
                                          <p:spTgt spid="209928"/>
                                        </p:tgtEl>
                                      </p:cBhvr>
                                    </p:animEffect>
                                    <p:anim calcmode="lin" valueType="num">
                                      <p:cBhvr>
                                        <p:cTn id="16" dur="1000" fill="hold"/>
                                        <p:tgtEl>
                                          <p:spTgt spid="209928"/>
                                        </p:tgtEl>
                                        <p:attrNameLst>
                                          <p:attrName>ppt_x</p:attrName>
                                        </p:attrNameLst>
                                      </p:cBhvr>
                                      <p:tavLst>
                                        <p:tav tm="0">
                                          <p:val>
                                            <p:strVal val="#ppt_x"/>
                                          </p:val>
                                        </p:tav>
                                        <p:tav tm="100000">
                                          <p:val>
                                            <p:strVal val="#ppt_x"/>
                                          </p:val>
                                        </p:tav>
                                      </p:tavLst>
                                    </p:anim>
                                    <p:anim calcmode="lin" valueType="num">
                                      <p:cBhvr>
                                        <p:cTn id="17" dur="900" decel="100000" fill="hold"/>
                                        <p:tgtEl>
                                          <p:spTgt spid="209928"/>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099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dirty="0"/>
              <a:t>Example 9.3  </a:t>
            </a:r>
            <a:endParaRPr lang="en-US" altLang="en-US" i="1" dirty="0"/>
          </a:p>
        </p:txBody>
      </p:sp>
      <p:sp>
        <p:nvSpPr>
          <p:cNvPr id="21094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It is easy to verify that </a:t>
            </a:r>
            <a:r>
              <a:rPr lang="en-US" altLang="en-US" i="1">
                <a:sym typeface="Symbol" panose="05050102010706020507" pitchFamily="18" charset="2"/>
              </a:rPr>
              <a:t></a:t>
            </a:r>
            <a:r>
              <a:rPr lang="en-US" altLang="en-US" sz="400"/>
              <a:t> </a:t>
            </a:r>
            <a:r>
              <a:rPr lang="en-US" altLang="en-US"/>
              <a:t>(–5) = .1251 also (because the rejection region is symmetric). </a:t>
            </a:r>
          </a:p>
          <a:p>
            <a:pPr>
              <a:tabLst>
                <a:tab pos="457200" algn="l"/>
                <a:tab pos="1371600" algn="l"/>
                <a:tab pos="1547813" algn="l"/>
              </a:tabLst>
            </a:pPr>
            <a:endParaRPr lang="en-US" altLang="en-US"/>
          </a:p>
          <a:p>
            <a:pPr>
              <a:tabLst>
                <a:tab pos="457200" algn="l"/>
                <a:tab pos="1371600" algn="l"/>
                <a:tab pos="1547813" algn="l"/>
              </a:tabLst>
            </a:pPr>
            <a:r>
              <a:rPr lang="en-US" altLang="en-US"/>
              <a:t>Thus the power is 1 – </a:t>
            </a:r>
            <a:r>
              <a:rPr lang="en-US" altLang="en-US" i="1">
                <a:sym typeface="Symbol" panose="05050102010706020507" pitchFamily="18" charset="2"/>
              </a:rPr>
              <a:t></a:t>
            </a:r>
            <a:r>
              <a:rPr lang="en-US" altLang="en-US" sz="400" i="1">
                <a:sym typeface="Symbol" panose="05050102010706020507" pitchFamily="18" charset="2"/>
              </a:rPr>
              <a:t> </a:t>
            </a:r>
            <a:r>
              <a:rPr lang="en-US" altLang="en-US"/>
              <a:t>(5) = .8749. </a:t>
            </a:r>
          </a:p>
          <a:p>
            <a:pPr>
              <a:tabLst>
                <a:tab pos="457200" algn="l"/>
                <a:tab pos="1371600" algn="l"/>
                <a:tab pos="1547813" algn="l"/>
              </a:tabLst>
            </a:pPr>
            <a:endParaRPr lang="en-US" altLang="en-US"/>
          </a:p>
          <a:p>
            <a:pPr>
              <a:tabLst>
                <a:tab pos="457200" algn="l"/>
                <a:tab pos="1371600" algn="l"/>
                <a:tab pos="1547813" algn="l"/>
              </a:tabLst>
            </a:pPr>
            <a:r>
              <a:rPr lang="en-US" altLang="en-US"/>
              <a:t>Because this is somewhat less than .9, slightly larger sample sizes should be used.</a:t>
            </a:r>
          </a:p>
        </p:txBody>
      </p:sp>
      <p:sp>
        <p:nvSpPr>
          <p:cNvPr id="21094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10949"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0947">
                                            <p:txEl>
                                              <p:pRg st="4" end="4"/>
                                            </p:txEl>
                                          </p:spTgt>
                                        </p:tgtEl>
                                        <p:attrNameLst>
                                          <p:attrName>style.visibility</p:attrName>
                                        </p:attrNameLst>
                                      </p:cBhvr>
                                      <p:to>
                                        <p:strVal val="visible"/>
                                      </p:to>
                                    </p:set>
                                    <p:animEffect transition="in" filter="fade">
                                      <p:cBhvr>
                                        <p:cTn id="7" dur="1000"/>
                                        <p:tgtEl>
                                          <p:spTgt spid="210947">
                                            <p:txEl>
                                              <p:pRg st="4" end="4"/>
                                            </p:txEl>
                                          </p:spTgt>
                                        </p:tgtEl>
                                      </p:cBhvr>
                                    </p:animEffect>
                                    <p:anim calcmode="lin" valueType="num">
                                      <p:cBhvr>
                                        <p:cTn id="8" dur="1000" fill="hold"/>
                                        <p:tgtEl>
                                          <p:spTgt spid="210947">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0947">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0947">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i="1">
                <a:sym typeface="Symbol" panose="05050102010706020507" pitchFamily="18" charset="2"/>
              </a:rPr>
              <a:t></a:t>
            </a:r>
            <a:r>
              <a:rPr lang="en-US" altLang="en-US"/>
              <a:t> and the Choice of Sample Size</a:t>
            </a:r>
          </a:p>
        </p:txBody>
      </p:sp>
      <p:sp>
        <p:nvSpPr>
          <p:cNvPr id="21197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Sample sizes </a:t>
            </a:r>
            <a:r>
              <a:rPr lang="en-US" altLang="en-US" i="1"/>
              <a:t>m </a:t>
            </a:r>
            <a:r>
              <a:rPr lang="en-US" altLang="en-US"/>
              <a:t>and </a:t>
            </a:r>
            <a:r>
              <a:rPr lang="en-US" altLang="en-US" i="1"/>
              <a:t>n </a:t>
            </a:r>
            <a:r>
              <a:rPr lang="en-US" altLang="en-US"/>
              <a:t>can be determined that will satisfy both </a:t>
            </a:r>
            <a:r>
              <a:rPr lang="en-US" altLang="en-US" i="1"/>
              <a:t>P</a:t>
            </a:r>
            <a:r>
              <a:rPr lang="en-US" altLang="en-US" sz="400" i="1"/>
              <a:t> </a:t>
            </a:r>
            <a:r>
              <a:rPr lang="en-US" altLang="en-US"/>
              <a:t>(type I error) = a specified </a:t>
            </a:r>
            <a:r>
              <a:rPr lang="en-US" altLang="en-US" i="1">
                <a:sym typeface="Symbol" panose="05050102010706020507" pitchFamily="18" charset="2"/>
              </a:rPr>
              <a:t></a:t>
            </a:r>
            <a:r>
              <a:rPr lang="en-US" altLang="en-US" i="1"/>
              <a:t> </a:t>
            </a:r>
            <a:r>
              <a:rPr lang="en-US" altLang="en-US"/>
              <a:t> and </a:t>
            </a:r>
            <a:r>
              <a:rPr lang="en-US" altLang="en-US" i="1"/>
              <a:t>P</a:t>
            </a:r>
            <a:r>
              <a:rPr lang="en-US" altLang="en-US" sz="400" i="1"/>
              <a:t> </a:t>
            </a:r>
            <a:r>
              <a:rPr lang="en-US" altLang="en-US"/>
              <a:t>(type II error when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sym typeface="Symbol" panose="05050102010706020507" pitchFamily="18" charset="2"/>
              </a:rPr>
              <a:t>= </a:t>
            </a:r>
            <a:r>
              <a:rPr lang="en-US" altLang="en-US"/>
              <a:t>) = a specified </a:t>
            </a:r>
            <a:r>
              <a:rPr lang="en-US" altLang="en-US" i="1">
                <a:sym typeface="Symbol" panose="05050102010706020507" pitchFamily="18" charset="2"/>
              </a:rPr>
              <a:t></a:t>
            </a:r>
            <a:r>
              <a:rPr lang="en-US" altLang="en-US"/>
              <a:t>. </a:t>
            </a:r>
          </a:p>
          <a:p>
            <a:pPr>
              <a:tabLst>
                <a:tab pos="457200" algn="l"/>
                <a:tab pos="1371600" algn="l"/>
                <a:tab pos="1547813" algn="l"/>
              </a:tabLst>
            </a:pPr>
            <a:endParaRPr lang="en-US" altLang="en-US"/>
          </a:p>
          <a:p>
            <a:pPr>
              <a:tabLst>
                <a:tab pos="457200" algn="l"/>
                <a:tab pos="1371600" algn="l"/>
                <a:tab pos="1547813" algn="l"/>
              </a:tabLst>
            </a:pPr>
            <a:r>
              <a:rPr lang="en-US" altLang="en-US"/>
              <a:t>For an upper-tailed test, equating the previous expression for </a:t>
            </a:r>
            <a:r>
              <a:rPr lang="en-US" altLang="en-US" i="1">
                <a:sym typeface="Symbol" panose="05050102010706020507" pitchFamily="18" charset="2"/>
              </a:rPr>
              <a:t></a:t>
            </a:r>
            <a:r>
              <a:rPr lang="en-US" altLang="en-US"/>
              <a:t>(</a:t>
            </a:r>
            <a:r>
              <a:rPr lang="en-US" altLang="en-US">
                <a:sym typeface="Symbol" panose="05050102010706020507" pitchFamily="18" charset="2"/>
              </a:rPr>
              <a:t></a:t>
            </a:r>
            <a:r>
              <a:rPr lang="en-US" altLang="en-US"/>
              <a:t>) to the specified value of </a:t>
            </a:r>
            <a:r>
              <a:rPr lang="en-US" altLang="en-US" i="1">
                <a:sym typeface="Symbol" panose="05050102010706020507" pitchFamily="18" charset="2"/>
              </a:rPr>
              <a:t></a:t>
            </a:r>
            <a:r>
              <a:rPr lang="en-US" altLang="en-US"/>
              <a:t> gives</a:t>
            </a:r>
          </a:p>
        </p:txBody>
      </p:sp>
      <p:sp>
        <p:nvSpPr>
          <p:cNvPr id="21197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11973" name="Picture 5"/>
          <p:cNvPicPr>
            <a:picLocks noChangeAspect="1" noChangeArrowheads="1"/>
          </p:cNvPicPr>
          <p:nvPr/>
        </p:nvPicPr>
        <p:blipFill>
          <a:blip r:embed="rId2">
            <a:extLst>
              <a:ext uri="{28A0092B-C50C-407E-A947-70E740481C1C}">
                <a14:useLocalDpi xmlns:a14="http://schemas.microsoft.com/office/drawing/2010/main" val="0"/>
              </a:ext>
            </a:extLst>
          </a:blip>
          <a:srcRect l="10524" r="7391" b="12506"/>
          <a:stretch>
            <a:fillRect/>
          </a:stretch>
        </p:blipFill>
        <p:spPr bwMode="auto">
          <a:xfrm>
            <a:off x="2562225" y="4267200"/>
            <a:ext cx="36099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i="1">
                <a:sym typeface="Symbol" panose="05050102010706020507" pitchFamily="18" charset="2"/>
              </a:rPr>
              <a:t></a:t>
            </a:r>
            <a:r>
              <a:rPr lang="en-US" altLang="en-US"/>
              <a:t> and the Choice of Sample Size</a:t>
            </a:r>
          </a:p>
        </p:txBody>
      </p:sp>
      <p:sp>
        <p:nvSpPr>
          <p:cNvPr id="212995" name="Rectangle 3"/>
          <p:cNvSpPr>
            <a:spLocks noGrp="1" noChangeArrowheads="1"/>
          </p:cNvSpPr>
          <p:nvPr>
            <p:ph type="body" idx="1"/>
          </p:nvPr>
        </p:nvSpPr>
        <p:spPr>
          <a:xfrm>
            <a:off x="457200" y="1447800"/>
            <a:ext cx="8229600" cy="5256213"/>
          </a:xfrm>
          <a:noFill/>
        </p:spPr>
        <p:txBody>
          <a:bodyPr/>
          <a:lstStyle/>
          <a:p>
            <a:pPr>
              <a:lnSpc>
                <a:spcPct val="120000"/>
              </a:lnSpc>
              <a:tabLst>
                <a:tab pos="457200" algn="l"/>
                <a:tab pos="1371600" algn="l"/>
                <a:tab pos="1547813" algn="l"/>
              </a:tabLst>
            </a:pPr>
            <a:r>
              <a:rPr lang="en-US" altLang="en-US"/>
              <a:t>When the two sample sizes are equal, this equation yields</a:t>
            </a:r>
          </a:p>
          <a:p>
            <a:pPr>
              <a:lnSpc>
                <a:spcPct val="120000"/>
              </a:lnSpc>
              <a:tabLst>
                <a:tab pos="457200" algn="l"/>
                <a:tab pos="1371600" algn="l"/>
                <a:tab pos="1547813" algn="l"/>
              </a:tabLst>
            </a:pPr>
            <a:endParaRPr lang="en-US" altLang="en-US"/>
          </a:p>
          <a:p>
            <a:pPr>
              <a:lnSpc>
                <a:spcPct val="120000"/>
              </a:lnSpc>
              <a:tabLst>
                <a:tab pos="457200" algn="l"/>
                <a:tab pos="1371600" algn="l"/>
                <a:tab pos="1547813" algn="l"/>
              </a:tabLst>
            </a:pPr>
            <a:endParaRPr lang="en-US" altLang="en-US"/>
          </a:p>
          <a:p>
            <a:pPr>
              <a:lnSpc>
                <a:spcPct val="120000"/>
              </a:lnSpc>
              <a:tabLst>
                <a:tab pos="457200" algn="l"/>
                <a:tab pos="1371600" algn="l"/>
                <a:tab pos="1547813" algn="l"/>
              </a:tabLst>
            </a:pPr>
            <a:endParaRPr lang="en-US" altLang="en-US"/>
          </a:p>
          <a:p>
            <a:pPr>
              <a:lnSpc>
                <a:spcPct val="120000"/>
              </a:lnSpc>
              <a:tabLst>
                <a:tab pos="457200" algn="l"/>
                <a:tab pos="1371600" algn="l"/>
                <a:tab pos="1547813" algn="l"/>
              </a:tabLst>
            </a:pPr>
            <a:r>
              <a:rPr lang="en-US" altLang="en-US"/>
              <a:t>These expressions are also correct for </a:t>
            </a:r>
            <a:r>
              <a:rPr lang="en-US" altLang="en-US" i="1">
                <a:sym typeface="Symbol" panose="05050102010706020507" pitchFamily="18" charset="2"/>
              </a:rPr>
              <a:t></a:t>
            </a:r>
            <a:r>
              <a:rPr lang="en-US" altLang="en-US"/>
              <a:t> lower-tailed test, whereas </a:t>
            </a:r>
            <a:r>
              <a:rPr lang="en-US" altLang="en-US" i="1">
                <a:sym typeface="Symbol" panose="05050102010706020507" pitchFamily="18" charset="2"/>
              </a:rPr>
              <a:t></a:t>
            </a:r>
            <a:r>
              <a:rPr lang="en-US" altLang="en-US"/>
              <a:t> is replaced by </a:t>
            </a:r>
            <a:r>
              <a:rPr lang="en-US" altLang="en-US" i="1">
                <a:sym typeface="Symbol" panose="05050102010706020507" pitchFamily="18" charset="2"/>
              </a:rPr>
              <a:t></a:t>
            </a:r>
            <a:r>
              <a:rPr lang="en-US" altLang="en-US"/>
              <a:t>/2 for a two-tailed test.</a:t>
            </a:r>
          </a:p>
        </p:txBody>
      </p:sp>
      <p:sp>
        <p:nvSpPr>
          <p:cNvPr id="21299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12997" name="Picture 5"/>
          <p:cNvPicPr>
            <a:picLocks noChangeAspect="1" noChangeArrowheads="1"/>
          </p:cNvPicPr>
          <p:nvPr/>
        </p:nvPicPr>
        <p:blipFill>
          <a:blip r:embed="rId2">
            <a:extLst>
              <a:ext uri="{28A0092B-C50C-407E-A947-70E740481C1C}">
                <a14:useLocalDpi xmlns:a14="http://schemas.microsoft.com/office/drawing/2010/main" val="0"/>
              </a:ext>
            </a:extLst>
          </a:blip>
          <a:srcRect r="10239" b="11540"/>
          <a:stretch>
            <a:fillRect/>
          </a:stretch>
        </p:blipFill>
        <p:spPr bwMode="auto">
          <a:xfrm>
            <a:off x="1820863" y="2286000"/>
            <a:ext cx="4579937"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a:noFill/>
        </p:spPr>
        <p:txBody>
          <a:bodyPr/>
          <a:lstStyle/>
          <a:p>
            <a:pPr>
              <a:tabLst>
                <a:tab pos="457200" algn="l"/>
                <a:tab pos="1371600" algn="l"/>
                <a:tab pos="1547813" algn="l"/>
              </a:tabLst>
            </a:pPr>
            <a:endParaRPr lang="en-US" altLang="en-US" dirty="0"/>
          </a:p>
        </p:txBody>
      </p:sp>
      <p:sp>
        <p:nvSpPr>
          <p:cNvPr id="128004" name="Rectangle 4"/>
          <p:cNvSpPr>
            <a:spLocks noChangeArrowheads="1"/>
          </p:cNvSpPr>
          <p:nvPr/>
        </p:nvSpPr>
        <p:spPr bwMode="auto">
          <a:xfrm>
            <a:off x="8302625" y="838200"/>
            <a:ext cx="8413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28005" name="Rectangle 5"/>
          <p:cNvSpPr>
            <a:spLocks noGrp="1" noChangeArrowheads="1"/>
          </p:cNvSpPr>
          <p:nvPr>
            <p:ph type="title"/>
          </p:nvPr>
        </p:nvSpPr>
        <p:spPr/>
        <p:txBody>
          <a:bodyPr/>
          <a:lstStyle/>
          <a:p>
            <a:r>
              <a:rPr lang="en-US" altLang="en-US" sz="1700" i="1"/>
              <a:t>z</a:t>
            </a:r>
            <a:r>
              <a:rPr lang="en-US" altLang="en-US" sz="1700"/>
              <a:t> Tests and Confidence Intervals for a Difference Between Two Population Means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74" y="1371600"/>
            <a:ext cx="8220826" cy="403860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Large-Sample Tests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a:t>Large-Sample Tests </a:t>
            </a:r>
            <a:endParaRPr lang="en-US" altLang="en-US" i="1"/>
          </a:p>
        </p:txBody>
      </p:sp>
      <p:sp>
        <p:nvSpPr>
          <p:cNvPr id="21401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assumptions of normal population distributions and known values of </a:t>
            </a:r>
            <a:r>
              <a:rPr lang="en-US" altLang="en-US" i="1">
                <a:sym typeface="Symbol" panose="05050102010706020507" pitchFamily="18" charset="2"/>
              </a:rPr>
              <a:t></a:t>
            </a:r>
            <a:r>
              <a:rPr lang="en-US" altLang="en-US" baseline="-25000">
                <a:sym typeface="Symbol" panose="05050102010706020507" pitchFamily="18" charset="2"/>
              </a:rPr>
              <a:t>1</a:t>
            </a:r>
            <a:r>
              <a:rPr lang="en-US" altLang="en-US"/>
              <a:t> and </a:t>
            </a:r>
            <a:r>
              <a:rPr lang="en-US" altLang="en-US" i="1">
                <a:sym typeface="Symbol" panose="05050102010706020507" pitchFamily="18" charset="2"/>
              </a:rPr>
              <a:t></a:t>
            </a:r>
            <a:r>
              <a:rPr lang="en-US" altLang="en-US" baseline="-25000"/>
              <a:t>2</a:t>
            </a:r>
            <a:r>
              <a:rPr lang="en-US" altLang="en-US"/>
              <a:t> are fortunately unnecessary when both sample sizes are sufficiently large. In this case, the Central Limit Theorem guarantees that             has approximately a normal distribution regardless of the underlying population distributions. </a:t>
            </a:r>
          </a:p>
          <a:p>
            <a:pPr>
              <a:tabLst>
                <a:tab pos="457200" algn="l"/>
                <a:tab pos="1371600" algn="l"/>
                <a:tab pos="1547813" algn="l"/>
              </a:tabLst>
            </a:pPr>
            <a:endParaRPr lang="en-US" altLang="en-US" sz="1200"/>
          </a:p>
          <a:p>
            <a:pPr>
              <a:tabLst>
                <a:tab pos="457200" algn="l"/>
                <a:tab pos="1371600" algn="l"/>
                <a:tab pos="1547813" algn="l"/>
              </a:tabLst>
            </a:pPr>
            <a:r>
              <a:rPr lang="en-US" altLang="en-US"/>
              <a:t>Furthermore, using      and     in place of      and      in Expression (9.1) gives a variable whose distribution is approximately standard normal:</a:t>
            </a:r>
          </a:p>
        </p:txBody>
      </p:sp>
      <p:sp>
        <p:nvSpPr>
          <p:cNvPr id="21402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14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25" y="2619375"/>
            <a:ext cx="8413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4024313"/>
            <a:ext cx="3016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0688" y="3983038"/>
            <a:ext cx="2651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6150" y="3983038"/>
            <a:ext cx="3746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3263" y="3976688"/>
            <a:ext cx="3381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1150" y="5305425"/>
            <a:ext cx="30162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en-US"/>
              <a:t>Large-Sample Tests </a:t>
            </a:r>
            <a:endParaRPr lang="en-US" altLang="en-US" i="1"/>
          </a:p>
        </p:txBody>
      </p:sp>
      <p:sp>
        <p:nvSpPr>
          <p:cNvPr id="263171"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A large-sample test statistic results from replacing </a:t>
            </a:r>
            <a:r>
              <a:rPr lang="en-US" altLang="en-US" i="1" dirty="0">
                <a:sym typeface="Symbol" panose="05050102010706020507" pitchFamily="18" charset="2"/>
              </a:rPr>
              <a:t></a:t>
            </a:r>
            <a:r>
              <a:rPr lang="en-US" altLang="en-US" baseline="-25000" dirty="0"/>
              <a:t>1</a:t>
            </a:r>
            <a:r>
              <a:rPr lang="en-US" altLang="en-US" dirty="0"/>
              <a:t> – </a:t>
            </a:r>
            <a:r>
              <a:rPr lang="en-US" altLang="en-US" i="1" dirty="0">
                <a:sym typeface="Symbol" panose="05050102010706020507" pitchFamily="18" charset="2"/>
              </a:rPr>
              <a:t></a:t>
            </a:r>
            <a:r>
              <a:rPr lang="en-US" altLang="en-US" baseline="-25000" dirty="0">
                <a:sym typeface="Symbol" panose="05050102010706020507" pitchFamily="18" charset="2"/>
              </a:rPr>
              <a:t>2</a:t>
            </a:r>
            <a:r>
              <a:rPr lang="en-US" altLang="en-US" dirty="0"/>
              <a:t> by </a:t>
            </a:r>
            <a:r>
              <a:rPr lang="en-US" altLang="en-US" dirty="0">
                <a:sym typeface="Symbol" panose="05050102010706020507" pitchFamily="18" charset="2"/>
              </a:rPr>
              <a:t></a:t>
            </a:r>
            <a:r>
              <a:rPr lang="en-US" altLang="en-US" baseline="-25000" dirty="0"/>
              <a:t>0</a:t>
            </a:r>
            <a:r>
              <a:rPr lang="en-US" altLang="en-US" dirty="0"/>
              <a:t>, the expected value of 	    when </a:t>
            </a:r>
            <a:r>
              <a:rPr lang="en-US" altLang="en-US" i="1" dirty="0"/>
              <a:t>H</a:t>
            </a:r>
            <a:r>
              <a:rPr lang="en-US" altLang="en-US" baseline="-25000" dirty="0"/>
              <a:t>0</a:t>
            </a:r>
            <a:r>
              <a:rPr lang="en-US" altLang="en-US" dirty="0"/>
              <a:t> is true.</a:t>
            </a:r>
            <a:br>
              <a:rPr lang="en-US" altLang="en-US" dirty="0"/>
            </a:br>
            <a:br>
              <a:rPr lang="en-US" altLang="en-US" dirty="0"/>
            </a:br>
            <a:r>
              <a:rPr lang="en-US" altLang="en-US" dirty="0"/>
              <a:t>This statistic </a:t>
            </a:r>
            <a:r>
              <a:rPr lang="en-US" altLang="en-US" i="1" dirty="0"/>
              <a:t>Z </a:t>
            </a:r>
            <a:r>
              <a:rPr lang="en-US" altLang="en-US" dirty="0"/>
              <a:t>then has approximately a standard normal distribution when </a:t>
            </a:r>
            <a:r>
              <a:rPr lang="en-US" altLang="en-US" i="1" dirty="0"/>
              <a:t>H</a:t>
            </a:r>
            <a:r>
              <a:rPr lang="en-US" altLang="en-US" baseline="-25000" dirty="0"/>
              <a:t>0</a:t>
            </a:r>
            <a:r>
              <a:rPr lang="en-US" altLang="en-US" dirty="0"/>
              <a:t> is true, which allows for straightforward determination of a </a:t>
            </a:r>
            <a:r>
              <a:rPr lang="en-US" altLang="en-US" i="1" dirty="0"/>
              <a:t>P</a:t>
            </a:r>
            <a:r>
              <a:rPr lang="en-US" altLang="en-US" dirty="0"/>
              <a:t>-value as a </a:t>
            </a:r>
            <a:r>
              <a:rPr lang="en-US" altLang="en-US" i="1" dirty="0"/>
              <a:t>z</a:t>
            </a:r>
            <a:r>
              <a:rPr lang="en-US" altLang="en-US" dirty="0"/>
              <a:t> curve area.</a:t>
            </a:r>
          </a:p>
        </p:txBody>
      </p:sp>
      <p:sp>
        <p:nvSpPr>
          <p:cNvPr id="26317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6317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862138"/>
            <a:ext cx="84137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a:t>Large-Sample Tests</a:t>
            </a:r>
          </a:p>
        </p:txBody>
      </p:sp>
      <p:sp>
        <p:nvSpPr>
          <p:cNvPr id="215043" name="Rectangle 3"/>
          <p:cNvSpPr>
            <a:spLocks noGrp="1" noChangeArrowheads="1"/>
          </p:cNvSpPr>
          <p:nvPr>
            <p:ph type="body" idx="1"/>
          </p:nvPr>
        </p:nvSpPr>
        <p:spPr>
          <a:noFill/>
        </p:spPr>
        <p:txBody>
          <a:bodyPr/>
          <a:lstStyle/>
          <a:p>
            <a:pPr>
              <a:lnSpc>
                <a:spcPct val="120000"/>
              </a:lnSpc>
              <a:tabLst>
                <a:tab pos="457200" algn="l"/>
                <a:tab pos="1371600" algn="l"/>
                <a:tab pos="1547813" algn="l"/>
              </a:tabLst>
            </a:pPr>
            <a:endParaRPr lang="en-US" altLang="en-US" dirty="0"/>
          </a:p>
        </p:txBody>
      </p:sp>
      <p:sp>
        <p:nvSpPr>
          <p:cNvPr id="21504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1982788"/>
            <a:ext cx="7670799" cy="3352220"/>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dirty="0"/>
              <a:t>Example 9.4  </a:t>
            </a:r>
            <a:endParaRPr lang="en-US" altLang="en-US" i="1" dirty="0"/>
          </a:p>
        </p:txBody>
      </p:sp>
      <p:sp>
        <p:nvSpPr>
          <p:cNvPr id="21606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What impact does fast-food consumption have on various dietary and health characteristics?</a:t>
            </a:r>
          </a:p>
          <a:p>
            <a:pPr>
              <a:tabLst>
                <a:tab pos="457200" algn="l"/>
                <a:tab pos="1371600" algn="l"/>
                <a:tab pos="1547813" algn="l"/>
              </a:tabLst>
            </a:pPr>
            <a:endParaRPr lang="en-US" altLang="en-US" sz="1200"/>
          </a:p>
          <a:p>
            <a:pPr>
              <a:tabLst>
                <a:tab pos="457200" algn="l"/>
                <a:tab pos="1371600" algn="l"/>
                <a:tab pos="1547813" algn="l"/>
              </a:tabLst>
            </a:pPr>
            <a:r>
              <a:rPr lang="en-US" altLang="en-US"/>
              <a:t>The article “Effects of Fast-Food Consumption on Energy Intake and Diet Quality Among Children in a National Household Study” (</a:t>
            </a:r>
            <a:r>
              <a:rPr lang="en-US" altLang="en-US" i="1"/>
              <a:t>Pediatrics, </a:t>
            </a:r>
            <a:r>
              <a:rPr lang="en-US" altLang="en-US"/>
              <a:t>2004:112–118) reported the accompanying summary data on daily calorie intake both for a sample of teens who said they did not typically eat fast food and another sample of teens who said they did usually eat fast food.</a:t>
            </a:r>
          </a:p>
        </p:txBody>
      </p:sp>
      <p:sp>
        <p:nvSpPr>
          <p:cNvPr id="21606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1606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488" y="5334000"/>
            <a:ext cx="8229600"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6067">
                                            <p:txEl>
                                              <p:pRg st="2" end="2"/>
                                            </p:txEl>
                                          </p:spTgt>
                                        </p:tgtEl>
                                        <p:attrNameLst>
                                          <p:attrName>style.visibility</p:attrName>
                                        </p:attrNameLst>
                                      </p:cBhvr>
                                      <p:to>
                                        <p:strVal val="visible"/>
                                      </p:to>
                                    </p:set>
                                    <p:animEffect transition="in" filter="fade">
                                      <p:cBhvr>
                                        <p:cTn id="7" dur="1000"/>
                                        <p:tgtEl>
                                          <p:spTgt spid="216067">
                                            <p:txEl>
                                              <p:pRg st="2" end="2"/>
                                            </p:txEl>
                                          </p:spTgt>
                                        </p:tgtEl>
                                      </p:cBhvr>
                                    </p:animEffect>
                                    <p:anim calcmode="lin" valueType="num">
                                      <p:cBhvr>
                                        <p:cTn id="8" dur="1000" fill="hold"/>
                                        <p:tgtEl>
                                          <p:spTgt spid="21606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606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6067">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16069"/>
                                        </p:tgtEl>
                                        <p:attrNameLst>
                                          <p:attrName>style.visibility</p:attrName>
                                        </p:attrNameLst>
                                      </p:cBhvr>
                                      <p:to>
                                        <p:strVal val="visible"/>
                                      </p:to>
                                    </p:set>
                                    <p:animEffect transition="in" filter="fade">
                                      <p:cBhvr>
                                        <p:cTn id="13" dur="1000"/>
                                        <p:tgtEl>
                                          <p:spTgt spid="216069"/>
                                        </p:tgtEl>
                                      </p:cBhvr>
                                    </p:animEffect>
                                    <p:anim calcmode="lin" valueType="num">
                                      <p:cBhvr>
                                        <p:cTn id="14" dur="1000" fill="hold"/>
                                        <p:tgtEl>
                                          <p:spTgt spid="216069"/>
                                        </p:tgtEl>
                                        <p:attrNameLst>
                                          <p:attrName>ppt_x</p:attrName>
                                        </p:attrNameLst>
                                      </p:cBhvr>
                                      <p:tavLst>
                                        <p:tav tm="0">
                                          <p:val>
                                            <p:strVal val="#ppt_x"/>
                                          </p:val>
                                        </p:tav>
                                        <p:tav tm="100000">
                                          <p:val>
                                            <p:strVal val="#ppt_x"/>
                                          </p:val>
                                        </p:tav>
                                      </p:tavLst>
                                    </p:anim>
                                    <p:anim calcmode="lin" valueType="num">
                                      <p:cBhvr>
                                        <p:cTn id="15" dur="900" decel="100000" fill="hold"/>
                                        <p:tgtEl>
                                          <p:spTgt spid="21606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1606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Example 9.4  </a:t>
            </a:r>
            <a:endParaRPr lang="en-US" altLang="en-US" i="1" dirty="0"/>
          </a:p>
        </p:txBody>
      </p:sp>
      <p:sp>
        <p:nvSpPr>
          <p:cNvPr id="21709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17094" name="Rectangle 6"/>
          <p:cNvSpPr>
            <a:spLocks noChangeArrowheads="1"/>
          </p:cNvSpPr>
          <p:nvPr/>
        </p:nvSpPr>
        <p:spPr bwMode="auto">
          <a:xfrm>
            <a:off x="455613" y="1462088"/>
            <a:ext cx="8226425"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Does this data provide strong evidence for concluding that true average calorie intake for teens who typically eat fast food exceeds by more than 200 calories per day the</a:t>
            </a:r>
          </a:p>
          <a:p>
            <a:r>
              <a:rPr lang="en-US" altLang="en-US" sz="2400"/>
              <a:t>true average intake for those who don’t typically eat fast food?</a:t>
            </a:r>
          </a:p>
          <a:p>
            <a:endParaRPr lang="en-US" altLang="en-US" sz="2400"/>
          </a:p>
          <a:p>
            <a:r>
              <a:rPr lang="en-US" altLang="en-US" sz="2400"/>
              <a:t>Let’s investigate by carrying out a test of hypotheses at a significance level of approximately .05.</a:t>
            </a:r>
          </a:p>
        </p:txBody>
      </p:sp>
      <p:sp>
        <p:nvSpPr>
          <p:cNvPr id="217095"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7094">
                                            <p:txEl>
                                              <p:pRg st="3" end="3"/>
                                            </p:txEl>
                                          </p:spTgt>
                                        </p:tgtEl>
                                        <p:attrNameLst>
                                          <p:attrName>style.visibility</p:attrName>
                                        </p:attrNameLst>
                                      </p:cBhvr>
                                      <p:to>
                                        <p:strVal val="visible"/>
                                      </p:to>
                                    </p:set>
                                    <p:animEffect transition="in" filter="fade">
                                      <p:cBhvr>
                                        <p:cTn id="7" dur="1000"/>
                                        <p:tgtEl>
                                          <p:spTgt spid="217094">
                                            <p:txEl>
                                              <p:pRg st="3" end="3"/>
                                            </p:txEl>
                                          </p:spTgt>
                                        </p:tgtEl>
                                      </p:cBhvr>
                                    </p:animEffect>
                                    <p:anim calcmode="lin" valueType="num">
                                      <p:cBhvr>
                                        <p:cTn id="8" dur="1000" fill="hold"/>
                                        <p:tgtEl>
                                          <p:spTgt spid="217094">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7094">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7094">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en-US" dirty="0"/>
              <a:t>Example 9.4 </a:t>
            </a:r>
            <a:endParaRPr lang="en-US" altLang="en-US" i="1" dirty="0"/>
          </a:p>
        </p:txBody>
      </p:sp>
      <p:sp>
        <p:nvSpPr>
          <p:cNvPr id="21811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parameter of interest is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where </a:t>
            </a:r>
            <a:r>
              <a:rPr lang="en-US" altLang="en-US" i="1">
                <a:sym typeface="Symbol" panose="05050102010706020507" pitchFamily="18" charset="2"/>
              </a:rPr>
              <a:t></a:t>
            </a:r>
            <a:r>
              <a:rPr lang="en-US" altLang="en-US" baseline="-25000"/>
              <a:t>1</a:t>
            </a:r>
            <a:r>
              <a:rPr lang="en-US" altLang="en-US"/>
              <a:t> is the true average calorie intake for teens who don’t typically eat fast food and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is true average intake for teens who do typically eat fast food. </a:t>
            </a:r>
          </a:p>
          <a:p>
            <a:pPr>
              <a:tabLst>
                <a:tab pos="457200" algn="l"/>
                <a:tab pos="1371600" algn="l"/>
                <a:tab pos="1547813" algn="l"/>
              </a:tabLst>
            </a:pPr>
            <a:endParaRPr lang="en-US" altLang="en-US" sz="1200"/>
          </a:p>
          <a:p>
            <a:pPr>
              <a:tabLst>
                <a:tab pos="457200" algn="l"/>
                <a:tab pos="1371600" algn="l"/>
                <a:tab pos="1547813" algn="l"/>
              </a:tabLst>
            </a:pPr>
            <a:r>
              <a:rPr lang="en-US" altLang="en-US"/>
              <a:t>The hypotheses of interest are</a:t>
            </a:r>
          </a:p>
          <a:p>
            <a:pPr>
              <a:tabLst>
                <a:tab pos="457200" algn="l"/>
                <a:tab pos="1371600" algn="l"/>
                <a:tab pos="1547813" algn="l"/>
              </a:tabLst>
            </a:pPr>
            <a:r>
              <a:rPr lang="en-US" altLang="en-US"/>
              <a:t> </a:t>
            </a:r>
            <a:r>
              <a:rPr lang="en-US" altLang="en-US" i="1"/>
              <a:t>H</a:t>
            </a:r>
            <a:r>
              <a:rPr lang="en-US" altLang="en-US" baseline="-25000"/>
              <a:t>0</a:t>
            </a:r>
            <a:r>
              <a:rPr lang="en-US" altLang="en-US" i="1"/>
              <a:t> :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sym typeface="Symbol" panose="05050102010706020507" pitchFamily="18" charset="2"/>
              </a:rPr>
              <a:t>= –200  versus </a:t>
            </a:r>
            <a:r>
              <a:rPr lang="en-US" altLang="en-US" i="1">
                <a:sym typeface="Symbol" panose="05050102010706020507" pitchFamily="18" charset="2"/>
              </a:rPr>
              <a:t>H</a:t>
            </a:r>
            <a:r>
              <a:rPr lang="en-US" altLang="en-US" i="1" baseline="-25000">
                <a:sym typeface="Symbol" panose="05050102010706020507" pitchFamily="18" charset="2"/>
              </a:rPr>
              <a:t>a</a:t>
            </a:r>
            <a:r>
              <a:rPr lang="en-US" altLang="en-US">
                <a:sym typeface="Symbol" panose="05050102010706020507" pitchFamily="18" charset="2"/>
              </a:rPr>
              <a:t> :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sym typeface="Symbol" panose="05050102010706020507" pitchFamily="18" charset="2"/>
              </a:rPr>
              <a:t>2 </a:t>
            </a:r>
            <a:r>
              <a:rPr lang="en-US" altLang="en-US">
                <a:sym typeface="Symbol" panose="05050102010706020507" pitchFamily="18" charset="2"/>
              </a:rPr>
              <a:t> &lt;  –200</a:t>
            </a:r>
          </a:p>
          <a:p>
            <a:pPr>
              <a:tabLst>
                <a:tab pos="457200" algn="l"/>
                <a:tab pos="1371600" algn="l"/>
                <a:tab pos="1547813" algn="l"/>
              </a:tabLst>
            </a:pPr>
            <a:endParaRPr lang="en-US" altLang="en-US">
              <a:sym typeface="Symbol" panose="05050102010706020507" pitchFamily="18" charset="2"/>
            </a:endParaRPr>
          </a:p>
          <a:p>
            <a:pPr>
              <a:tabLst>
                <a:tab pos="457200" algn="l"/>
                <a:tab pos="1371600" algn="l"/>
                <a:tab pos="1547813" algn="l"/>
              </a:tabLst>
            </a:pPr>
            <a:r>
              <a:rPr lang="en-US" altLang="en-US"/>
              <a:t>The alternative hypothesis asserts that true average daily intake for those who typically eat fast food exceeds that for those who don’t by more than 200 calories.</a:t>
            </a:r>
            <a:r>
              <a:rPr lang="en-US" altLang="en-US">
                <a:sym typeface="Symbol" panose="05050102010706020507" pitchFamily="18" charset="2"/>
              </a:rPr>
              <a:t> </a:t>
            </a:r>
          </a:p>
        </p:txBody>
      </p:sp>
      <p:sp>
        <p:nvSpPr>
          <p:cNvPr id="21811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18121" name="Rectangle 9"/>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8115">
                                            <p:txEl>
                                              <p:pRg st="2" end="2"/>
                                            </p:txEl>
                                          </p:spTgt>
                                        </p:tgtEl>
                                        <p:attrNameLst>
                                          <p:attrName>style.visibility</p:attrName>
                                        </p:attrNameLst>
                                      </p:cBhvr>
                                      <p:to>
                                        <p:strVal val="visible"/>
                                      </p:to>
                                    </p:set>
                                    <p:animEffect transition="in" filter="fade">
                                      <p:cBhvr>
                                        <p:cTn id="7" dur="1000"/>
                                        <p:tgtEl>
                                          <p:spTgt spid="218115">
                                            <p:txEl>
                                              <p:pRg st="2" end="2"/>
                                            </p:txEl>
                                          </p:spTgt>
                                        </p:tgtEl>
                                      </p:cBhvr>
                                    </p:animEffect>
                                    <p:anim calcmode="lin" valueType="num">
                                      <p:cBhvr>
                                        <p:cTn id="8" dur="1000" fill="hold"/>
                                        <p:tgtEl>
                                          <p:spTgt spid="21811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811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8115">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18115">
                                            <p:txEl>
                                              <p:pRg st="3" end="3"/>
                                            </p:txEl>
                                          </p:spTgt>
                                        </p:tgtEl>
                                        <p:attrNameLst>
                                          <p:attrName>style.visibility</p:attrName>
                                        </p:attrNameLst>
                                      </p:cBhvr>
                                      <p:to>
                                        <p:strVal val="visible"/>
                                      </p:to>
                                    </p:set>
                                    <p:animEffect transition="in" filter="fade">
                                      <p:cBhvr>
                                        <p:cTn id="13" dur="1000"/>
                                        <p:tgtEl>
                                          <p:spTgt spid="218115">
                                            <p:txEl>
                                              <p:pRg st="3" end="3"/>
                                            </p:txEl>
                                          </p:spTgt>
                                        </p:tgtEl>
                                      </p:cBhvr>
                                    </p:animEffect>
                                    <p:anim calcmode="lin" valueType="num">
                                      <p:cBhvr>
                                        <p:cTn id="14" dur="1000" fill="hold"/>
                                        <p:tgtEl>
                                          <p:spTgt spid="218115">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18115">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18115">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218115">
                                            <p:txEl>
                                              <p:pRg st="5" end="5"/>
                                            </p:txEl>
                                          </p:spTgt>
                                        </p:tgtEl>
                                        <p:attrNameLst>
                                          <p:attrName>style.visibility</p:attrName>
                                        </p:attrNameLst>
                                      </p:cBhvr>
                                      <p:to>
                                        <p:strVal val="visible"/>
                                      </p:to>
                                    </p:set>
                                    <p:animEffect transition="in" filter="fade">
                                      <p:cBhvr>
                                        <p:cTn id="21" dur="1000"/>
                                        <p:tgtEl>
                                          <p:spTgt spid="218115">
                                            <p:txEl>
                                              <p:pRg st="5" end="5"/>
                                            </p:txEl>
                                          </p:spTgt>
                                        </p:tgtEl>
                                      </p:cBhvr>
                                    </p:animEffect>
                                    <p:anim calcmode="lin" valueType="num">
                                      <p:cBhvr>
                                        <p:cTn id="22" dur="1000" fill="hold"/>
                                        <p:tgtEl>
                                          <p:spTgt spid="218115">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18115">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18115">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en-US" dirty="0"/>
              <a:t>Example 9.4 </a:t>
            </a:r>
            <a:endParaRPr lang="en-US" altLang="en-US" i="1" dirty="0"/>
          </a:p>
        </p:txBody>
      </p:sp>
      <p:sp>
        <p:nvSpPr>
          <p:cNvPr id="21913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test statistic value is</a:t>
            </a:r>
          </a:p>
          <a:p>
            <a:pPr>
              <a:lnSpc>
                <a:spcPct val="120000"/>
              </a:lnSpc>
              <a:tabLst>
                <a:tab pos="457200" algn="l"/>
                <a:tab pos="1371600" algn="l"/>
                <a:tab pos="1547813" algn="l"/>
              </a:tabLst>
            </a:pPr>
            <a:endParaRPr lang="en-US" altLang="en-US"/>
          </a:p>
          <a:p>
            <a:pPr>
              <a:lnSpc>
                <a:spcPct val="120000"/>
              </a:lnSpc>
              <a:tabLst>
                <a:tab pos="457200" algn="l"/>
                <a:tab pos="1371600" algn="l"/>
                <a:tab pos="1547813" algn="l"/>
              </a:tabLst>
            </a:pPr>
            <a:endParaRPr lang="en-US" altLang="en-US"/>
          </a:p>
          <a:p>
            <a:pPr>
              <a:lnSpc>
                <a:spcPct val="120000"/>
              </a:lnSpc>
              <a:tabLst>
                <a:tab pos="457200" algn="l"/>
                <a:tab pos="1371600" algn="l"/>
                <a:tab pos="1547813" algn="l"/>
              </a:tabLst>
            </a:pPr>
            <a:endParaRPr lang="en-US" altLang="en-US"/>
          </a:p>
          <a:p>
            <a:pPr>
              <a:tabLst>
                <a:tab pos="457200" algn="l"/>
                <a:tab pos="1371600" algn="l"/>
                <a:tab pos="1547813" algn="l"/>
              </a:tabLst>
            </a:pPr>
            <a:r>
              <a:rPr lang="en-US" altLang="en-US"/>
              <a:t>The inequality in </a:t>
            </a:r>
            <a:r>
              <a:rPr lang="en-US" altLang="en-US" i="1"/>
              <a:t>H</a:t>
            </a:r>
            <a:r>
              <a:rPr lang="en-US" altLang="en-US" i="1" baseline="-25000"/>
              <a:t>a</a:t>
            </a:r>
            <a:r>
              <a:rPr lang="en-US" altLang="en-US" i="1"/>
              <a:t> </a:t>
            </a:r>
            <a:r>
              <a:rPr lang="en-US" altLang="en-US"/>
              <a:t>implies that the test is lower-tailed; </a:t>
            </a:r>
            <a:r>
              <a:rPr lang="en-US" altLang="en-US" i="1"/>
              <a:t>H</a:t>
            </a:r>
            <a:r>
              <a:rPr lang="en-US" altLang="en-US" baseline="-25000"/>
              <a:t>0</a:t>
            </a:r>
            <a:r>
              <a:rPr lang="en-US" altLang="en-US"/>
              <a:t> should be rejected if </a:t>
            </a:r>
            <a:r>
              <a:rPr lang="en-US" altLang="en-US" i="1"/>
              <a:t>z </a:t>
            </a:r>
            <a:r>
              <a:rPr lang="en-US" altLang="en-US" b="1">
                <a:sym typeface="Symbol" panose="05050102010706020507" pitchFamily="18" charset="2"/>
              </a:rPr>
              <a:t></a:t>
            </a:r>
            <a:r>
              <a:rPr lang="en-US" altLang="en-US"/>
              <a:t> –</a:t>
            </a:r>
            <a:r>
              <a:rPr lang="en-US" altLang="en-US" i="1"/>
              <a:t>z</a:t>
            </a:r>
            <a:r>
              <a:rPr lang="en-US" altLang="en-US" baseline="-25000"/>
              <a:t>0.5 </a:t>
            </a:r>
            <a:r>
              <a:rPr lang="en-US" altLang="en-US"/>
              <a:t>= –1.645.</a:t>
            </a:r>
          </a:p>
          <a:p>
            <a:pPr>
              <a:tabLst>
                <a:tab pos="457200" algn="l"/>
                <a:tab pos="1371600" algn="l"/>
                <a:tab pos="1547813" algn="l"/>
              </a:tabLst>
            </a:pPr>
            <a:endParaRPr lang="en-US" altLang="en-US" sz="800"/>
          </a:p>
          <a:p>
            <a:pPr>
              <a:tabLst>
                <a:tab pos="457200" algn="l"/>
                <a:tab pos="1371600" algn="l"/>
                <a:tab pos="1547813" algn="l"/>
              </a:tabLst>
            </a:pPr>
            <a:r>
              <a:rPr lang="en-US" altLang="en-US"/>
              <a:t>The calculated test statistic value is</a:t>
            </a:r>
          </a:p>
          <a:p>
            <a:pPr>
              <a:tabLst>
                <a:tab pos="457200" algn="l"/>
                <a:tab pos="1371600" algn="l"/>
                <a:tab pos="1547813" algn="l"/>
              </a:tabLst>
            </a:pPr>
            <a:endParaRPr lang="en-US" altLang="en-US"/>
          </a:p>
        </p:txBody>
      </p:sp>
      <p:sp>
        <p:nvSpPr>
          <p:cNvPr id="21914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1914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808163"/>
            <a:ext cx="3436938"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4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5029200"/>
            <a:ext cx="6453187"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145" name="Rectangle 9"/>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9139">
                                            <p:txEl>
                                              <p:pRg st="4" end="4"/>
                                            </p:txEl>
                                          </p:spTgt>
                                        </p:tgtEl>
                                        <p:attrNameLst>
                                          <p:attrName>style.visibility</p:attrName>
                                        </p:attrNameLst>
                                      </p:cBhvr>
                                      <p:to>
                                        <p:strVal val="visible"/>
                                      </p:to>
                                    </p:set>
                                    <p:animEffect transition="in" filter="fade">
                                      <p:cBhvr>
                                        <p:cTn id="7" dur="1000"/>
                                        <p:tgtEl>
                                          <p:spTgt spid="219139">
                                            <p:txEl>
                                              <p:pRg st="4" end="4"/>
                                            </p:txEl>
                                          </p:spTgt>
                                        </p:tgtEl>
                                      </p:cBhvr>
                                    </p:animEffect>
                                    <p:anim calcmode="lin" valueType="num">
                                      <p:cBhvr>
                                        <p:cTn id="8" dur="1000" fill="hold"/>
                                        <p:tgtEl>
                                          <p:spTgt spid="219139">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9139">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9139">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9139">
                                            <p:txEl>
                                              <p:pRg st="6" end="6"/>
                                            </p:txEl>
                                          </p:spTgt>
                                        </p:tgtEl>
                                        <p:attrNameLst>
                                          <p:attrName>style.visibility</p:attrName>
                                        </p:attrNameLst>
                                      </p:cBhvr>
                                      <p:to>
                                        <p:strVal val="visible"/>
                                      </p:to>
                                    </p:set>
                                    <p:animEffect transition="in" filter="fade">
                                      <p:cBhvr>
                                        <p:cTn id="15" dur="1000"/>
                                        <p:tgtEl>
                                          <p:spTgt spid="219139">
                                            <p:txEl>
                                              <p:pRg st="6" end="6"/>
                                            </p:txEl>
                                          </p:spTgt>
                                        </p:tgtEl>
                                      </p:cBhvr>
                                    </p:animEffect>
                                    <p:anim calcmode="lin" valueType="num">
                                      <p:cBhvr>
                                        <p:cTn id="16" dur="1000" fill="hold"/>
                                        <p:tgtEl>
                                          <p:spTgt spid="219139">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9139">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9139">
                                            <p:txEl>
                                              <p:pRg st="6" end="6"/>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219144"/>
                                        </p:tgtEl>
                                        <p:attrNameLst>
                                          <p:attrName>style.visibility</p:attrName>
                                        </p:attrNameLst>
                                      </p:cBhvr>
                                      <p:to>
                                        <p:strVal val="visible"/>
                                      </p:to>
                                    </p:set>
                                    <p:animEffect transition="in" filter="fade">
                                      <p:cBhvr>
                                        <p:cTn id="21" dur="1000"/>
                                        <p:tgtEl>
                                          <p:spTgt spid="219144"/>
                                        </p:tgtEl>
                                      </p:cBhvr>
                                    </p:animEffect>
                                    <p:anim calcmode="lin" valueType="num">
                                      <p:cBhvr>
                                        <p:cTn id="22" dur="1000" fill="hold"/>
                                        <p:tgtEl>
                                          <p:spTgt spid="219144"/>
                                        </p:tgtEl>
                                        <p:attrNameLst>
                                          <p:attrName>ppt_x</p:attrName>
                                        </p:attrNameLst>
                                      </p:cBhvr>
                                      <p:tavLst>
                                        <p:tav tm="0">
                                          <p:val>
                                            <p:strVal val="#ppt_x"/>
                                          </p:val>
                                        </p:tav>
                                        <p:tav tm="100000">
                                          <p:val>
                                            <p:strVal val="#ppt_x"/>
                                          </p:val>
                                        </p:tav>
                                      </p:tavLst>
                                    </p:anim>
                                    <p:anim calcmode="lin" valueType="num">
                                      <p:cBhvr>
                                        <p:cTn id="23" dur="900" decel="100000" fill="hold"/>
                                        <p:tgtEl>
                                          <p:spTgt spid="21914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191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dirty="0"/>
              <a:t>Example 9.4</a:t>
            </a:r>
            <a:endParaRPr lang="en-US" altLang="en-US" i="1" dirty="0"/>
          </a:p>
        </p:txBody>
      </p:sp>
      <mc:AlternateContent xmlns:mc="http://schemas.openxmlformats.org/markup-compatibility/2006" xmlns:a14="http://schemas.microsoft.com/office/drawing/2010/main">
        <mc:Choice Requires="a14">
          <p:sp>
            <p:nvSpPr>
              <p:cNvPr id="193539"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The inequality in </a:t>
                </a:r>
                <a14:m>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𝐻</m:t>
                        </m:r>
                      </m:e>
                      <m:sub>
                        <m:r>
                          <a:rPr lang="en-US" altLang="en-US" b="0" i="1" smtClean="0">
                            <a:latin typeface="Cambria Math" panose="02040503050406030204" pitchFamily="18" charset="0"/>
                          </a:rPr>
                          <m:t>𝑎</m:t>
                        </m:r>
                      </m:sub>
                    </m:sSub>
                  </m:oMath>
                </a14:m>
                <a:r>
                  <a:rPr lang="en-US" altLang="en-US" dirty="0"/>
                  <a:t> implies that </a:t>
                </a:r>
                <a:r>
                  <a:rPr lang="en-US" altLang="en-US" i="1" dirty="0"/>
                  <a:t>P</a:t>
                </a:r>
                <a:r>
                  <a:rPr lang="en-US" altLang="en-US" dirty="0"/>
                  <a:t>-value = </a:t>
                </a:r>
                <a:r>
                  <a:rPr lang="el-GR" altLang="en-US" dirty="0"/>
                  <a:t>Φ</a:t>
                </a:r>
                <a:r>
                  <a:rPr lang="en-US" altLang="en-US" dirty="0"/>
                  <a:t>(-2.20) = .0139</a:t>
                </a:r>
              </a:p>
              <a:p>
                <a:pPr>
                  <a:tabLst>
                    <a:tab pos="457200" algn="l"/>
                    <a:tab pos="1371600" algn="l"/>
                    <a:tab pos="1547813" algn="l"/>
                  </a:tabLst>
                </a:pPr>
                <a:endParaRPr lang="en-US" altLang="en-US" dirty="0"/>
              </a:p>
              <a:p>
                <a:pPr>
                  <a:tabLst>
                    <a:tab pos="457200" algn="l"/>
                    <a:tab pos="1371600" algn="l"/>
                    <a:tab pos="1547813" algn="l"/>
                  </a:tabLst>
                </a:pPr>
                <a:r>
                  <a:rPr lang="en-US" altLang="en-US" dirty="0"/>
                  <a:t>Since –2.20 </a:t>
                </a:r>
                <a:r>
                  <a:rPr lang="en-US" altLang="en-US" b="1" dirty="0">
                    <a:sym typeface="Symbol" panose="05050102010706020507" pitchFamily="18" charset="2"/>
                  </a:rPr>
                  <a:t></a:t>
                </a:r>
                <a:r>
                  <a:rPr lang="en-US" altLang="en-US" dirty="0"/>
                  <a:t> –1.645, the null hypothesis is rejected. At a significance level of .05, it does appear that true average daily calorie intake for teens who typically eat fast food exceeds by more than 200 the true average intake for those who don’t typically eat such food.</a:t>
                </a:r>
              </a:p>
              <a:p>
                <a:pPr>
                  <a:tabLst>
                    <a:tab pos="457200" algn="l"/>
                    <a:tab pos="1371600" algn="l"/>
                    <a:tab pos="1547813" algn="l"/>
                  </a:tabLst>
                </a:pPr>
                <a:endParaRPr lang="en-US" altLang="en-US" dirty="0"/>
              </a:p>
            </p:txBody>
          </p:sp>
        </mc:Choice>
        <mc:Fallback xmlns="">
          <p:sp>
            <p:nvSpPr>
              <p:cNvPr id="193539"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r="-741"/>
                </a:stretch>
              </a:blipFill>
            </p:spPr>
            <p:txBody>
              <a:bodyPr/>
              <a:lstStyle/>
              <a:p>
                <a:r>
                  <a:rPr lang="en-US">
                    <a:noFill/>
                  </a:rPr>
                  <a:t> </a:t>
                </a:r>
              </a:p>
            </p:txBody>
          </p:sp>
        </mc:Fallback>
      </mc:AlternateContent>
      <p:sp>
        <p:nvSpPr>
          <p:cNvPr id="19354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93549" name="Rectangle 13"/>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en-US" dirty="0"/>
              <a:t>Example 9.4</a:t>
            </a:r>
          </a:p>
        </p:txBody>
      </p:sp>
      <p:sp>
        <p:nvSpPr>
          <p:cNvPr id="220163"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However, the </a:t>
            </a:r>
            <a:r>
              <a:rPr lang="en-US" altLang="en-US" i="1" dirty="0"/>
              <a:t>P</a:t>
            </a:r>
            <a:r>
              <a:rPr lang="en-US" altLang="en-US" dirty="0"/>
              <a:t>-value is not small enough to justify rejecting </a:t>
            </a:r>
            <a:r>
              <a:rPr lang="en-US" altLang="en-US" i="1" dirty="0"/>
              <a:t>H</a:t>
            </a:r>
            <a:r>
              <a:rPr lang="en-US" altLang="en-US" baseline="-25000" dirty="0"/>
              <a:t>0</a:t>
            </a:r>
            <a:r>
              <a:rPr lang="en-US" altLang="en-US" dirty="0"/>
              <a:t> at significance level .01.</a:t>
            </a:r>
          </a:p>
          <a:p>
            <a:pPr>
              <a:tabLst>
                <a:tab pos="457200" algn="l"/>
                <a:tab pos="1371600" algn="l"/>
                <a:tab pos="1547813" algn="l"/>
              </a:tabLst>
            </a:pPr>
            <a:endParaRPr lang="en-US" altLang="en-US" dirty="0"/>
          </a:p>
          <a:p>
            <a:pPr>
              <a:tabLst>
                <a:tab pos="457200" algn="l"/>
                <a:tab pos="1371600" algn="l"/>
                <a:tab pos="1547813" algn="l"/>
              </a:tabLst>
            </a:pPr>
            <a:r>
              <a:rPr lang="en-US" altLang="en-US" dirty="0"/>
              <a:t>Notice that if the label 1 had instead been used for the fast-food condition and 2 had been used for the no-fast-food condition, then 200 would have replaced –200 in both hypotheses and </a:t>
            </a:r>
            <a:r>
              <a:rPr lang="en-US" altLang="en-US" i="1" dirty="0"/>
              <a:t>H</a:t>
            </a:r>
            <a:r>
              <a:rPr lang="en-US" altLang="en-US" baseline="-25000" dirty="0"/>
              <a:t>a</a:t>
            </a:r>
            <a:r>
              <a:rPr lang="en-US" altLang="en-US" dirty="0"/>
              <a:t> would have contained the inequality &gt;, implying an upper-tailed test. The resulting test statistic value would have been 2.20, giving the same </a:t>
            </a:r>
            <a:r>
              <a:rPr lang="en-US" altLang="en-US" i="1" dirty="0"/>
              <a:t>P</a:t>
            </a:r>
            <a:r>
              <a:rPr lang="en-US" altLang="en-US" dirty="0"/>
              <a:t>-value as before. </a:t>
            </a:r>
          </a:p>
        </p:txBody>
      </p:sp>
      <p:sp>
        <p:nvSpPr>
          <p:cNvPr id="22016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20166" name="Rectangle 6"/>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20163">
                                            <p:txEl>
                                              <p:pRg st="2" end="2"/>
                                            </p:txEl>
                                          </p:spTgt>
                                        </p:tgtEl>
                                        <p:attrNameLst>
                                          <p:attrName>style.visibility</p:attrName>
                                        </p:attrNameLst>
                                      </p:cBhvr>
                                      <p:to>
                                        <p:strVal val="visible"/>
                                      </p:to>
                                    </p:set>
                                    <p:animEffect transition="in" filter="fade">
                                      <p:cBhvr>
                                        <p:cTn id="7" dur="1000"/>
                                        <p:tgtEl>
                                          <p:spTgt spid="220163">
                                            <p:txEl>
                                              <p:pRg st="2" end="2"/>
                                            </p:txEl>
                                          </p:spTgt>
                                        </p:tgtEl>
                                      </p:cBhvr>
                                    </p:animEffect>
                                    <p:anim calcmode="lin" valueType="num">
                                      <p:cBhvr>
                                        <p:cTn id="8" dur="1000" fill="hold"/>
                                        <p:tgtEl>
                                          <p:spTgt spid="22016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2016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016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a:noFill/>
        </p:spPr>
        <p:txBody>
          <a:bodyPr/>
          <a:lstStyle/>
          <a:p>
            <a:pPr>
              <a:tabLst>
                <a:tab pos="457200" algn="l"/>
                <a:tab pos="1371600" algn="l"/>
                <a:tab pos="1547813" algn="l"/>
              </a:tabLst>
            </a:pPr>
            <a:endParaRPr lang="en-US" altLang="en-US"/>
          </a:p>
          <a:p>
            <a:pPr>
              <a:lnSpc>
                <a:spcPct val="120000"/>
              </a:lnSpc>
              <a:tabLst>
                <a:tab pos="457200" algn="l"/>
                <a:tab pos="1371600" algn="l"/>
                <a:tab pos="1547813" algn="l"/>
              </a:tabLst>
            </a:pPr>
            <a:endParaRPr lang="en-US" altLang="en-US"/>
          </a:p>
        </p:txBody>
      </p:sp>
      <p:sp>
        <p:nvSpPr>
          <p:cNvPr id="12902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29029" name="Rectangle 5"/>
          <p:cNvSpPr>
            <a:spLocks noChangeArrowheads="1"/>
          </p:cNvSpPr>
          <p:nvPr/>
        </p:nvSpPr>
        <p:spPr bwMode="auto">
          <a:xfrm>
            <a:off x="455613" y="1460500"/>
            <a:ext cx="8226425"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a:t>The use of </a:t>
            </a:r>
            <a:r>
              <a:rPr lang="en-US" altLang="en-US" sz="2400" i="1"/>
              <a:t>m </a:t>
            </a:r>
            <a:r>
              <a:rPr lang="en-US" altLang="en-US" sz="2400"/>
              <a:t>for the number of observations in the first sample and </a:t>
            </a:r>
            <a:r>
              <a:rPr lang="en-US" altLang="en-US" sz="2400" i="1"/>
              <a:t>n </a:t>
            </a:r>
            <a:r>
              <a:rPr lang="en-US" altLang="en-US" sz="2400"/>
              <a:t>for the number of observations in the second sample allows for the two sample sizes to be different.</a:t>
            </a:r>
          </a:p>
          <a:p>
            <a:endParaRPr lang="en-US" altLang="en-US" sz="2400"/>
          </a:p>
          <a:p>
            <a:r>
              <a:rPr lang="en-US" altLang="en-US" sz="2400"/>
              <a:t>Sometimes this is because it is more difficult or expensive to sample one population than another. </a:t>
            </a:r>
          </a:p>
          <a:p>
            <a:endParaRPr lang="en-US" altLang="en-US" sz="2400"/>
          </a:p>
          <a:p>
            <a:r>
              <a:rPr lang="en-US" altLang="en-US" sz="2400"/>
              <a:t>In other situations, equal sample sizes may initially be specified, but for reasons beyond the scope of the experiment, the actual sample sizes may differ.</a:t>
            </a:r>
          </a:p>
        </p:txBody>
      </p:sp>
      <p:sp>
        <p:nvSpPr>
          <p:cNvPr id="129030" name="Rectangle 6"/>
          <p:cNvSpPr>
            <a:spLocks noGrp="1" noChangeArrowheads="1"/>
          </p:cNvSpPr>
          <p:nvPr>
            <p:ph type="title"/>
          </p:nvPr>
        </p:nvSpPr>
        <p:spPr/>
        <p:txBody>
          <a:bodyPr/>
          <a:lstStyle/>
          <a:p>
            <a:r>
              <a:rPr lang="en-US" altLang="en-US" sz="1700" i="1"/>
              <a:t>z</a:t>
            </a:r>
            <a:r>
              <a:rPr lang="en-US" altLang="en-US" sz="1700"/>
              <a:t> Tests and Confidence Intervals for a Difference Between Two Population Means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Confidence Intervals for </a:t>
            </a:r>
            <a:r>
              <a:rPr lang="en-US" altLang="en-US" sz="4000" b="1" i="1">
                <a:solidFill>
                  <a:srgbClr val="00ADEF"/>
                </a:solidFill>
                <a:sym typeface="Symbol" panose="05050102010706020507" pitchFamily="18" charset="2"/>
              </a:rPr>
              <a:t></a:t>
            </a:r>
            <a:r>
              <a:rPr lang="en-US" altLang="en-US" sz="4000" b="1" baseline="-25000">
                <a:solidFill>
                  <a:srgbClr val="00ADEF"/>
                </a:solidFill>
              </a:rPr>
              <a:t>1</a:t>
            </a:r>
            <a:r>
              <a:rPr lang="en-US" altLang="en-US" sz="4000" b="1">
                <a:solidFill>
                  <a:srgbClr val="00ADEF"/>
                </a:solidFill>
              </a:rPr>
              <a:t> – </a:t>
            </a:r>
            <a:r>
              <a:rPr lang="en-US" altLang="en-US" sz="4000" b="1" i="1">
                <a:solidFill>
                  <a:srgbClr val="00ADEF"/>
                </a:solidFill>
                <a:sym typeface="Symbol" panose="05050102010706020507" pitchFamily="18" charset="2"/>
              </a:rPr>
              <a:t></a:t>
            </a:r>
            <a:r>
              <a:rPr lang="en-US" altLang="en-US" sz="4000" b="1" baseline="-25000">
                <a:solidFill>
                  <a:srgbClr val="00ADEF"/>
                </a:solidFill>
              </a:rPr>
              <a:t>2</a:t>
            </a:r>
            <a:r>
              <a:rPr lang="en-US" altLang="en-US"/>
              <a:t> </a:t>
            </a:r>
            <a:r>
              <a:rPr lang="en-US" altLang="en-US" sz="4000" b="1">
                <a:solidFill>
                  <a:srgbClr val="00ADEF"/>
                </a:solidFill>
              </a:rPr>
              <a:t>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a:t>Confidence Intervals for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a:t>
            </a:r>
          </a:p>
        </p:txBody>
      </p:sp>
      <p:sp>
        <p:nvSpPr>
          <p:cNvPr id="22118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When both population distributions are normal, standardizing            gives a random variable </a:t>
            </a:r>
            <a:r>
              <a:rPr lang="en-US" altLang="en-US" i="1"/>
              <a:t>Z </a:t>
            </a:r>
            <a:r>
              <a:rPr lang="en-US" altLang="en-US"/>
              <a:t>with a standard normal distribution. </a:t>
            </a:r>
          </a:p>
          <a:p>
            <a:pPr>
              <a:tabLst>
                <a:tab pos="457200" algn="l"/>
                <a:tab pos="1371600" algn="l"/>
                <a:tab pos="1547813" algn="l"/>
              </a:tabLst>
            </a:pPr>
            <a:endParaRPr lang="en-US" altLang="en-US"/>
          </a:p>
          <a:p>
            <a:pPr>
              <a:tabLst>
                <a:tab pos="457200" algn="l"/>
                <a:tab pos="1371600" algn="l"/>
                <a:tab pos="1547813" algn="l"/>
              </a:tabLst>
            </a:pPr>
            <a:r>
              <a:rPr lang="en-US" altLang="en-US"/>
              <a:t>Since the area under the </a:t>
            </a:r>
            <a:r>
              <a:rPr lang="en-US" altLang="en-US" i="1"/>
              <a:t>z </a:t>
            </a:r>
            <a:r>
              <a:rPr lang="en-US" altLang="en-US"/>
              <a:t>curve between – </a:t>
            </a:r>
            <a:r>
              <a:rPr lang="en-US" altLang="en-US" i="1"/>
              <a:t>z</a:t>
            </a:r>
            <a:r>
              <a:rPr lang="en-US" altLang="en-US" i="1" baseline="-25000">
                <a:sym typeface="Symbol" panose="05050102010706020507" pitchFamily="18" charset="2"/>
              </a:rPr>
              <a:t></a:t>
            </a:r>
            <a:r>
              <a:rPr lang="en-US" altLang="en-US" baseline="-25000">
                <a:sym typeface="Symbol" panose="05050102010706020507" pitchFamily="18" charset="2"/>
              </a:rPr>
              <a:t>/2</a:t>
            </a:r>
            <a:r>
              <a:rPr lang="en-US" altLang="en-US"/>
              <a:t> and </a:t>
            </a:r>
            <a:r>
              <a:rPr lang="en-US" altLang="en-US" i="1"/>
              <a:t>z</a:t>
            </a:r>
            <a:r>
              <a:rPr lang="en-US" altLang="en-US" i="1" baseline="-25000">
                <a:sym typeface="Symbol" panose="05050102010706020507" pitchFamily="18" charset="2"/>
              </a:rPr>
              <a:t></a:t>
            </a:r>
            <a:r>
              <a:rPr lang="en-US" altLang="en-US" baseline="-25000">
                <a:sym typeface="Symbol" panose="05050102010706020507" pitchFamily="18" charset="2"/>
              </a:rPr>
              <a:t>/2</a:t>
            </a:r>
            <a:r>
              <a:rPr lang="en-US" altLang="en-US" i="1"/>
              <a:t> </a:t>
            </a:r>
            <a:r>
              <a:rPr lang="en-US" altLang="en-US"/>
              <a:t>is 1 – </a:t>
            </a:r>
            <a:r>
              <a:rPr lang="en-US" altLang="en-US" i="1">
                <a:sym typeface="Symbol" panose="05050102010706020507" pitchFamily="18" charset="2"/>
              </a:rPr>
              <a:t></a:t>
            </a:r>
            <a:r>
              <a:rPr lang="en-US" altLang="en-US"/>
              <a:t>, it follows that</a:t>
            </a:r>
          </a:p>
          <a:p>
            <a:pPr>
              <a:lnSpc>
                <a:spcPct val="120000"/>
              </a:lnSpc>
              <a:tabLst>
                <a:tab pos="457200" algn="l"/>
                <a:tab pos="1371600" algn="l"/>
                <a:tab pos="1547813" algn="l"/>
              </a:tabLst>
            </a:pPr>
            <a:endParaRPr lang="en-US" altLang="en-US"/>
          </a:p>
        </p:txBody>
      </p:sp>
      <p:sp>
        <p:nvSpPr>
          <p:cNvPr id="22118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211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0" y="1831975"/>
            <a:ext cx="8318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3810000"/>
            <a:ext cx="68929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a:t>Confidence Intervals for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p>
        </p:txBody>
      </p:sp>
      <p:sp>
        <p:nvSpPr>
          <p:cNvPr id="22221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Manipulation of the inequalities inside the parentheses to isolate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yields the equivalent probability statement</a:t>
            </a:r>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r>
              <a:rPr lang="en-US" altLang="en-US"/>
              <a:t>This implies that a 100(1 – </a:t>
            </a:r>
            <a:r>
              <a:rPr lang="en-US" altLang="en-US" i="1">
                <a:sym typeface="Symbol" panose="05050102010706020507" pitchFamily="18" charset="2"/>
              </a:rPr>
              <a:t></a:t>
            </a:r>
            <a:r>
              <a:rPr lang="en-US" altLang="en-US">
                <a:sym typeface="Symbol" panose="05050102010706020507" pitchFamily="18" charset="2"/>
              </a:rPr>
              <a:t>)</a:t>
            </a:r>
            <a:r>
              <a:rPr lang="en-US" altLang="en-US"/>
              <a:t>% CI for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has lower limit 				   and upper limit 			 where 		 is the square-root expression. This interval is a special case of the general formula</a:t>
            </a:r>
          </a:p>
        </p:txBody>
      </p:sp>
      <p:sp>
        <p:nvSpPr>
          <p:cNvPr id="222212" name="Rectangle 4"/>
          <p:cNvSpPr>
            <a:spLocks noChangeArrowheads="1"/>
          </p:cNvSpPr>
          <p:nvPr/>
        </p:nvSpPr>
        <p:spPr bwMode="auto">
          <a:xfrm>
            <a:off x="8302625" y="838200"/>
            <a:ext cx="8413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2221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613" y="2743200"/>
            <a:ext cx="822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2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4495800"/>
            <a:ext cx="22304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2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462463"/>
            <a:ext cx="23034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24"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911725"/>
            <a:ext cx="566738"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25"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5149850"/>
            <a:ext cx="146208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en-US"/>
              <a:t>Confidence Intervals for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p>
        </p:txBody>
      </p:sp>
      <p:sp>
        <p:nvSpPr>
          <p:cNvPr id="249859" name="Rectangle 3"/>
          <p:cNvSpPr>
            <a:spLocks noGrp="1" noChangeArrowheads="1"/>
          </p:cNvSpPr>
          <p:nvPr>
            <p:ph type="body" idx="1"/>
          </p:nvPr>
        </p:nvSpPr>
        <p:spPr>
          <a:noFill/>
        </p:spPr>
        <p:txBody>
          <a:bodyPr/>
          <a:lstStyle/>
          <a:p>
            <a:pPr>
              <a:spcBef>
                <a:spcPct val="0"/>
              </a:spcBef>
              <a:tabLst>
                <a:tab pos="457200" algn="l"/>
                <a:tab pos="1371600" algn="l"/>
                <a:tab pos="1547813" algn="l"/>
              </a:tabLst>
            </a:pPr>
            <a:r>
              <a:rPr lang="en-US" altLang="en-US"/>
              <a:t>If both </a:t>
            </a:r>
            <a:r>
              <a:rPr lang="en-US" altLang="en-US" i="1"/>
              <a:t>m </a:t>
            </a:r>
            <a:r>
              <a:rPr lang="en-US" altLang="en-US"/>
              <a:t>and </a:t>
            </a:r>
            <a:r>
              <a:rPr lang="en-US" altLang="en-US" i="1"/>
              <a:t>n </a:t>
            </a:r>
            <a:r>
              <a:rPr lang="en-US" altLang="en-US"/>
              <a:t>are large, the CLT implies that this interval is valid even without the assumption of normal populations; in this case, the confidence level is </a:t>
            </a:r>
            <a:r>
              <a:rPr lang="en-US" altLang="en-US" i="1"/>
              <a:t>approximately</a:t>
            </a:r>
            <a:br>
              <a:rPr lang="en-US" altLang="en-US" i="1"/>
            </a:br>
            <a:r>
              <a:rPr lang="en-US" altLang="en-US"/>
              <a:t>100(1 – </a:t>
            </a:r>
            <a:r>
              <a:rPr lang="en-US" altLang="en-US" sz="2800" i="1">
                <a:sym typeface="Symbol" panose="05050102010706020507" pitchFamily="18" charset="2"/>
              </a:rPr>
              <a:t></a:t>
            </a:r>
            <a:r>
              <a:rPr lang="en-US" altLang="en-US"/>
              <a:t>)%. </a:t>
            </a:r>
          </a:p>
          <a:p>
            <a:pPr>
              <a:spcBef>
                <a:spcPct val="0"/>
              </a:spcBef>
              <a:tabLst>
                <a:tab pos="457200" algn="l"/>
                <a:tab pos="1371600" algn="l"/>
                <a:tab pos="1547813" algn="l"/>
              </a:tabLst>
            </a:pPr>
            <a:endParaRPr lang="en-US" altLang="en-US"/>
          </a:p>
          <a:p>
            <a:pPr>
              <a:spcBef>
                <a:spcPct val="0"/>
              </a:spcBef>
              <a:tabLst>
                <a:tab pos="457200" algn="l"/>
                <a:tab pos="1371600" algn="l"/>
                <a:tab pos="1547813" algn="l"/>
              </a:tabLst>
            </a:pPr>
            <a:r>
              <a:rPr lang="en-US" altLang="en-US"/>
              <a:t>Furthermore, use of the sample variances     and     in the standardized variable </a:t>
            </a:r>
            <a:r>
              <a:rPr lang="en-US" altLang="en-US" i="1"/>
              <a:t>Z </a:t>
            </a:r>
            <a:r>
              <a:rPr lang="en-US" altLang="en-US"/>
              <a:t>yields a valid interval in which     and     replace      and </a:t>
            </a:r>
          </a:p>
        </p:txBody>
      </p:sp>
      <p:sp>
        <p:nvSpPr>
          <p:cNvPr id="249860" name="Rectangle 4"/>
          <p:cNvSpPr>
            <a:spLocks noChangeArrowheads="1"/>
          </p:cNvSpPr>
          <p:nvPr/>
        </p:nvSpPr>
        <p:spPr bwMode="auto">
          <a:xfrm>
            <a:off x="8302625" y="838200"/>
            <a:ext cx="8413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498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975" y="3438525"/>
            <a:ext cx="33813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438525"/>
            <a:ext cx="301625"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3805238"/>
            <a:ext cx="338137"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4171950"/>
            <a:ext cx="301625"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275" y="4148138"/>
            <a:ext cx="3381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129088"/>
            <a:ext cx="4572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en-US"/>
              <a:t>Confidence Intervals for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p>
        </p:txBody>
      </p:sp>
      <p:sp>
        <p:nvSpPr>
          <p:cNvPr id="223235" name="Rectangle 3"/>
          <p:cNvSpPr>
            <a:spLocks noGrp="1" noChangeArrowheads="1"/>
          </p:cNvSpPr>
          <p:nvPr>
            <p:ph type="body" idx="1"/>
          </p:nvPr>
        </p:nvSpPr>
        <p:spPr>
          <a:noFill/>
        </p:spPr>
        <p:txBody>
          <a:bodyPr/>
          <a:lstStyle/>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endParaRPr lang="en-US" altLang="en-US" baseline="-25000" dirty="0">
              <a:sym typeface="Symbol" panose="05050102010706020507" pitchFamily="18" charset="2"/>
            </a:endParaRPr>
          </a:p>
          <a:p>
            <a:pPr>
              <a:tabLst>
                <a:tab pos="457200" algn="l"/>
                <a:tab pos="1371600" algn="l"/>
                <a:tab pos="1547813" algn="l"/>
              </a:tabLst>
            </a:pPr>
            <a:r>
              <a:rPr lang="en-US" altLang="en-US" dirty="0"/>
              <a:t>Our standard rule of thumb for characterizing sample sizes as large is </a:t>
            </a:r>
            <a:r>
              <a:rPr lang="en-US" altLang="en-US" i="1" dirty="0"/>
              <a:t>m</a:t>
            </a:r>
            <a:r>
              <a:rPr lang="en-US" altLang="en-US" dirty="0"/>
              <a:t> &gt; 40 and</a:t>
            </a:r>
            <a:r>
              <a:rPr lang="en-US" altLang="en-US" baseline="-25000" dirty="0">
                <a:sym typeface="Symbol" panose="05050102010706020507" pitchFamily="18" charset="2"/>
              </a:rPr>
              <a:t> </a:t>
            </a:r>
            <a:r>
              <a:rPr lang="en-US" altLang="en-US" i="1" dirty="0">
                <a:sym typeface="Symbol" panose="05050102010706020507" pitchFamily="18" charset="2"/>
              </a:rPr>
              <a:t>n </a:t>
            </a:r>
            <a:r>
              <a:rPr lang="en-US" altLang="en-US" dirty="0"/>
              <a:t>&gt; 40.</a:t>
            </a:r>
          </a:p>
        </p:txBody>
      </p:sp>
      <p:sp>
        <p:nvSpPr>
          <p:cNvPr id="223236" name="Rectangle 4"/>
          <p:cNvSpPr>
            <a:spLocks noChangeArrowheads="1"/>
          </p:cNvSpPr>
          <p:nvPr/>
        </p:nvSpPr>
        <p:spPr bwMode="auto">
          <a:xfrm>
            <a:off x="8302625" y="838200"/>
            <a:ext cx="8413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92250"/>
            <a:ext cx="7620000" cy="3155950"/>
          </a:xfrm>
          <a:prstGeom prst="rect">
            <a:avLst/>
          </a:prstGeo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en-US" dirty="0"/>
              <a:t>Example 9.5</a:t>
            </a:r>
            <a:endParaRPr lang="en-US" altLang="en-US" i="1" dirty="0"/>
          </a:p>
        </p:txBody>
      </p:sp>
      <p:sp>
        <p:nvSpPr>
          <p:cNvPr id="224259" name="Rectangle 3"/>
          <p:cNvSpPr>
            <a:spLocks noGrp="1" noChangeArrowheads="1"/>
          </p:cNvSpPr>
          <p:nvPr>
            <p:ph type="body" idx="1"/>
          </p:nvPr>
        </p:nvSpPr>
        <p:spPr>
          <a:noFill/>
        </p:spPr>
        <p:txBody>
          <a:bodyPr/>
          <a:lstStyle/>
          <a:p>
            <a:r>
              <a:rPr lang="en-US" dirty="0"/>
              <a:t>Enhanced heavy oil recovery uses steam delivered to the production zone. The annulus between rock formation and the metal casing pipe is filled with cement. </a:t>
            </a:r>
          </a:p>
          <a:p>
            <a:endParaRPr lang="en-US" dirty="0"/>
          </a:p>
          <a:p>
            <a:r>
              <a:rPr lang="en-US" dirty="0"/>
              <a:t>The article “Thermal Stability of the Cement Sheath in Steam Treated Oil Wells” (</a:t>
            </a:r>
            <a:r>
              <a:rPr lang="en-US" i="1" dirty="0"/>
              <a:t>J. of the Amer. Ceramic Soc.</a:t>
            </a:r>
            <a:r>
              <a:rPr lang="en-US" dirty="0"/>
              <a:t>, 2011: 4463–4470) reported on a study of cement sheath performance when various thermal cements were cured at 35 °C and then heated to 230 °C. </a:t>
            </a:r>
          </a:p>
          <a:p>
            <a:endParaRPr lang="en-US" dirty="0"/>
          </a:p>
          <a:p>
            <a:r>
              <a:rPr lang="en-US" dirty="0"/>
              <a:t>Here is summary data on </a:t>
            </a:r>
            <a:r>
              <a:rPr lang="en-US" dirty="0" err="1"/>
              <a:t>Vicker’s</a:t>
            </a:r>
            <a:r>
              <a:rPr lang="en-US" dirty="0"/>
              <a:t> hardness (MPa) for both a control cement and an experimental cement:</a:t>
            </a:r>
            <a:endParaRPr lang="en-US" altLang="en-US" dirty="0"/>
          </a:p>
        </p:txBody>
      </p:sp>
      <p:sp>
        <p:nvSpPr>
          <p:cNvPr id="22426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en-US" dirty="0"/>
              <a:t>Example 9.5</a:t>
            </a:r>
            <a:endParaRPr lang="en-US" altLang="en-US" i="1" dirty="0"/>
          </a:p>
        </p:txBody>
      </p:sp>
      <p:sp>
        <p:nvSpPr>
          <p:cNvPr id="265219" name="Rectangle 3"/>
          <p:cNvSpPr>
            <a:spLocks noGrp="1" noChangeArrowheads="1"/>
          </p:cNvSpPr>
          <p:nvPr>
            <p:ph type="body" idx="1"/>
          </p:nvPr>
        </p:nvSpPr>
        <p:spPr>
          <a:noFill/>
        </p:spPr>
        <p:txBody>
          <a:bodyPr/>
          <a:lstStyle/>
          <a:p>
            <a:pPr>
              <a:tabLst>
                <a:tab pos="457200" algn="l"/>
                <a:tab pos="1371600" algn="l"/>
                <a:tab pos="1547813" algn="l"/>
              </a:tabLst>
            </a:pPr>
            <a:r>
              <a:rPr lang="en-US" dirty="0"/>
              <a:t>Here is summary data on </a:t>
            </a:r>
            <a:r>
              <a:rPr lang="en-US" dirty="0" err="1"/>
              <a:t>Vicker’s</a:t>
            </a:r>
            <a:r>
              <a:rPr lang="en-US" dirty="0"/>
              <a:t> hardness (MPa) for both a control cement and an experimental cement:</a:t>
            </a:r>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r>
              <a:rPr lang="en-US" dirty="0"/>
              <a:t>Figure 9.1 shows a comparative boxplot of data consistent with these summary quantities. The main difference between the two samples appears to be where they are centered.</a:t>
            </a:r>
            <a:endParaRPr lang="en-US" altLang="en-US" dirty="0"/>
          </a:p>
          <a:p>
            <a:pPr>
              <a:tabLst>
                <a:tab pos="457200" algn="l"/>
                <a:tab pos="1371600" algn="l"/>
                <a:tab pos="1547813" algn="l"/>
              </a:tabLst>
            </a:pPr>
            <a:endParaRPr lang="en-US" altLang="en-US" dirty="0"/>
          </a:p>
        </p:txBody>
      </p:sp>
      <p:sp>
        <p:nvSpPr>
          <p:cNvPr id="26522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362200"/>
            <a:ext cx="5336140" cy="1520091"/>
          </a:xfrm>
          <a:prstGeom prst="rect">
            <a:avLst/>
          </a:prstGeo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en-US" dirty="0"/>
              <a:t>Example 9.5</a:t>
            </a:r>
            <a:endParaRPr lang="en-US" altLang="en-US" i="1" dirty="0"/>
          </a:p>
        </p:txBody>
      </p:sp>
      <p:sp>
        <p:nvSpPr>
          <p:cNvPr id="227331" name="Rectangle 3"/>
          <p:cNvSpPr>
            <a:spLocks noGrp="1" noChangeArrowheads="1"/>
          </p:cNvSpPr>
          <p:nvPr>
            <p:ph type="body" idx="1"/>
          </p:nvPr>
        </p:nvSpPr>
        <p:spPr>
          <a:noFill/>
        </p:spPr>
        <p:txBody>
          <a:bodyPr/>
          <a:lstStyle/>
          <a:p>
            <a:pPr>
              <a:tabLst>
                <a:tab pos="457200" algn="l"/>
                <a:tab pos="1371600" algn="l"/>
                <a:tab pos="1547813" algn="l"/>
              </a:tabLst>
            </a:pPr>
            <a:r>
              <a:rPr lang="en-US" dirty="0"/>
              <a:t>Figure 9.1 shows a comparative boxplot of data consistent with these summary quantities. The main difference between the two samples appears to be where they are centered.</a:t>
            </a:r>
            <a:endParaRPr lang="en-US" altLang="en-US" dirty="0"/>
          </a:p>
          <a:p>
            <a:pPr>
              <a:tabLst>
                <a:tab pos="457200" algn="l"/>
                <a:tab pos="1371600" algn="l"/>
                <a:tab pos="1547813" algn="l"/>
              </a:tabLst>
            </a:pPr>
            <a:endParaRPr lang="en-US" altLang="en-US" dirty="0"/>
          </a:p>
        </p:txBody>
      </p:sp>
      <p:sp>
        <p:nvSpPr>
          <p:cNvPr id="227332" name="Rectangle 4"/>
          <p:cNvSpPr>
            <a:spLocks noChangeArrowheads="1"/>
          </p:cNvSpPr>
          <p:nvPr/>
        </p:nvSpPr>
        <p:spPr bwMode="auto">
          <a:xfrm>
            <a:off x="8302625" y="838200"/>
            <a:ext cx="8413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27334" name="Rectangle 6"/>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406" y="2971800"/>
            <a:ext cx="5303188" cy="3352800"/>
          </a:xfrm>
          <a:prstGeom prst="rect">
            <a:avLst/>
          </a:prstGeo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en-US" dirty="0"/>
              <a:t>Example 9.5</a:t>
            </a:r>
            <a:endParaRPr lang="en-US" altLang="en-US" i="1" dirty="0"/>
          </a:p>
        </p:txBody>
      </p:sp>
      <mc:AlternateContent xmlns:mc="http://schemas.openxmlformats.org/markup-compatibility/2006" xmlns:a14="http://schemas.microsoft.com/office/drawing/2010/main">
        <mc:Choice Requires="a14">
          <p:sp>
            <p:nvSpPr>
              <p:cNvPr id="228355" name="Rectangle 3"/>
              <p:cNvSpPr>
                <a:spLocks noGrp="1" noChangeArrowheads="1"/>
              </p:cNvSpPr>
              <p:nvPr>
                <p:ph type="body" idx="1"/>
              </p:nvPr>
            </p:nvSpPr>
            <p:spPr>
              <a:noFill/>
            </p:spPr>
            <p:txBody>
              <a:bodyPr/>
              <a:lstStyle/>
              <a:p>
                <a:r>
                  <a:rPr lang="en-US" dirty="0"/>
                  <a:t>Let’s now calculate a confidence interval for the difference between true average hardness for the control cement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oMath>
                </a14:m>
                <a:r>
                  <a:rPr lang="en-US" dirty="0"/>
                  <a:t>) and true average hardness for the experimental cement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oMath>
                </a14:m>
                <a:r>
                  <a:rPr lang="en-US" dirty="0"/>
                  <a:t>) using a confidence level of 95%:</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dirty="0"/>
                  <a:t>That is, with 95% confidence, </a:t>
                </a:r>
                <a14:m>
                  <m:oMath xmlns:m="http://schemas.openxmlformats.org/officeDocument/2006/math">
                    <m:r>
                      <a:rPr lang="en-US" b="0" i="1" smtClean="0">
                        <a:latin typeface="Cambria Math" panose="02040503050406030204" pitchFamily="18" charset="0"/>
                      </a:rPr>
                      <m:t>−4.9</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&lt;−5</m:t>
                    </m:r>
                  </m:oMath>
                </a14:m>
                <a:r>
                  <a:rPr lang="en-US" altLang="en-US" dirty="0"/>
                  <a:t>.</a:t>
                </a:r>
              </a:p>
            </p:txBody>
          </p:sp>
        </mc:Choice>
        <mc:Fallback xmlns="">
          <p:sp>
            <p:nvSpPr>
              <p:cNvPr id="22835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r="-444"/>
                </a:stretch>
              </a:blipFill>
            </p:spPr>
            <p:txBody>
              <a:bodyPr/>
              <a:lstStyle/>
              <a:p>
                <a:r>
                  <a:rPr lang="en-US">
                    <a:noFill/>
                  </a:rPr>
                  <a:t> </a:t>
                </a:r>
              </a:p>
            </p:txBody>
          </p:sp>
        </mc:Fallback>
      </mc:AlternateContent>
      <p:sp>
        <p:nvSpPr>
          <p:cNvPr id="22835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28357"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326159"/>
            <a:ext cx="5529555" cy="152806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fade">
                                      <p:cBhvr>
                                        <p:cTn id="7" dur="1000"/>
                                        <p:tgtEl>
                                          <p:spTgt spid="228355">
                                            <p:txEl>
                                              <p:pRg st="0" end="0"/>
                                            </p:txEl>
                                          </p:spTgt>
                                        </p:tgtEl>
                                      </p:cBhvr>
                                    </p:animEffect>
                                    <p:anim calcmode="lin" valueType="num">
                                      <p:cBhvr>
                                        <p:cTn id="8" dur="1000" fill="hold"/>
                                        <p:tgtEl>
                                          <p:spTgt spid="228355">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28355">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835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28355">
                                            <p:txEl>
                                              <p:pRg st="7" end="7"/>
                                            </p:txEl>
                                          </p:spTgt>
                                        </p:tgtEl>
                                        <p:attrNameLst>
                                          <p:attrName>style.visibility</p:attrName>
                                        </p:attrNameLst>
                                      </p:cBhvr>
                                      <p:to>
                                        <p:strVal val="visible"/>
                                      </p:to>
                                    </p:set>
                                    <p:animEffect transition="in" filter="fade">
                                      <p:cBhvr>
                                        <p:cTn id="15" dur="1000"/>
                                        <p:tgtEl>
                                          <p:spTgt spid="228355">
                                            <p:txEl>
                                              <p:pRg st="7" end="7"/>
                                            </p:txEl>
                                          </p:spTgt>
                                        </p:tgtEl>
                                      </p:cBhvr>
                                    </p:animEffect>
                                    <p:anim calcmode="lin" valueType="num">
                                      <p:cBhvr>
                                        <p:cTn id="16" dur="1000" fill="hold"/>
                                        <p:tgtEl>
                                          <p:spTgt spid="228355">
                                            <p:txEl>
                                              <p:pRg st="7" end="7"/>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28355">
                                            <p:txEl>
                                              <p:pRg st="7" end="7"/>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28355">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9.5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can therefore be highly confident that true average hardness for the experimental cement exceeds that for the control cement by between .5 and 4.9 MPa. </a:t>
                </a:r>
              </a:p>
              <a:p>
                <a:endParaRPr lang="en-US" dirty="0"/>
              </a:p>
              <a:p>
                <a:r>
                  <a:rPr lang="en-US" dirty="0"/>
                  <a:t>This CI does not include 0, so at the chosen confidence level, 0 is not a plausible value of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≠0</m:t>
                    </m:r>
                  </m:oMath>
                </a14:m>
                <a:r>
                  <a:rPr lang="en-US" dirty="0"/>
                  <a:t>. </a:t>
                </a:r>
              </a:p>
              <a:p>
                <a:endParaRPr lang="en-US" dirty="0"/>
              </a:p>
              <a:p>
                <a:r>
                  <a:rPr lang="en-US" dirty="0"/>
                  <a:t>According to the relationship between CI’s and HT’s discussed in Section 8.5, the null hypothesis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=0</m:t>
                    </m:r>
                  </m:oMath>
                </a14:m>
                <a:r>
                  <a:rPr lang="en-US" dirty="0"/>
                  <a:t> should be rejected in favor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≠0</m:t>
                    </m:r>
                  </m:oMath>
                </a14:m>
                <a:r>
                  <a:rPr lang="en-US" dirty="0"/>
                  <a:t>at significance level .05 (the </a:t>
                </a:r>
                <a:r>
                  <a:rPr lang="en-US" i="1" dirty="0"/>
                  <a:t>P</a:t>
                </a:r>
                <a:r>
                  <a:rPr lang="en-US" dirty="0"/>
                  <a:t>-value for this test given in the cited article is not in agreement with other summary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r="-1778"/>
                </a:stretch>
              </a:blipFill>
            </p:spPr>
            <p:txBody>
              <a:bodyPr/>
              <a:lstStyle/>
              <a:p>
                <a:r>
                  <a:rPr lang="en-US">
                    <a:noFill/>
                  </a:rPr>
                  <a:t> </a:t>
                </a:r>
              </a:p>
            </p:txBody>
          </p:sp>
        </mc:Fallback>
      </mc:AlternateContent>
    </p:spTree>
    <p:extLst>
      <p:ext uri="{BB962C8B-B14F-4D97-AF65-F5344CB8AC3E}">
        <p14:creationId xmlns:p14="http://schemas.microsoft.com/office/powerpoint/2010/main" val="34542793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br>
              <a:rPr lang="en-US" altLang="en-US" sz="1600" b="1"/>
            </a:br>
            <a:r>
              <a:rPr lang="en-US" altLang="en-US" sz="1700" i="1"/>
              <a:t>z</a:t>
            </a:r>
            <a:r>
              <a:rPr lang="en-US" altLang="en-US" sz="1700"/>
              <a:t> Tests and Confidence Intervals for a Difference Between Two Population Means</a:t>
            </a:r>
            <a:br>
              <a:rPr lang="en-US" altLang="en-US" sz="1600"/>
            </a:br>
            <a:endParaRPr lang="en-US" altLang="en-US" sz="1600"/>
          </a:p>
        </p:txBody>
      </p:sp>
      <p:sp>
        <p:nvSpPr>
          <p:cNvPr id="13005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For example, the abstract of the article “A Randomized Controlled Trial Assessing the Effectiveness of Professional Oral Care by Dental Hygienists” (</a:t>
            </a:r>
            <a:r>
              <a:rPr lang="en-US" altLang="en-US" i="1"/>
              <a:t>Intl. J. of Dental Hygiene, </a:t>
            </a:r>
            <a:r>
              <a:rPr lang="en-US" altLang="en-US"/>
              <a:t>2008: 63–67) states that “Forty patients were randomly assigned to either the POC group (</a:t>
            </a:r>
            <a:r>
              <a:rPr lang="en-US" altLang="en-US" i="1"/>
              <a:t>m</a:t>
            </a:r>
            <a:r>
              <a:rPr lang="en-US" altLang="en-US"/>
              <a:t> = 20) or the control group (</a:t>
            </a:r>
            <a:r>
              <a:rPr lang="en-US" altLang="en-US" i="1"/>
              <a:t>n</a:t>
            </a:r>
            <a:r>
              <a:rPr lang="en-US" altLang="en-US"/>
              <a:t> = 20). </a:t>
            </a:r>
            <a:br>
              <a:rPr lang="en-US" altLang="en-US"/>
            </a:br>
            <a:endParaRPr lang="en-US" altLang="en-US"/>
          </a:p>
          <a:p>
            <a:pPr>
              <a:tabLst>
                <a:tab pos="457200" algn="l"/>
                <a:tab pos="1371600" algn="l"/>
                <a:tab pos="1547813" algn="l"/>
              </a:tabLst>
            </a:pPr>
            <a:r>
              <a:rPr lang="en-US" altLang="en-US"/>
              <a:t>One patient in the POC group and three in the control group dropped out because of exacerbation of underlying disease or death.”</a:t>
            </a:r>
          </a:p>
        </p:txBody>
      </p:sp>
      <p:sp>
        <p:nvSpPr>
          <p:cNvPr id="13005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9.5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Notice that if we relabel so that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oMath>
                </a14:m>
                <a:r>
                  <a:rPr lang="en-US" dirty="0"/>
                  <a:t> refers to the experimental cement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oMath>
                </a14:m>
                <a:r>
                  <a:rPr lang="en-US" dirty="0"/>
                  <a:t> to the control cement, the CI becomes (.5, 4.9). The interpretation of the interval is</a:t>
                </a:r>
              </a:p>
              <a:p>
                <a:r>
                  <a:rPr lang="en-US" dirty="0"/>
                  <a:t>exactly the same as was that of the first interval.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a:stretch>
              </a:blipFill>
            </p:spPr>
            <p:txBody>
              <a:bodyPr/>
              <a:lstStyle/>
              <a:p>
                <a:r>
                  <a:rPr lang="en-US">
                    <a:noFill/>
                  </a:rPr>
                  <a:t> </a:t>
                </a:r>
              </a:p>
            </p:txBody>
          </p:sp>
        </mc:Fallback>
      </mc:AlternateContent>
    </p:spTree>
    <p:extLst>
      <p:ext uri="{BB962C8B-B14F-4D97-AF65-F5344CB8AC3E}">
        <p14:creationId xmlns:p14="http://schemas.microsoft.com/office/powerpoint/2010/main" val="4263169200"/>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a:t>Confidence Intervals for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p>
        </p:txBody>
      </p:sp>
      <p:sp>
        <p:nvSpPr>
          <p:cNvPr id="2293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If the variances      and </a:t>
            </a:r>
            <a:r>
              <a:rPr lang="en-US" altLang="en-US" dirty="0">
                <a:sym typeface="Symbol" panose="05050102010706020507" pitchFamily="18" charset="2"/>
              </a:rPr>
              <a:t> </a:t>
            </a:r>
            <a:r>
              <a:rPr lang="en-US" altLang="en-US" dirty="0"/>
              <a:t>    are at least approximately known and the investigator uses equal sample sizes, then the common sample size </a:t>
            </a:r>
            <a:r>
              <a:rPr lang="en-US" altLang="en-US" i="1" dirty="0"/>
              <a:t>n </a:t>
            </a:r>
            <a:r>
              <a:rPr lang="en-US" altLang="en-US" dirty="0"/>
              <a:t>that yields a 100(1 – </a:t>
            </a:r>
            <a:r>
              <a:rPr lang="en-US" altLang="en-US" i="1" dirty="0">
                <a:sym typeface="Symbol" panose="05050102010706020507" pitchFamily="18" charset="2"/>
              </a:rPr>
              <a:t></a:t>
            </a:r>
            <a:r>
              <a:rPr lang="en-US" altLang="en-US" dirty="0"/>
              <a:t> )% interval of width </a:t>
            </a:r>
            <a:r>
              <a:rPr lang="en-US" altLang="en-US" i="1" dirty="0"/>
              <a:t>w </a:t>
            </a:r>
            <a:r>
              <a:rPr lang="en-US" altLang="en-US" dirty="0"/>
              <a:t>is</a:t>
            </a:r>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r>
              <a:rPr lang="en-US" altLang="en-US"/>
              <a:t>which will generally have to be rounded up to an integer.</a:t>
            </a:r>
          </a:p>
        </p:txBody>
      </p:sp>
      <p:sp>
        <p:nvSpPr>
          <p:cNvPr id="22938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229381" name="Rectangle 5"/>
          <p:cNvSpPr>
            <a:spLocks noChangeArrowheads="1"/>
          </p:cNvSpPr>
          <p:nvPr/>
        </p:nvSpPr>
        <p:spPr bwMode="auto">
          <a:xfrm>
            <a:off x="4384675" y="3246438"/>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457200" algn="l"/>
                <a:tab pos="1371600" algn="l"/>
                <a:tab pos="1547813" algn="l"/>
              </a:tabLst>
              <a:defRPr>
                <a:solidFill>
                  <a:schemeClr val="tx1"/>
                </a:solidFill>
                <a:latin typeface="Arial" panose="020B0604020202020204" pitchFamily="34" charset="0"/>
              </a:defRPr>
            </a:lvl1pPr>
            <a:lvl2pPr>
              <a:tabLst>
                <a:tab pos="457200" algn="l"/>
                <a:tab pos="1371600" algn="l"/>
                <a:tab pos="1547813" algn="l"/>
              </a:tabLst>
              <a:defRPr>
                <a:solidFill>
                  <a:schemeClr val="tx1"/>
                </a:solidFill>
                <a:latin typeface="Arial" panose="020B0604020202020204" pitchFamily="34" charset="0"/>
              </a:defRPr>
            </a:lvl2pPr>
            <a:lvl3pPr>
              <a:tabLst>
                <a:tab pos="457200" algn="l"/>
                <a:tab pos="1371600" algn="l"/>
                <a:tab pos="1547813" algn="l"/>
              </a:tabLst>
              <a:defRPr>
                <a:solidFill>
                  <a:schemeClr val="tx1"/>
                </a:solidFill>
                <a:latin typeface="Arial" panose="020B0604020202020204" pitchFamily="34" charset="0"/>
              </a:defRPr>
            </a:lvl3pPr>
            <a:lvl4pPr>
              <a:tabLst>
                <a:tab pos="457200" algn="l"/>
                <a:tab pos="1371600" algn="l"/>
                <a:tab pos="1547813" algn="l"/>
              </a:tabLst>
              <a:defRPr>
                <a:solidFill>
                  <a:schemeClr val="tx1"/>
                </a:solidFill>
                <a:latin typeface="Arial" panose="020B0604020202020204" pitchFamily="34" charset="0"/>
              </a:defRPr>
            </a:lvl4pPr>
            <a:lvl5pPr>
              <a:tabLst>
                <a:tab pos="457200" algn="l"/>
                <a:tab pos="1371600" algn="l"/>
                <a:tab pos="1547813" algn="l"/>
              </a:tabLst>
              <a:defRPr>
                <a:solidFill>
                  <a:schemeClr val="tx1"/>
                </a:solidFill>
                <a:latin typeface="Arial" panose="020B0604020202020204" pitchFamily="34" charset="0"/>
              </a:defRPr>
            </a:lvl5pPr>
            <a:lvl6pPr fontAlgn="base">
              <a:spcBef>
                <a:spcPct val="0"/>
              </a:spcBef>
              <a:spcAft>
                <a:spcPct val="0"/>
              </a:spcAft>
              <a:tabLst>
                <a:tab pos="457200" algn="l"/>
                <a:tab pos="1371600" algn="l"/>
                <a:tab pos="1547813" algn="l"/>
              </a:tabLst>
              <a:defRPr>
                <a:solidFill>
                  <a:schemeClr val="tx1"/>
                </a:solidFill>
                <a:latin typeface="Arial" panose="020B0604020202020204" pitchFamily="34" charset="0"/>
              </a:defRPr>
            </a:lvl6pPr>
            <a:lvl7pPr fontAlgn="base">
              <a:spcBef>
                <a:spcPct val="0"/>
              </a:spcBef>
              <a:spcAft>
                <a:spcPct val="0"/>
              </a:spcAft>
              <a:tabLst>
                <a:tab pos="457200" algn="l"/>
                <a:tab pos="1371600" algn="l"/>
                <a:tab pos="1547813" algn="l"/>
              </a:tabLst>
              <a:defRPr>
                <a:solidFill>
                  <a:schemeClr val="tx1"/>
                </a:solidFill>
                <a:latin typeface="Arial" panose="020B0604020202020204" pitchFamily="34" charset="0"/>
              </a:defRPr>
            </a:lvl7pPr>
            <a:lvl8pPr fontAlgn="base">
              <a:spcBef>
                <a:spcPct val="0"/>
              </a:spcBef>
              <a:spcAft>
                <a:spcPct val="0"/>
              </a:spcAft>
              <a:tabLst>
                <a:tab pos="457200" algn="l"/>
                <a:tab pos="1371600" algn="l"/>
                <a:tab pos="1547813" algn="l"/>
              </a:tabLst>
              <a:defRPr>
                <a:solidFill>
                  <a:schemeClr val="tx1"/>
                </a:solidFill>
                <a:latin typeface="Arial" panose="020B0604020202020204" pitchFamily="34" charset="0"/>
              </a:defRPr>
            </a:lvl8pPr>
            <a:lvl9pPr fontAlgn="base">
              <a:spcBef>
                <a:spcPct val="0"/>
              </a:spcBef>
              <a:spcAft>
                <a:spcPct val="0"/>
              </a:spcAft>
              <a:tabLst>
                <a:tab pos="457200" algn="l"/>
                <a:tab pos="1371600" algn="l"/>
                <a:tab pos="1547813" algn="l"/>
              </a:tabLst>
              <a:defRPr>
                <a:solidFill>
                  <a:schemeClr val="tx1"/>
                </a:solidFill>
                <a:latin typeface="Arial" panose="020B0604020202020204" pitchFamily="34" charset="0"/>
              </a:defRPr>
            </a:lvl9pPr>
          </a:lstStyle>
          <a:p>
            <a:r>
              <a:rPr lang="en-US" altLang="en-US"/>
              <a:t> </a:t>
            </a:r>
          </a:p>
        </p:txBody>
      </p:sp>
      <p:pic>
        <p:nvPicPr>
          <p:cNvPr id="2293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3" y="1543050"/>
            <a:ext cx="357187"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512888"/>
            <a:ext cx="320675"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8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124200"/>
            <a:ext cx="3903663"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data analysis was then based on (</a:t>
            </a:r>
            <a:r>
              <a:rPr lang="en-US" altLang="en-US" i="1"/>
              <a:t>m</a:t>
            </a:r>
            <a:r>
              <a:rPr lang="en-US" altLang="en-US"/>
              <a:t> = 19) and </a:t>
            </a:r>
            <a:br>
              <a:rPr lang="en-US" altLang="en-US"/>
            </a:br>
            <a:r>
              <a:rPr lang="en-US" altLang="en-US"/>
              <a:t>(</a:t>
            </a:r>
            <a:r>
              <a:rPr lang="en-US" altLang="en-US" i="1"/>
              <a:t>n</a:t>
            </a:r>
            <a:r>
              <a:rPr lang="en-US" altLang="en-US"/>
              <a:t> = 16) .</a:t>
            </a:r>
          </a:p>
          <a:p>
            <a:pPr>
              <a:tabLst>
                <a:tab pos="457200" algn="l"/>
                <a:tab pos="1371600" algn="l"/>
                <a:tab pos="1547813" algn="l"/>
              </a:tabLst>
            </a:pPr>
            <a:endParaRPr lang="en-US" altLang="en-US"/>
          </a:p>
          <a:p>
            <a:pPr>
              <a:tabLst>
                <a:tab pos="457200" algn="l"/>
                <a:tab pos="1371600" algn="l"/>
                <a:tab pos="1547813" algn="l"/>
              </a:tabLst>
            </a:pPr>
            <a:r>
              <a:rPr lang="en-US" altLang="en-US"/>
              <a:t>The natural estimator of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is </a:t>
            </a:r>
            <a:r>
              <a:rPr lang="en-US" altLang="en-US" i="1"/>
              <a:t>X</a:t>
            </a:r>
            <a:r>
              <a:rPr lang="en-US" altLang="en-US"/>
              <a:t> </a:t>
            </a:r>
            <a:r>
              <a:rPr lang="en-US" altLang="en-US">
                <a:sym typeface="Symbol" panose="05050102010706020507" pitchFamily="18" charset="2"/>
              </a:rPr>
              <a:t>– </a:t>
            </a:r>
            <a:r>
              <a:rPr lang="en-US" altLang="en-US" i="1">
                <a:sym typeface="Symbol" panose="05050102010706020507" pitchFamily="18" charset="2"/>
              </a:rPr>
              <a:t>Y</a:t>
            </a:r>
            <a:r>
              <a:rPr lang="en-US" altLang="en-US"/>
              <a:t> , the difference between the corresponding sample means. </a:t>
            </a:r>
          </a:p>
          <a:p>
            <a:pPr>
              <a:tabLst>
                <a:tab pos="457200" algn="l"/>
                <a:tab pos="1371600" algn="l"/>
                <a:tab pos="1547813" algn="l"/>
              </a:tabLst>
            </a:pPr>
            <a:endParaRPr lang="en-US" altLang="en-US"/>
          </a:p>
          <a:p>
            <a:pPr>
              <a:tabLst>
                <a:tab pos="457200" algn="l"/>
                <a:tab pos="1371600" algn="l"/>
                <a:tab pos="1547813" algn="l"/>
              </a:tabLst>
            </a:pPr>
            <a:r>
              <a:rPr lang="en-US" altLang="en-US"/>
              <a:t>Inferential procedures are based on standardizing this estimator, so we need expressions for the expected value and standard deviation of </a:t>
            </a:r>
            <a:r>
              <a:rPr lang="en-US" altLang="en-US" i="1"/>
              <a:t>X</a:t>
            </a:r>
            <a:r>
              <a:rPr lang="en-US" altLang="en-US"/>
              <a:t> </a:t>
            </a:r>
            <a:r>
              <a:rPr lang="en-US" altLang="en-US">
                <a:sym typeface="Symbol" panose="05050102010706020507" pitchFamily="18" charset="2"/>
              </a:rPr>
              <a:t>– </a:t>
            </a:r>
            <a:r>
              <a:rPr lang="en-US" altLang="en-US" i="1">
                <a:sym typeface="Symbol" panose="05050102010706020507" pitchFamily="18" charset="2"/>
              </a:rPr>
              <a:t>Y.</a:t>
            </a:r>
            <a:r>
              <a:rPr lang="en-US" altLang="en-US"/>
              <a:t> </a:t>
            </a:r>
          </a:p>
        </p:txBody>
      </p:sp>
      <p:sp>
        <p:nvSpPr>
          <p:cNvPr id="13107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sp>
        <p:nvSpPr>
          <p:cNvPr id="131086" name="Rectangle 14"/>
          <p:cNvSpPr>
            <a:spLocks noGrp="1" noChangeArrowheads="1"/>
          </p:cNvSpPr>
          <p:nvPr>
            <p:ph type="title"/>
          </p:nvPr>
        </p:nvSpPr>
        <p:spPr/>
        <p:txBody>
          <a:bodyPr/>
          <a:lstStyle/>
          <a:p>
            <a:r>
              <a:rPr lang="en-US" altLang="en-US" sz="1700" i="1"/>
              <a:t>z</a:t>
            </a:r>
            <a:r>
              <a:rPr lang="en-US" altLang="en-US" sz="1700"/>
              <a:t> Tests and Confidence Intervals for a Difference Between Two Population Means</a:t>
            </a:r>
          </a:p>
        </p:txBody>
      </p:sp>
      <p:sp>
        <p:nvSpPr>
          <p:cNvPr id="131088" name="Line 16"/>
          <p:cNvSpPr>
            <a:spLocks noChangeShapeType="1"/>
          </p:cNvSpPr>
          <p:nvPr/>
        </p:nvSpPr>
        <p:spPr bwMode="auto">
          <a:xfrm>
            <a:off x="5172075" y="280987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9" name="Line 17"/>
          <p:cNvSpPr>
            <a:spLocks noChangeShapeType="1"/>
          </p:cNvSpPr>
          <p:nvPr/>
        </p:nvSpPr>
        <p:spPr bwMode="auto">
          <a:xfrm>
            <a:off x="5734050" y="280511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90" name="Line 18"/>
          <p:cNvSpPr>
            <a:spLocks noChangeShapeType="1"/>
          </p:cNvSpPr>
          <p:nvPr/>
        </p:nvSpPr>
        <p:spPr bwMode="auto">
          <a:xfrm>
            <a:off x="4071938" y="474821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91" name="Line 19"/>
          <p:cNvSpPr>
            <a:spLocks noChangeShapeType="1"/>
          </p:cNvSpPr>
          <p:nvPr/>
        </p:nvSpPr>
        <p:spPr bwMode="auto">
          <a:xfrm>
            <a:off x="4633913" y="475773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br>
              <a:rPr lang="en-US" altLang="en-US" sz="1700" dirty="0"/>
            </a:br>
            <a:r>
              <a:rPr lang="en-US" altLang="en-US" sz="1700" i="1" dirty="0"/>
              <a:t>z</a:t>
            </a:r>
            <a:r>
              <a:rPr lang="en-US" altLang="en-US" sz="1700" dirty="0"/>
              <a:t> Tests and Confidence Intervals for a Difference Between Two Population Means</a:t>
            </a:r>
            <a:br>
              <a:rPr lang="en-US" altLang="en-US" sz="1700" dirty="0"/>
            </a:br>
            <a:endParaRPr lang="en-US" altLang="en-US" sz="1700" dirty="0"/>
          </a:p>
        </p:txBody>
      </p:sp>
      <p:sp>
        <p:nvSpPr>
          <p:cNvPr id="132099"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a:t>Proposition</a:t>
            </a:r>
          </a:p>
          <a:p>
            <a:pPr>
              <a:tabLst>
                <a:tab pos="457200" algn="l"/>
                <a:tab pos="1371600" algn="l"/>
                <a:tab pos="1547813" algn="l"/>
              </a:tabLst>
            </a:pPr>
            <a:endParaRPr lang="en-US" altLang="en-US" b="1" dirty="0"/>
          </a:p>
        </p:txBody>
      </p:sp>
      <p:sp>
        <p:nvSpPr>
          <p:cNvPr id="13210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14069"/>
            <a:ext cx="8128000" cy="2234131"/>
          </a:xfrm>
          <a:prstGeom prst="rect">
            <a:avLst/>
          </a:prstGeom>
        </p:spPr>
      </p:pic>
    </p:spTree>
  </p:cSld>
  <p:clrMapOvr>
    <a:masterClrMapping/>
  </p:clrMapOvr>
  <p:transition/>
</p:sld>
</file>

<file path=ppt/theme/theme1.xml><?xml version="1.0" encoding="utf-8"?>
<a:theme xmlns:a="http://schemas.openxmlformats.org/drawingml/2006/main" name="McKBAlgP8">
  <a:themeElements>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cKBAlgP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cKBAlgP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cKBAlgP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cKBAlgP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cKBAlgP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cKBAlgP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cKBAlgP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cKBAlgP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cKBAlgP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cKBAlgP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cKBAlgP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cKBAlgP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McKBAlgP8</Template>
  <TotalTime>2572</TotalTime>
  <Words>4163</Words>
  <Application>Microsoft Office PowerPoint</Application>
  <PresentationFormat>On-screen Show (4:3)</PresentationFormat>
  <Paragraphs>356</Paragraphs>
  <Slides>71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Cambria Math</vt:lpstr>
      <vt:lpstr>Symbol</vt:lpstr>
      <vt:lpstr>McKBAlgP8</vt:lpstr>
      <vt:lpstr>PowerPoint Presentation</vt:lpstr>
      <vt:lpstr>PowerPoint Presentation</vt:lpstr>
      <vt:lpstr> z Tests and Confidence Intervals for a Difference Between Two Population Means </vt:lpstr>
      <vt:lpstr>  z Tests and Confidence Intervals for a Difference Between Two Population Means  </vt:lpstr>
      <vt:lpstr>z Tests and Confidence Intervals for a Difference Between Two Population Means</vt:lpstr>
      <vt:lpstr>z Tests and Confidence Intervals for a Difference Between Two Population Means</vt:lpstr>
      <vt:lpstr> z Tests and Confidence Intervals for a Difference Between Two Population Means </vt:lpstr>
      <vt:lpstr>z Tests and Confidence Intervals for a Difference Between Two Population Means</vt:lpstr>
      <vt:lpstr> z Tests and Confidence Intervals for a Difference Between Two Population Means </vt:lpstr>
      <vt:lpstr> z Tests and Confidence Intervals for a Difference Between Two Population Means </vt:lpstr>
      <vt:lpstr>z Tests and Confidence Intervals for a Difference Between Two Population Means</vt:lpstr>
      <vt:lpstr>PowerPoint Presentation</vt:lpstr>
      <vt:lpstr>Test Procedures for Normal Populations with Known Variances</vt:lpstr>
      <vt:lpstr>Test Procedures for Normal Populations with Known Variances</vt:lpstr>
      <vt:lpstr>Test Procedures for Normal Populations with Known Variances</vt:lpstr>
      <vt:lpstr>Test Procedures for Normal Populations with Known Variances</vt:lpstr>
      <vt:lpstr>Test Procedures for Normal Populations with Known Variances</vt:lpstr>
      <vt:lpstr>Test Procedures for Normal Populations with Known Variances</vt:lpstr>
      <vt:lpstr>Test Procedures for Normal Populations with Known Variances</vt:lpstr>
      <vt:lpstr>Test Procedures for Normal Populations with Known Variances</vt:lpstr>
      <vt:lpstr>Test Procedures for Normal Populations with Known Variances</vt:lpstr>
      <vt:lpstr>Example 9.1</vt:lpstr>
      <vt:lpstr>Example 9.1</vt:lpstr>
      <vt:lpstr>Example 9.1</vt:lpstr>
      <vt:lpstr>Example 9.1</vt:lpstr>
      <vt:lpstr>Example 9.1</vt:lpstr>
      <vt:lpstr>Example 9.1</vt:lpstr>
      <vt:lpstr>PowerPoint Presentation</vt:lpstr>
      <vt:lpstr>Using a Comparison to Identify Causality</vt:lpstr>
      <vt:lpstr>Using a Comparison to Identify Causality</vt:lpstr>
      <vt:lpstr>Example 9.2</vt:lpstr>
      <vt:lpstr>Example 9.2</vt:lpstr>
      <vt:lpstr>Example 9.2</vt:lpstr>
      <vt:lpstr>Example 9.2</vt:lpstr>
      <vt:lpstr>Example 9.2</vt:lpstr>
      <vt:lpstr>Example 9.2</vt:lpstr>
      <vt:lpstr>Example 9.2  </vt:lpstr>
      <vt:lpstr>Example 9.2  </vt:lpstr>
      <vt:lpstr>Example 9.2  </vt:lpstr>
      <vt:lpstr>Using a Comparison to Identify Causality</vt:lpstr>
      <vt:lpstr>PowerPoint Presentation</vt:lpstr>
      <vt:lpstr> and the Choice of Sample Size</vt:lpstr>
      <vt:lpstr> and the Choice of Sample Size </vt:lpstr>
      <vt:lpstr> and the Choice of Sample Size</vt:lpstr>
      <vt:lpstr>Example 9.3</vt:lpstr>
      <vt:lpstr>Example 9.3  </vt:lpstr>
      <vt:lpstr>Example 9.3  </vt:lpstr>
      <vt:lpstr> and the Choice of Sample Size</vt:lpstr>
      <vt:lpstr> and the Choice of Sample Size</vt:lpstr>
      <vt:lpstr>PowerPoint Presentation</vt:lpstr>
      <vt:lpstr>Large-Sample Tests </vt:lpstr>
      <vt:lpstr>Large-Sample Tests </vt:lpstr>
      <vt:lpstr>Large-Sample Tests</vt:lpstr>
      <vt:lpstr>Example 9.4  </vt:lpstr>
      <vt:lpstr>Example 9.4  </vt:lpstr>
      <vt:lpstr>Example 9.4 </vt:lpstr>
      <vt:lpstr>Example 9.4 </vt:lpstr>
      <vt:lpstr>Example 9.4</vt:lpstr>
      <vt:lpstr>Example 9.4</vt:lpstr>
      <vt:lpstr>PowerPoint Presentation</vt:lpstr>
      <vt:lpstr>Confidence Intervals for 1 – 2 </vt:lpstr>
      <vt:lpstr>Confidence Intervals for 1 – 2</vt:lpstr>
      <vt:lpstr>Confidence Intervals for 1 – 2</vt:lpstr>
      <vt:lpstr>Confidence Intervals for 1 – 2</vt:lpstr>
      <vt:lpstr>Example 9.5</vt:lpstr>
      <vt:lpstr>Example 9.5</vt:lpstr>
      <vt:lpstr>Example 9.5</vt:lpstr>
      <vt:lpstr>Example 9.5</vt:lpstr>
      <vt:lpstr>Example 9.5</vt:lpstr>
      <vt:lpstr>Example 9.5</vt:lpstr>
      <vt:lpstr>Confidence Intervals for 1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gchaudhari</dc:creator>
  <cp:lastModifiedBy>Prince Nelson, Sybil</cp:lastModifiedBy>
  <cp:revision>229</cp:revision>
  <dcterms:created xsi:type="dcterms:W3CDTF">2010-10-18T10:39:55Z</dcterms:created>
  <dcterms:modified xsi:type="dcterms:W3CDTF">2021-01-14T21:40:38Z</dcterms:modified>
</cp:coreProperties>
</file>