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7"/>
  </p:notesMasterIdLst>
  <p:sldIdLst>
    <p:sldId id="267" r:id="rId2"/>
    <p:sldId id="259" r:id="rId3"/>
    <p:sldId id="295" r:id="rId4"/>
    <p:sldId id="296" r:id="rId5"/>
    <p:sldId id="324" r:id="rId6"/>
    <p:sldId id="297" r:id="rId7"/>
    <p:sldId id="338" r:id="rId8"/>
    <p:sldId id="300" r:id="rId9"/>
    <p:sldId id="302" r:id="rId10"/>
    <p:sldId id="303" r:id="rId11"/>
    <p:sldId id="304" r:id="rId12"/>
    <p:sldId id="305" r:id="rId13"/>
    <p:sldId id="335" r:id="rId14"/>
    <p:sldId id="306" r:id="rId15"/>
    <p:sldId id="307" r:id="rId16"/>
    <p:sldId id="325" r:id="rId17"/>
    <p:sldId id="308" r:id="rId18"/>
    <p:sldId id="311" r:id="rId19"/>
    <p:sldId id="312" r:id="rId20"/>
    <p:sldId id="313" r:id="rId21"/>
    <p:sldId id="326" r:id="rId22"/>
    <p:sldId id="336" r:id="rId23"/>
    <p:sldId id="315" r:id="rId24"/>
    <p:sldId id="337" r:id="rId25"/>
    <p:sldId id="317"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F2F"/>
    <a:srgbClr val="0078B9"/>
    <a:srgbClr val="00ADEF"/>
    <a:srgbClr val="0A5BA6"/>
    <a:srgbClr val="722E6B"/>
    <a:srgbClr val="722E07"/>
    <a:srgbClr val="8B23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9139" autoAdjust="0"/>
  </p:normalViewPr>
  <p:slideViewPr>
    <p:cSldViewPr>
      <p:cViewPr varScale="1">
        <p:scale>
          <a:sx n="68" d="100"/>
          <a:sy n="68" d="100"/>
        </p:scale>
        <p:origin x="11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75F65AB-F463-4BB2-B489-B07934829146}" type="slidenum">
              <a:rPr lang="en-US" altLang="en-US"/>
              <a:pPr>
                <a:defRPr/>
              </a:pPr>
              <a:t>‹#›</a:t>
            </a:fld>
            <a:endParaRPr lang="en-US" altLang="en-US"/>
          </a:p>
        </p:txBody>
      </p:sp>
    </p:spTree>
    <p:extLst>
      <p:ext uri="{BB962C8B-B14F-4D97-AF65-F5344CB8AC3E}">
        <p14:creationId xmlns:p14="http://schemas.microsoft.com/office/powerpoint/2010/main" val="1983566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A37EAB-3398-4CCD-B9F2-1BC683FA4A8D}" type="slidenum">
              <a:rPr lang="en-US" altLang="en-US"/>
              <a:pPr/>
              <a:t>1</a:t>
            </a:fld>
            <a:endParaRPr lang="en-US"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5331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56AA1E-239C-41F6-AB28-38C5176A4CB6}" type="slidenum">
              <a:rPr lang="en-US" altLang="en-US"/>
              <a:pPr/>
              <a:t>2</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56601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AC8E27-9DD0-4505-A63F-E85CCE9F62FE}" type="slidenum">
              <a:rPr lang="en-US" altLang="en-US"/>
              <a:pPr/>
              <a:t>13</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55424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7517F4-A987-424D-871E-19A1CDC1BCAA}" type="slidenum">
              <a:rPr lang="en-US" altLang="en-US"/>
              <a:pPr/>
              <a:t>22</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08239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1285407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2674607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8600"/>
            <a:ext cx="2082800" cy="6489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28600"/>
            <a:ext cx="6096000" cy="648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353644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299643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285825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7021316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2807256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477097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39028051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188553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9"/>
          <p:cNvSpPr>
            <a:spLocks noGrp="1" noChangeArrowheads="1"/>
          </p:cNvSpPr>
          <p:nvPr>
            <p:ph type="sldNum"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4194470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3" descr="4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488" y="381000"/>
            <a:ext cx="8902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p:cNvSpPr txBox="1">
            <a:spLocks noChangeArrowheads="1"/>
          </p:cNvSpPr>
          <p:nvPr/>
        </p:nvSpPr>
        <p:spPr bwMode="auto">
          <a:xfrm>
            <a:off x="7391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endParaRPr lang="en-US" altLang="en-US"/>
          </a:p>
        </p:txBody>
      </p:sp>
      <p:sp>
        <p:nvSpPr>
          <p:cNvPr id="1028" name="Rectangle 13"/>
          <p:cNvSpPr>
            <a:spLocks noGrp="1" noChangeArrowheads="1"/>
          </p:cNvSpPr>
          <p:nvPr>
            <p:ph type="body" idx="1"/>
          </p:nvPr>
        </p:nvSpPr>
        <p:spPr bwMode="auto">
          <a:xfrm>
            <a:off x="457200" y="14620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4110" name="Rectangle 1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4111" name="Rectangle 1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1" name="Text Box 18"/>
          <p:cNvSpPr txBox="1">
            <a:spLocks noChangeArrowheads="1"/>
          </p:cNvSpPr>
          <p:nvPr/>
        </p:nvSpPr>
        <p:spPr bwMode="auto">
          <a:xfrm>
            <a:off x="8496300" y="6388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560B3732-28B4-4F40-863B-2DC1995962A2}" type="slidenum">
              <a:rPr lang="en-US" altLang="en-US"/>
              <a:pPr eaLnBrk="1" hangingPunct="1">
                <a:spcBef>
                  <a:spcPct val="50000"/>
                </a:spcBef>
              </a:pPr>
              <a:t>‹#›</a:t>
            </a:fld>
            <a:endParaRPr lang="en-US" altLang="en-US"/>
          </a:p>
        </p:txBody>
      </p:sp>
      <p:sp>
        <p:nvSpPr>
          <p:cNvPr id="4115" name="Rectangle 1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endParaRPr lang="en-US" altLang="en-US"/>
          </a:p>
        </p:txBody>
      </p:sp>
      <p:sp>
        <p:nvSpPr>
          <p:cNvPr id="1033" name="Rectangle 12"/>
          <p:cNvSpPr>
            <a:spLocks noGrp="1" noChangeArrowheads="1"/>
          </p:cNvSpPr>
          <p:nvPr>
            <p:ph type="title"/>
          </p:nvPr>
        </p:nvSpPr>
        <p:spPr bwMode="auto">
          <a:xfrm>
            <a:off x="3556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eaLnBrk="0" fontAlgn="base" hangingPunct="0">
        <a:spcBef>
          <a:spcPct val="0"/>
        </a:spcBef>
        <a:spcAft>
          <a:spcPct val="0"/>
        </a:spcAft>
        <a:defRPr sz="4000" kern="12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panose="020B0604020202020204" pitchFamily="34" charset="0"/>
        </a:defRPr>
      </a:lvl2pPr>
      <a:lvl3pPr algn="l" rtl="0" eaLnBrk="0" fontAlgn="base" hangingPunct="0">
        <a:spcBef>
          <a:spcPct val="0"/>
        </a:spcBef>
        <a:spcAft>
          <a:spcPct val="0"/>
        </a:spcAft>
        <a:defRPr sz="4000">
          <a:solidFill>
            <a:schemeClr val="tx1"/>
          </a:solidFill>
          <a:latin typeface="Arial" panose="020B0604020202020204" pitchFamily="34" charset="0"/>
        </a:defRPr>
      </a:lvl3pPr>
      <a:lvl4pPr algn="l" rtl="0" eaLnBrk="0" fontAlgn="base" hangingPunct="0">
        <a:spcBef>
          <a:spcPct val="0"/>
        </a:spcBef>
        <a:spcAft>
          <a:spcPct val="0"/>
        </a:spcAft>
        <a:defRPr sz="4000">
          <a:solidFill>
            <a:schemeClr val="tx1"/>
          </a:solidFill>
          <a:latin typeface="Arial" panose="020B0604020202020204" pitchFamily="34" charset="0"/>
        </a:defRPr>
      </a:lvl4pPr>
      <a:lvl5pPr algn="l" rtl="0" eaLnBrk="0" fontAlgn="base" hangingPunct="0">
        <a:spcBef>
          <a:spcPct val="0"/>
        </a:spcBef>
        <a:spcAft>
          <a:spcPct val="0"/>
        </a:spcAft>
        <a:defRPr sz="4000">
          <a:solidFill>
            <a:schemeClr val="tx1"/>
          </a:solidFill>
          <a:latin typeface="Arial" panose="020B0604020202020204" pitchFamily="34" charset="0"/>
        </a:defRPr>
      </a:lvl5pPr>
      <a:lvl6pPr marL="457200" algn="l" rtl="0" fontAlgn="base">
        <a:spcBef>
          <a:spcPct val="0"/>
        </a:spcBef>
        <a:spcAft>
          <a:spcPct val="0"/>
        </a:spcAft>
        <a:defRPr sz="4000">
          <a:solidFill>
            <a:schemeClr val="tx1"/>
          </a:solidFill>
          <a:latin typeface="Arial" panose="020B0604020202020204" pitchFamily="34" charset="0"/>
        </a:defRPr>
      </a:lvl6pPr>
      <a:lvl7pPr marL="914400" algn="l" rtl="0" fontAlgn="base">
        <a:spcBef>
          <a:spcPct val="0"/>
        </a:spcBef>
        <a:spcAft>
          <a:spcPct val="0"/>
        </a:spcAft>
        <a:defRPr sz="4000">
          <a:solidFill>
            <a:schemeClr val="tx1"/>
          </a:solidFill>
          <a:latin typeface="Arial" panose="020B0604020202020204" pitchFamily="34" charset="0"/>
        </a:defRPr>
      </a:lvl7pPr>
      <a:lvl8pPr marL="1371600" algn="l" rtl="0" fontAlgn="base">
        <a:spcBef>
          <a:spcPct val="0"/>
        </a:spcBef>
        <a:spcAft>
          <a:spcPct val="0"/>
        </a:spcAft>
        <a:defRPr sz="4000">
          <a:solidFill>
            <a:schemeClr val="tx1"/>
          </a:solidFill>
          <a:latin typeface="Arial" panose="020B0604020202020204" pitchFamily="34" charset="0"/>
        </a:defRPr>
      </a:lvl8pPr>
      <a:lvl9pPr marL="1828800" algn="l" rtl="0" fontAlgn="base">
        <a:spcBef>
          <a:spcPct val="0"/>
        </a:spcBef>
        <a:spcAft>
          <a:spcPct val="0"/>
        </a:spcAft>
        <a:defRPr sz="4000">
          <a:solidFill>
            <a:schemeClr val="tx1"/>
          </a:solidFill>
          <a:latin typeface="Arial" panose="020B0604020202020204" pitchFamily="34" charset="0"/>
        </a:defRPr>
      </a:lvl9pPr>
    </p:titleStyle>
    <p:bodyStyle>
      <a:lvl1pPr algn="l" rtl="0" eaLnBrk="0" fontAlgn="base" hangingPunct="0">
        <a:spcBef>
          <a:spcPct val="20000"/>
        </a:spcBef>
        <a:spcAft>
          <a:spcPct val="0"/>
        </a:spcAft>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73AE"/>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73A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stat.ucla.ed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53" descr="Pict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2"/>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a:t>Copyright © Cengage Learning. All rights reserved.</a:t>
            </a:r>
            <a:r>
              <a:rPr lang="en-US" altLang="en-US"/>
              <a:t> </a:t>
            </a:r>
          </a:p>
        </p:txBody>
      </p:sp>
      <p:sp>
        <p:nvSpPr>
          <p:cNvPr id="3077" name="Text Box 6"/>
          <p:cNvSpPr txBox="1">
            <a:spLocks noChangeArrowheads="1"/>
          </p:cNvSpPr>
          <p:nvPr/>
        </p:nvSpPr>
        <p:spPr bwMode="auto">
          <a:xfrm>
            <a:off x="2676525" y="1905000"/>
            <a:ext cx="594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b="1">
                <a:solidFill>
                  <a:schemeClr val="bg1"/>
                </a:solidFill>
              </a:rPr>
              <a:t>Inferences Based on Two Samples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Example 9.6</a:t>
            </a:r>
          </a:p>
        </p:txBody>
      </p:sp>
      <p:sp>
        <p:nvSpPr>
          <p:cNvPr id="14339" name="Rectangle 3"/>
          <p:cNvSpPr>
            <a:spLocks noGrp="1" noChangeArrowheads="1"/>
          </p:cNvSpPr>
          <p:nvPr>
            <p:ph type="body" idx="1"/>
          </p:nvPr>
        </p:nvSpPr>
        <p:spPr/>
        <p:txBody>
          <a:bodyPr/>
          <a:lstStyle/>
          <a:p>
            <a:pPr eaLnBrk="1" hangingPunct="1"/>
            <a:r>
              <a:rPr lang="en-US" altLang="en-US"/>
              <a:t>Consider the following data on two different types of plainweave fabric:</a:t>
            </a:r>
          </a:p>
          <a:p>
            <a:pPr eaLnBrk="1" hangingPunct="1"/>
            <a:endParaRPr lang="en-US" altLang="en-US"/>
          </a:p>
          <a:p>
            <a:pPr eaLnBrk="1" hangingPunct="1"/>
            <a:endParaRPr lang="en-US" altLang="en-US"/>
          </a:p>
          <a:p>
            <a:pPr eaLnBrk="1" hangingPunct="1"/>
            <a:endParaRPr lang="en-US" altLang="en-US"/>
          </a:p>
        </p:txBody>
      </p:sp>
      <p:sp>
        <p:nvSpPr>
          <p:cNvPr id="14340"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cont’d</a:t>
            </a:r>
          </a:p>
        </p:txBody>
      </p:sp>
      <p:pic>
        <p:nvPicPr>
          <p:cNvPr id="14341"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r="2058"/>
          <a:stretch>
            <a:fillRect/>
          </a:stretch>
        </p:blipFill>
        <p:spPr bwMode="auto">
          <a:xfrm>
            <a:off x="455613" y="2425700"/>
            <a:ext cx="8459787"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Example 9.6</a:t>
            </a:r>
          </a:p>
        </p:txBody>
      </p:sp>
      <p:sp>
        <p:nvSpPr>
          <p:cNvPr id="15363" name="Rectangle 3"/>
          <p:cNvSpPr>
            <a:spLocks noGrp="1" noChangeArrowheads="1"/>
          </p:cNvSpPr>
          <p:nvPr>
            <p:ph type="body" idx="1"/>
          </p:nvPr>
        </p:nvSpPr>
        <p:spPr/>
        <p:txBody>
          <a:bodyPr/>
          <a:lstStyle/>
          <a:p>
            <a:pPr eaLnBrk="1" hangingPunct="1"/>
            <a:r>
              <a:rPr lang="en-US" altLang="en-US"/>
              <a:t>Assuming that the porosity distributions for both types of fabric are normal, let’s calculate a confidence interval for the difference between true average porosity for the cotton fabric and that for the acetate fabric, using a 95% confidence level.</a:t>
            </a:r>
          </a:p>
          <a:p>
            <a:pPr eaLnBrk="1" hangingPunct="1"/>
            <a:r>
              <a:rPr lang="en-US" altLang="en-US"/>
              <a:t> </a:t>
            </a:r>
          </a:p>
          <a:p>
            <a:pPr eaLnBrk="1" hangingPunct="1"/>
            <a:r>
              <a:rPr lang="en-US" altLang="en-US"/>
              <a:t>Before the appropriate </a:t>
            </a:r>
            <a:r>
              <a:rPr lang="en-US" altLang="en-US" i="1"/>
              <a:t>t</a:t>
            </a:r>
            <a:r>
              <a:rPr lang="en-US" altLang="en-US"/>
              <a:t> critical value can be selected, df must be determined:</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r="34505" b="-1205"/>
          <a:stretch>
            <a:fillRect/>
          </a:stretch>
        </p:blipFill>
        <p:spPr bwMode="auto">
          <a:xfrm>
            <a:off x="457200" y="4648200"/>
            <a:ext cx="4495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5" name="Rectangle 5"/>
          <p:cNvSpPr>
            <a:spLocks noChangeArrowheads="1"/>
          </p:cNvSpPr>
          <p:nvPr/>
        </p:nvSpPr>
        <p:spPr bwMode="auto">
          <a:xfrm>
            <a:off x="8180388" y="838200"/>
            <a:ext cx="8413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cont’d</a:t>
            </a:r>
          </a:p>
        </p:txBody>
      </p:sp>
      <p:pic>
        <p:nvPicPr>
          <p:cNvPr id="132102" name="Picture 6"/>
          <p:cNvPicPr>
            <a:picLocks noChangeAspect="1" noChangeArrowheads="1"/>
          </p:cNvPicPr>
          <p:nvPr/>
        </p:nvPicPr>
        <p:blipFill>
          <a:blip r:embed="rId2">
            <a:extLst>
              <a:ext uri="{28A0092B-C50C-407E-A947-70E740481C1C}">
                <a14:useLocalDpi xmlns:a14="http://schemas.microsoft.com/office/drawing/2010/main" val="0"/>
              </a:ext>
            </a:extLst>
          </a:blip>
          <a:srcRect l="84366" t="28915" b="32530"/>
          <a:stretch>
            <a:fillRect/>
          </a:stretch>
        </p:blipFill>
        <p:spPr bwMode="auto">
          <a:xfrm>
            <a:off x="6215063" y="5105400"/>
            <a:ext cx="1073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3" name="Picture 7"/>
          <p:cNvPicPr>
            <a:picLocks noChangeAspect="1" noChangeArrowheads="1"/>
          </p:cNvPicPr>
          <p:nvPr/>
        </p:nvPicPr>
        <p:blipFill>
          <a:blip r:embed="rId2">
            <a:extLst>
              <a:ext uri="{28A0092B-C50C-407E-A947-70E740481C1C}">
                <a14:useLocalDpi xmlns:a14="http://schemas.microsoft.com/office/drawing/2010/main" val="0"/>
              </a:ext>
            </a:extLst>
          </a:blip>
          <a:srcRect l="65494" t="19276" r="15634" b="22891"/>
          <a:stretch>
            <a:fillRect/>
          </a:stretch>
        </p:blipFill>
        <p:spPr bwMode="auto">
          <a:xfrm>
            <a:off x="4962525" y="4953000"/>
            <a:ext cx="1295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2103"/>
                                        </p:tgtEl>
                                        <p:attrNameLst>
                                          <p:attrName>style.visibility</p:attrName>
                                        </p:attrNameLst>
                                      </p:cBhvr>
                                      <p:to>
                                        <p:strVal val="visible"/>
                                      </p:to>
                                    </p:set>
                                    <p:animEffect transition="in" filter="fade">
                                      <p:cBhvr>
                                        <p:cTn id="7" dur="1000"/>
                                        <p:tgtEl>
                                          <p:spTgt spid="132103"/>
                                        </p:tgtEl>
                                      </p:cBhvr>
                                    </p:animEffect>
                                    <p:anim calcmode="lin" valueType="num">
                                      <p:cBhvr>
                                        <p:cTn id="8" dur="1000" fill="hold"/>
                                        <p:tgtEl>
                                          <p:spTgt spid="132103"/>
                                        </p:tgtEl>
                                        <p:attrNameLst>
                                          <p:attrName>ppt_x</p:attrName>
                                        </p:attrNameLst>
                                      </p:cBhvr>
                                      <p:tavLst>
                                        <p:tav tm="0">
                                          <p:val>
                                            <p:strVal val="#ppt_x"/>
                                          </p:val>
                                        </p:tav>
                                        <p:tav tm="100000">
                                          <p:val>
                                            <p:strVal val="#ppt_x"/>
                                          </p:val>
                                        </p:tav>
                                      </p:tavLst>
                                    </p:anim>
                                    <p:anim calcmode="lin" valueType="num">
                                      <p:cBhvr>
                                        <p:cTn id="9" dur="900" decel="100000" fill="hold"/>
                                        <p:tgtEl>
                                          <p:spTgt spid="13210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2103"/>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32102"/>
                                        </p:tgtEl>
                                        <p:attrNameLst>
                                          <p:attrName>style.visibility</p:attrName>
                                        </p:attrNameLst>
                                      </p:cBhvr>
                                      <p:to>
                                        <p:strVal val="visible"/>
                                      </p:to>
                                    </p:set>
                                    <p:animEffect transition="in" filter="fade">
                                      <p:cBhvr>
                                        <p:cTn id="15" dur="1000"/>
                                        <p:tgtEl>
                                          <p:spTgt spid="132102"/>
                                        </p:tgtEl>
                                      </p:cBhvr>
                                    </p:animEffect>
                                    <p:anim calcmode="lin" valueType="num">
                                      <p:cBhvr>
                                        <p:cTn id="16" dur="1000" fill="hold"/>
                                        <p:tgtEl>
                                          <p:spTgt spid="132102"/>
                                        </p:tgtEl>
                                        <p:attrNameLst>
                                          <p:attrName>ppt_x</p:attrName>
                                        </p:attrNameLst>
                                      </p:cBhvr>
                                      <p:tavLst>
                                        <p:tav tm="0">
                                          <p:val>
                                            <p:strVal val="#ppt_x"/>
                                          </p:val>
                                        </p:tav>
                                        <p:tav tm="100000">
                                          <p:val>
                                            <p:strVal val="#ppt_x"/>
                                          </p:val>
                                        </p:tav>
                                      </p:tavLst>
                                    </p:anim>
                                    <p:anim calcmode="lin" valueType="num">
                                      <p:cBhvr>
                                        <p:cTn id="17" dur="900" decel="100000" fill="hold"/>
                                        <p:tgtEl>
                                          <p:spTgt spid="13210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321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Example 9.6</a:t>
            </a:r>
          </a:p>
        </p:txBody>
      </p:sp>
      <p:sp>
        <p:nvSpPr>
          <p:cNvPr id="133123" name="Rectangle 3"/>
          <p:cNvSpPr>
            <a:spLocks noGrp="1" noChangeArrowheads="1"/>
          </p:cNvSpPr>
          <p:nvPr>
            <p:ph type="body" idx="1"/>
          </p:nvPr>
        </p:nvSpPr>
        <p:spPr/>
        <p:txBody>
          <a:bodyPr/>
          <a:lstStyle/>
          <a:p>
            <a:pPr eaLnBrk="1" hangingPunct="1"/>
            <a:r>
              <a:rPr lang="en-US" altLang="en-US"/>
              <a:t>Thus we use </a:t>
            </a:r>
            <a:r>
              <a:rPr lang="en-US" altLang="en-US" i="1"/>
              <a:t>v </a:t>
            </a:r>
            <a:r>
              <a:rPr lang="en-US" altLang="en-US"/>
              <a:t>= 9; Appendix Table A.5 gives </a:t>
            </a:r>
            <a:r>
              <a:rPr lang="en-US" altLang="en-US" i="1"/>
              <a:t>t</a:t>
            </a:r>
            <a:r>
              <a:rPr lang="en-US" altLang="en-US" baseline="-25000"/>
              <a:t>.025,9</a:t>
            </a:r>
            <a:r>
              <a:rPr lang="en-US" altLang="en-US"/>
              <a:t> = 2.262. The resulting interval is</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With a high degree of confidence, we can say that true average porosity for triacetate fabric specimens exceeds that for cotton specimens by between 81.80 and 87.06</a:t>
            </a:r>
          </a:p>
          <a:p>
            <a:pPr eaLnBrk="1" hangingPunct="1"/>
            <a:r>
              <a:rPr lang="en-US" altLang="en-US"/>
              <a:t>cm3/cm2/sec.</a:t>
            </a:r>
          </a:p>
        </p:txBody>
      </p:sp>
      <p:pic>
        <p:nvPicPr>
          <p:cNvPr id="16388" name="Picture 6"/>
          <p:cNvPicPr>
            <a:picLocks noChangeAspect="1" noChangeArrowheads="1"/>
          </p:cNvPicPr>
          <p:nvPr/>
        </p:nvPicPr>
        <p:blipFill>
          <a:blip r:embed="rId2">
            <a:extLst>
              <a:ext uri="{28A0092B-C50C-407E-A947-70E740481C1C}">
                <a14:useLocalDpi xmlns:a14="http://schemas.microsoft.com/office/drawing/2010/main" val="0"/>
              </a:ext>
            </a:extLst>
          </a:blip>
          <a:srcRect r="1534" b="34975"/>
          <a:stretch>
            <a:fillRect/>
          </a:stretch>
        </p:blipFill>
        <p:spPr bwMode="auto">
          <a:xfrm>
            <a:off x="533400" y="2667000"/>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Rectangle 8"/>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cont’d</a:t>
            </a:r>
          </a:p>
        </p:txBody>
      </p:sp>
      <p:pic>
        <p:nvPicPr>
          <p:cNvPr id="133129" name="Picture 9"/>
          <p:cNvPicPr>
            <a:picLocks noChangeAspect="1" noChangeArrowheads="1"/>
          </p:cNvPicPr>
          <p:nvPr/>
        </p:nvPicPr>
        <p:blipFill>
          <a:blip r:embed="rId2">
            <a:extLst>
              <a:ext uri="{28A0092B-C50C-407E-A947-70E740481C1C}">
                <a14:useLocalDpi xmlns:a14="http://schemas.microsoft.com/office/drawing/2010/main" val="0"/>
              </a:ext>
            </a:extLst>
          </a:blip>
          <a:srcRect l="66919" t="65024"/>
          <a:stretch>
            <a:fillRect/>
          </a:stretch>
        </p:blipFill>
        <p:spPr bwMode="auto">
          <a:xfrm>
            <a:off x="5897563" y="3581400"/>
            <a:ext cx="2636837"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3129"/>
                                        </p:tgtEl>
                                        <p:attrNameLst>
                                          <p:attrName>style.visibility</p:attrName>
                                        </p:attrNameLst>
                                      </p:cBhvr>
                                      <p:to>
                                        <p:strVal val="visible"/>
                                      </p:to>
                                    </p:set>
                                    <p:animEffect transition="in" filter="fade">
                                      <p:cBhvr>
                                        <p:cTn id="7" dur="1000"/>
                                        <p:tgtEl>
                                          <p:spTgt spid="133129"/>
                                        </p:tgtEl>
                                      </p:cBhvr>
                                    </p:animEffect>
                                    <p:anim calcmode="lin" valueType="num">
                                      <p:cBhvr>
                                        <p:cTn id="8" dur="1000" fill="hold"/>
                                        <p:tgtEl>
                                          <p:spTgt spid="133129"/>
                                        </p:tgtEl>
                                        <p:attrNameLst>
                                          <p:attrName>ppt_x</p:attrName>
                                        </p:attrNameLst>
                                      </p:cBhvr>
                                      <p:tavLst>
                                        <p:tav tm="0">
                                          <p:val>
                                            <p:strVal val="#ppt_x"/>
                                          </p:val>
                                        </p:tav>
                                        <p:tav tm="100000">
                                          <p:val>
                                            <p:strVal val="#ppt_x"/>
                                          </p:val>
                                        </p:tav>
                                      </p:tavLst>
                                    </p:anim>
                                    <p:anim calcmode="lin" valueType="num">
                                      <p:cBhvr>
                                        <p:cTn id="9" dur="900" decel="100000" fill="hold"/>
                                        <p:tgtEl>
                                          <p:spTgt spid="13312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29"/>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3123">
                                            <p:txEl>
                                              <p:pRg st="6" end="6"/>
                                            </p:txEl>
                                          </p:spTgt>
                                        </p:tgtEl>
                                        <p:attrNameLst>
                                          <p:attrName>style.visibility</p:attrName>
                                        </p:attrNameLst>
                                      </p:cBhvr>
                                      <p:to>
                                        <p:strVal val="visible"/>
                                      </p:to>
                                    </p:set>
                                    <p:animEffect transition="in" filter="fade">
                                      <p:cBhvr>
                                        <p:cTn id="13" dur="1000"/>
                                        <p:tgtEl>
                                          <p:spTgt spid="133123">
                                            <p:txEl>
                                              <p:pRg st="6" end="6"/>
                                            </p:txEl>
                                          </p:spTgt>
                                        </p:tgtEl>
                                      </p:cBhvr>
                                    </p:animEffect>
                                    <p:anim calcmode="lin" valueType="num">
                                      <p:cBhvr>
                                        <p:cTn id="14" dur="10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33123">
                                            <p:txEl>
                                              <p:pRg st="6" end="6"/>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3123">
                                            <p:txEl>
                                              <p:pRg st="6" end="6"/>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33123">
                                            <p:txEl>
                                              <p:pRg st="7" end="7"/>
                                            </p:txEl>
                                          </p:spTgt>
                                        </p:tgtEl>
                                        <p:attrNameLst>
                                          <p:attrName>style.visibility</p:attrName>
                                        </p:attrNameLst>
                                      </p:cBhvr>
                                      <p:to>
                                        <p:strVal val="visible"/>
                                      </p:to>
                                    </p:set>
                                    <p:animEffect transition="in" filter="fade">
                                      <p:cBhvr>
                                        <p:cTn id="19" dur="1000"/>
                                        <p:tgtEl>
                                          <p:spTgt spid="133123">
                                            <p:txEl>
                                              <p:pRg st="7" end="7"/>
                                            </p:txEl>
                                          </p:spTgt>
                                        </p:tgtEl>
                                      </p:cBhvr>
                                    </p:animEffect>
                                    <p:anim calcmode="lin" valueType="num">
                                      <p:cBhvr>
                                        <p:cTn id="20" dur="10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33123">
                                            <p:txEl>
                                              <p:pRg st="7" end="7"/>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312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olidFill>
                  <a:srgbClr val="00ADEF"/>
                </a:solidFill>
              </a:rPr>
              <a:t>Pooled </a:t>
            </a:r>
            <a:r>
              <a:rPr lang="en-US" altLang="en-US" sz="4000" b="1" i="1">
                <a:solidFill>
                  <a:srgbClr val="00ADEF"/>
                </a:solidFill>
              </a:rPr>
              <a:t>t</a:t>
            </a:r>
            <a:r>
              <a:rPr lang="en-US" altLang="en-US" sz="4000" b="1">
                <a:solidFill>
                  <a:srgbClr val="00ADEF"/>
                </a:solidFill>
              </a:rPr>
              <a:t> Procedure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Pooled </a:t>
            </a:r>
            <a:r>
              <a:rPr lang="en-US" altLang="en-US" i="1"/>
              <a:t>t</a:t>
            </a:r>
            <a:r>
              <a:rPr lang="en-US" altLang="en-US"/>
              <a:t> Procedures</a:t>
            </a:r>
          </a:p>
        </p:txBody>
      </p:sp>
      <p:sp>
        <p:nvSpPr>
          <p:cNvPr id="19459" name="Rectangle 3"/>
          <p:cNvSpPr>
            <a:spLocks noGrp="1" noChangeArrowheads="1"/>
          </p:cNvSpPr>
          <p:nvPr>
            <p:ph type="body" idx="1"/>
          </p:nvPr>
        </p:nvSpPr>
        <p:spPr/>
        <p:txBody>
          <a:bodyPr/>
          <a:lstStyle/>
          <a:p>
            <a:pPr eaLnBrk="1" hangingPunct="1"/>
            <a:r>
              <a:rPr lang="en-US" altLang="en-US"/>
              <a:t>Alternatives to the two-sample </a:t>
            </a:r>
            <a:r>
              <a:rPr lang="en-US" altLang="en-US" i="1"/>
              <a:t>t</a:t>
            </a:r>
            <a:r>
              <a:rPr lang="en-US" altLang="en-US"/>
              <a:t> procedures just described result from assuming not only that the two population distributions are normal but also that they have equal variances                   .</a:t>
            </a:r>
          </a:p>
          <a:p>
            <a:pPr eaLnBrk="1" hangingPunct="1"/>
            <a:endParaRPr lang="en-US" altLang="en-US"/>
          </a:p>
          <a:p>
            <a:pPr eaLnBrk="1" hangingPunct="1"/>
            <a:r>
              <a:rPr lang="en-US" altLang="en-US"/>
              <a:t>That is, the two population distribution curves are assumed normal with equal spreads, the only possible difference between them being where they are centered. </a:t>
            </a:r>
          </a:p>
        </p:txBody>
      </p:sp>
      <p:pic>
        <p:nvPicPr>
          <p:cNvPr id="1946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90800"/>
            <a:ext cx="1447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Pooled </a:t>
            </a:r>
            <a:r>
              <a:rPr lang="en-US" altLang="en-US" i="1"/>
              <a:t>t</a:t>
            </a:r>
            <a:r>
              <a:rPr lang="en-US" altLang="en-US"/>
              <a:t> Procedures</a:t>
            </a:r>
          </a:p>
        </p:txBody>
      </p:sp>
      <p:sp>
        <p:nvSpPr>
          <p:cNvPr id="20483" name="Rectangle 3"/>
          <p:cNvSpPr>
            <a:spLocks noGrp="1" noChangeArrowheads="1"/>
          </p:cNvSpPr>
          <p:nvPr>
            <p:ph type="body" idx="1"/>
          </p:nvPr>
        </p:nvSpPr>
        <p:spPr/>
        <p:txBody>
          <a:bodyPr/>
          <a:lstStyle/>
          <a:p>
            <a:pPr eaLnBrk="1" hangingPunct="1"/>
            <a:r>
              <a:rPr lang="en-US" altLang="en-US"/>
              <a:t>Let </a:t>
            </a:r>
            <a:r>
              <a:rPr lang="en-US" altLang="en-US" i="1">
                <a:sym typeface="Symbol" panose="05050102010706020507" pitchFamily="18" charset="2"/>
              </a:rPr>
              <a:t></a:t>
            </a:r>
            <a:r>
              <a:rPr lang="en-US" altLang="en-US" sz="1200">
                <a:sym typeface="Symbol" panose="05050102010706020507" pitchFamily="18" charset="2"/>
              </a:rPr>
              <a:t> </a:t>
            </a:r>
            <a:r>
              <a:rPr lang="en-US" altLang="en-US" baseline="30000">
                <a:sym typeface="Symbol" panose="05050102010706020507" pitchFamily="18" charset="2"/>
              </a:rPr>
              <a:t>2</a:t>
            </a:r>
            <a:r>
              <a:rPr lang="en-US" altLang="en-US"/>
              <a:t> denote the common population variance. Then standardizing            gives</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spcBef>
                <a:spcPct val="0"/>
              </a:spcBef>
            </a:pPr>
            <a:r>
              <a:rPr lang="en-US" altLang="en-US"/>
              <a:t>which has a standard normal distribution. Before this variable can be used as a basis for making inferences           about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a:t>
            </a:r>
            <a:r>
              <a:rPr lang="en-US" altLang="en-US"/>
              <a:t>–</a:t>
            </a:r>
            <a:r>
              <a:rPr lang="en-US" altLang="en-US">
                <a:sym typeface="Symbol" panose="05050102010706020507" pitchFamily="18" charset="2"/>
              </a:rPr>
              <a:t>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the common variance must be estimated from sample data. </a:t>
            </a:r>
          </a:p>
        </p:txBody>
      </p:sp>
      <p:pic>
        <p:nvPicPr>
          <p:cNvPr id="204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05000"/>
            <a:ext cx="895350"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175" y="2667000"/>
            <a:ext cx="6042025" cy="123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Pooled </a:t>
            </a:r>
            <a:r>
              <a:rPr lang="en-US" altLang="en-US" i="1"/>
              <a:t>t</a:t>
            </a:r>
            <a:r>
              <a:rPr lang="en-US" altLang="en-US"/>
              <a:t> Procedures</a:t>
            </a:r>
          </a:p>
        </p:txBody>
      </p:sp>
      <p:sp>
        <p:nvSpPr>
          <p:cNvPr id="21507" name="Rectangle 3"/>
          <p:cNvSpPr>
            <a:spLocks noGrp="1" noChangeArrowheads="1"/>
          </p:cNvSpPr>
          <p:nvPr>
            <p:ph type="body" idx="1"/>
          </p:nvPr>
        </p:nvSpPr>
        <p:spPr/>
        <p:txBody>
          <a:bodyPr/>
          <a:lstStyle/>
          <a:p>
            <a:pPr eaLnBrk="1" hangingPunct="1">
              <a:spcBef>
                <a:spcPct val="0"/>
              </a:spcBef>
            </a:pPr>
            <a:r>
              <a:rPr lang="en-US" altLang="en-US"/>
              <a:t>One estimator of </a:t>
            </a:r>
            <a:r>
              <a:rPr lang="en-US" altLang="en-US" i="1">
                <a:sym typeface="Symbol" panose="05050102010706020507" pitchFamily="18" charset="2"/>
              </a:rPr>
              <a:t></a:t>
            </a:r>
            <a:r>
              <a:rPr lang="en-US" altLang="en-US" sz="1200">
                <a:sym typeface="Symbol" panose="05050102010706020507" pitchFamily="18" charset="2"/>
              </a:rPr>
              <a:t> </a:t>
            </a:r>
            <a:r>
              <a:rPr lang="en-US" altLang="en-US" baseline="30000">
                <a:sym typeface="Symbol" panose="05050102010706020507" pitchFamily="18" charset="2"/>
              </a:rPr>
              <a:t>2</a:t>
            </a:r>
            <a:r>
              <a:rPr lang="en-US" altLang="en-US"/>
              <a:t> is    , the variance of the </a:t>
            </a:r>
            <a:r>
              <a:rPr lang="en-US" altLang="en-US" i="1"/>
              <a:t>m </a:t>
            </a:r>
            <a:r>
              <a:rPr lang="en-US" altLang="en-US"/>
              <a:t>observations in the first sample, and another is    , the variance of the second sample. Intuitively, a better estimator than either individual sample variance results from combining the two sample variances.</a:t>
            </a:r>
          </a:p>
          <a:p>
            <a:pPr eaLnBrk="1" hangingPunct="1">
              <a:spcBef>
                <a:spcPct val="0"/>
              </a:spcBef>
            </a:pPr>
            <a:endParaRPr lang="en-US" altLang="en-US"/>
          </a:p>
          <a:p>
            <a:pPr eaLnBrk="1" hangingPunct="1">
              <a:spcBef>
                <a:spcPct val="0"/>
              </a:spcBef>
            </a:pPr>
            <a:r>
              <a:rPr lang="en-US" altLang="en-US"/>
              <a:t>A first thought might be to use                </a:t>
            </a:r>
          </a:p>
          <a:p>
            <a:pPr eaLnBrk="1" hangingPunct="1">
              <a:spcBef>
                <a:spcPct val="0"/>
              </a:spcBef>
            </a:pPr>
            <a:endParaRPr lang="en-US" altLang="en-US"/>
          </a:p>
          <a:p>
            <a:pPr eaLnBrk="1" hangingPunct="1">
              <a:spcBef>
                <a:spcPct val="0"/>
              </a:spcBef>
            </a:pPr>
            <a:r>
              <a:rPr lang="en-US" altLang="en-US"/>
              <a:t>However, if  </a:t>
            </a:r>
            <a:r>
              <a:rPr lang="en-US" altLang="en-US" i="1"/>
              <a:t>m</a:t>
            </a:r>
            <a:r>
              <a:rPr lang="en-US" altLang="en-US"/>
              <a:t> &gt; </a:t>
            </a:r>
            <a:r>
              <a:rPr lang="en-US" altLang="en-US" i="1"/>
              <a:t>n</a:t>
            </a:r>
            <a:r>
              <a:rPr lang="en-US" altLang="en-US"/>
              <a:t>, then the first sample contains more information about </a:t>
            </a:r>
            <a:r>
              <a:rPr lang="en-US" altLang="en-US" i="1">
                <a:sym typeface="Symbol" panose="05050102010706020507" pitchFamily="18" charset="2"/>
              </a:rPr>
              <a:t></a:t>
            </a:r>
            <a:r>
              <a:rPr lang="en-US" altLang="en-US" sz="1200">
                <a:sym typeface="Symbol" panose="05050102010706020507" pitchFamily="18" charset="2"/>
              </a:rPr>
              <a:t> </a:t>
            </a:r>
            <a:r>
              <a:rPr lang="en-US" altLang="en-US" baseline="30000">
                <a:sym typeface="Symbol" panose="05050102010706020507" pitchFamily="18" charset="2"/>
              </a:rPr>
              <a:t>2</a:t>
            </a:r>
            <a:r>
              <a:rPr lang="en-US" altLang="en-US"/>
              <a:t> than does the second sample, and an analogous comment applies if </a:t>
            </a:r>
            <a:r>
              <a:rPr lang="en-US" altLang="en-US" i="1"/>
              <a:t>m</a:t>
            </a:r>
            <a:r>
              <a:rPr lang="en-US" altLang="en-US"/>
              <a:t> &lt; </a:t>
            </a:r>
            <a:r>
              <a:rPr lang="en-US" altLang="en-US" i="1"/>
              <a:t>n</a:t>
            </a:r>
            <a:r>
              <a:rPr lang="en-US" altLang="en-US"/>
              <a:t>.</a:t>
            </a:r>
          </a:p>
        </p:txBody>
      </p:sp>
      <p:pic>
        <p:nvPicPr>
          <p:cNvPr id="215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038" y="1585913"/>
            <a:ext cx="265112"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213" y="1905000"/>
            <a:ext cx="255587"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0" y="3733800"/>
            <a:ext cx="12795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Pooled </a:t>
            </a:r>
            <a:r>
              <a:rPr lang="en-US" altLang="en-US" i="1"/>
              <a:t>t</a:t>
            </a:r>
            <a:r>
              <a:rPr lang="en-US" altLang="en-US"/>
              <a:t> Procedures</a:t>
            </a:r>
          </a:p>
        </p:txBody>
      </p:sp>
      <p:sp>
        <p:nvSpPr>
          <p:cNvPr id="22531" name="Rectangle 3"/>
          <p:cNvSpPr>
            <a:spLocks noGrp="1" noChangeArrowheads="1"/>
          </p:cNvSpPr>
          <p:nvPr>
            <p:ph type="body" idx="1"/>
          </p:nvPr>
        </p:nvSpPr>
        <p:spPr/>
        <p:txBody>
          <a:bodyPr/>
          <a:lstStyle/>
          <a:p>
            <a:pPr eaLnBrk="1" hangingPunct="1"/>
            <a:r>
              <a:rPr lang="en-US" altLang="en-US"/>
              <a:t>The following </a:t>
            </a:r>
            <a:r>
              <a:rPr lang="en-US" altLang="en-US" i="1"/>
              <a:t>weighted</a:t>
            </a:r>
            <a:r>
              <a:rPr lang="en-US" altLang="en-US"/>
              <a:t> average of the two sample variances, called the </a:t>
            </a:r>
            <a:r>
              <a:rPr lang="en-US" altLang="en-US" b="1"/>
              <a:t>pooled</a:t>
            </a:r>
            <a:r>
              <a:rPr lang="en-US" altLang="en-US"/>
              <a:t> (i.e., combined) </a:t>
            </a:r>
            <a:r>
              <a:rPr lang="en-US" altLang="en-US" b="1"/>
              <a:t>estimator of</a:t>
            </a:r>
            <a:r>
              <a:rPr lang="en-US" altLang="en-US"/>
              <a:t> </a:t>
            </a:r>
            <a:r>
              <a:rPr lang="en-US" altLang="en-US" b="1" i="1">
                <a:sym typeface="Symbol" panose="05050102010706020507" pitchFamily="18" charset="2"/>
              </a:rPr>
              <a:t></a:t>
            </a:r>
            <a:r>
              <a:rPr lang="en-US" altLang="en-US" sz="1200" b="1">
                <a:sym typeface="Symbol" panose="05050102010706020507" pitchFamily="18" charset="2"/>
              </a:rPr>
              <a:t> </a:t>
            </a:r>
            <a:r>
              <a:rPr lang="en-US" altLang="en-US" b="1" baseline="30000">
                <a:sym typeface="Symbol" panose="05050102010706020507" pitchFamily="18" charset="2"/>
              </a:rPr>
              <a:t>2</a:t>
            </a:r>
            <a:r>
              <a:rPr lang="en-US" altLang="en-US"/>
              <a:t>,adjusts for any difference between the two sample </a:t>
            </a:r>
          </a:p>
          <a:p>
            <a:pPr eaLnBrk="1" hangingPunct="1"/>
            <a:r>
              <a:rPr lang="en-US" altLang="en-US"/>
              <a:t>sizes:	</a:t>
            </a:r>
          </a:p>
          <a:p>
            <a:pPr eaLnBrk="1" hangingPunct="1"/>
            <a:endParaRPr lang="en-US" altLang="en-US"/>
          </a:p>
          <a:p>
            <a:pPr eaLnBrk="1" hangingPunct="1"/>
            <a:endParaRPr lang="en-US" altLang="en-US"/>
          </a:p>
          <a:p>
            <a:pPr eaLnBrk="1" hangingPunct="1"/>
            <a:endParaRPr lang="en-US" altLang="en-US"/>
          </a:p>
          <a:p>
            <a:pPr eaLnBrk="1" hangingPunct="1"/>
            <a:r>
              <a:rPr lang="en-US" altLang="en-US"/>
              <a:t>The first sample contributes </a:t>
            </a:r>
            <a:r>
              <a:rPr lang="en-US" altLang="en-US" i="1"/>
              <a:t>m</a:t>
            </a:r>
            <a:r>
              <a:rPr lang="en-US" altLang="en-US"/>
              <a:t> – 1 degrees of freedom to the estimate of </a:t>
            </a:r>
            <a:r>
              <a:rPr lang="en-US" altLang="en-US" i="1">
                <a:sym typeface="Symbol" panose="05050102010706020507" pitchFamily="18" charset="2"/>
              </a:rPr>
              <a:t></a:t>
            </a:r>
            <a:r>
              <a:rPr lang="en-US" altLang="en-US" sz="1200">
                <a:sym typeface="Symbol" panose="05050102010706020507" pitchFamily="18" charset="2"/>
              </a:rPr>
              <a:t> </a:t>
            </a:r>
            <a:r>
              <a:rPr lang="en-US" altLang="en-US" baseline="30000">
                <a:sym typeface="Symbol" panose="05050102010706020507" pitchFamily="18" charset="2"/>
              </a:rPr>
              <a:t>2</a:t>
            </a:r>
            <a:r>
              <a:rPr lang="en-US" altLang="en-US"/>
              <a:t>, and the second sample contributes        </a:t>
            </a:r>
            <a:r>
              <a:rPr lang="en-US" altLang="en-US" i="1"/>
              <a:t>n </a:t>
            </a:r>
            <a:r>
              <a:rPr lang="en-US" altLang="en-US"/>
              <a:t>– 1 df, for a total of </a:t>
            </a:r>
            <a:r>
              <a:rPr lang="en-US" altLang="en-US" i="1"/>
              <a:t>m</a:t>
            </a:r>
            <a:r>
              <a:rPr lang="en-US" altLang="en-US"/>
              <a:t> + </a:t>
            </a:r>
            <a:r>
              <a:rPr lang="en-US" altLang="en-US" i="1"/>
              <a:t>n</a:t>
            </a:r>
            <a:r>
              <a:rPr lang="en-US" altLang="en-US"/>
              <a:t> – 2 df. </a:t>
            </a:r>
          </a:p>
        </p:txBody>
      </p:sp>
      <p:pic>
        <p:nvPicPr>
          <p:cNvPr id="2253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3286125"/>
            <a:ext cx="502761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Pooled </a:t>
            </a:r>
            <a:r>
              <a:rPr lang="en-US" altLang="en-US" i="1"/>
              <a:t>t</a:t>
            </a:r>
            <a:r>
              <a:rPr lang="en-US" altLang="en-US"/>
              <a:t> Procedures</a:t>
            </a:r>
          </a:p>
        </p:txBody>
      </p:sp>
      <p:sp>
        <p:nvSpPr>
          <p:cNvPr id="23555" name="Rectangle 3"/>
          <p:cNvSpPr>
            <a:spLocks noGrp="1" noChangeArrowheads="1"/>
          </p:cNvSpPr>
          <p:nvPr>
            <p:ph type="body" idx="1"/>
          </p:nvPr>
        </p:nvSpPr>
        <p:spPr/>
        <p:txBody>
          <a:bodyPr/>
          <a:lstStyle/>
          <a:p>
            <a:pPr eaLnBrk="1" hangingPunct="1"/>
            <a:r>
              <a:rPr lang="en-US" altLang="en-US"/>
              <a:t>Statistical theory says that if      replaces </a:t>
            </a:r>
            <a:r>
              <a:rPr lang="en-US" altLang="en-US" i="1">
                <a:sym typeface="Symbol" panose="05050102010706020507" pitchFamily="18" charset="2"/>
              </a:rPr>
              <a:t></a:t>
            </a:r>
            <a:r>
              <a:rPr lang="en-US" altLang="en-US" sz="1200">
                <a:sym typeface="Symbol" panose="05050102010706020507" pitchFamily="18" charset="2"/>
              </a:rPr>
              <a:t> </a:t>
            </a:r>
            <a:r>
              <a:rPr lang="en-US" altLang="en-US" baseline="30000">
                <a:sym typeface="Symbol" panose="05050102010706020507" pitchFamily="18" charset="2"/>
              </a:rPr>
              <a:t>2</a:t>
            </a:r>
            <a:r>
              <a:rPr lang="en-US" altLang="en-US"/>
              <a:t> in the expression for </a:t>
            </a:r>
            <a:r>
              <a:rPr lang="en-US" altLang="en-US" i="1"/>
              <a:t>Z</a:t>
            </a:r>
            <a:r>
              <a:rPr lang="en-US" altLang="en-US"/>
              <a:t>, the resulting standardized variable has a </a:t>
            </a:r>
            <a:r>
              <a:rPr lang="en-US" altLang="en-US" i="1"/>
              <a:t>t</a:t>
            </a:r>
            <a:r>
              <a:rPr lang="en-US" altLang="en-US"/>
              <a:t> distribution based on </a:t>
            </a:r>
            <a:r>
              <a:rPr lang="en-US" altLang="en-US" i="1"/>
              <a:t>m</a:t>
            </a:r>
            <a:r>
              <a:rPr lang="en-US" altLang="en-US"/>
              <a:t> + </a:t>
            </a:r>
            <a:r>
              <a:rPr lang="en-US" altLang="en-US" i="1"/>
              <a:t>n</a:t>
            </a:r>
            <a:r>
              <a:rPr lang="en-US" altLang="en-US"/>
              <a:t> – 2 df.</a:t>
            </a:r>
          </a:p>
          <a:p>
            <a:pPr eaLnBrk="1" hangingPunct="1"/>
            <a:endParaRPr lang="en-US" altLang="en-US"/>
          </a:p>
          <a:p>
            <a:pPr eaLnBrk="1" hangingPunct="1"/>
            <a:r>
              <a:rPr lang="en-US" altLang="en-US"/>
              <a:t>In the same way that earlier standardized variables were used as a basis for deriving confidence intervals and test procedures, this </a:t>
            </a:r>
            <a:r>
              <a:rPr lang="en-US" altLang="en-US" i="1"/>
              <a:t>t</a:t>
            </a:r>
            <a:r>
              <a:rPr lang="en-US" altLang="en-US"/>
              <a:t> variable immediately leads to the pooled </a:t>
            </a:r>
            <a:r>
              <a:rPr lang="en-US" altLang="en-US" i="1"/>
              <a:t>t</a:t>
            </a:r>
            <a:r>
              <a:rPr lang="en-US" altLang="en-US"/>
              <a:t> CI for estimating </a:t>
            </a:r>
            <a:r>
              <a:rPr lang="en-US" altLang="en-US" i="1">
                <a:sym typeface="Symbol" panose="05050102010706020507" pitchFamily="18" charset="2"/>
              </a:rPr>
              <a:t></a:t>
            </a:r>
            <a:r>
              <a:rPr lang="en-US" altLang="en-US" baseline="-25000">
                <a:sym typeface="Symbol" panose="05050102010706020507" pitchFamily="18" charset="2"/>
              </a:rPr>
              <a:t>1</a:t>
            </a:r>
            <a:r>
              <a:rPr lang="en-US" altLang="en-US"/>
              <a:t> – </a:t>
            </a:r>
            <a:r>
              <a:rPr lang="en-US" altLang="en-US" i="1">
                <a:sym typeface="Symbol" panose="05050102010706020507" pitchFamily="18" charset="2"/>
              </a:rPr>
              <a:t></a:t>
            </a:r>
            <a:r>
              <a:rPr lang="en-US" altLang="en-US" baseline="-25000">
                <a:sym typeface="Symbol" panose="05050102010706020507" pitchFamily="18" charset="2"/>
              </a:rPr>
              <a:t>2</a:t>
            </a:r>
            <a:r>
              <a:rPr lang="en-US" altLang="en-US" baseline="-25000"/>
              <a:t> </a:t>
            </a:r>
            <a:r>
              <a:rPr lang="en-US" altLang="en-US"/>
              <a:t>and the pooled </a:t>
            </a:r>
            <a:r>
              <a:rPr lang="en-US" altLang="en-US" i="1"/>
              <a:t>t</a:t>
            </a:r>
            <a:r>
              <a:rPr lang="en-US" altLang="en-US"/>
              <a:t> test for testing hypotheses about a difference between means.</a:t>
            </a:r>
          </a:p>
        </p:txBody>
      </p:sp>
      <p:pic>
        <p:nvPicPr>
          <p:cNvPr id="235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775" y="1571625"/>
            <a:ext cx="3016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Pooled </a:t>
            </a:r>
            <a:r>
              <a:rPr lang="en-US" altLang="en-US" i="1"/>
              <a:t>t</a:t>
            </a:r>
            <a:r>
              <a:rPr lang="en-US" altLang="en-US"/>
              <a:t> Procedures</a:t>
            </a:r>
          </a:p>
        </p:txBody>
      </p:sp>
      <p:sp>
        <p:nvSpPr>
          <p:cNvPr id="24579" name="Rectangle 3"/>
          <p:cNvSpPr>
            <a:spLocks noGrp="1" noChangeArrowheads="1"/>
          </p:cNvSpPr>
          <p:nvPr>
            <p:ph type="body" idx="1"/>
          </p:nvPr>
        </p:nvSpPr>
        <p:spPr/>
        <p:txBody>
          <a:bodyPr/>
          <a:lstStyle/>
          <a:p>
            <a:pPr eaLnBrk="1" hangingPunct="1"/>
            <a:r>
              <a:rPr lang="en-US" altLang="en-US"/>
              <a:t>In the past, many statisticians recommended these pooled </a:t>
            </a:r>
            <a:r>
              <a:rPr lang="en-US" altLang="en-US" i="1"/>
              <a:t>t</a:t>
            </a:r>
            <a:r>
              <a:rPr lang="en-US" altLang="en-US"/>
              <a:t> procedures over the two-sample </a:t>
            </a:r>
            <a:r>
              <a:rPr lang="en-US" altLang="en-US" i="1"/>
              <a:t>t</a:t>
            </a:r>
            <a:r>
              <a:rPr lang="en-US" altLang="en-US"/>
              <a:t> procedures. </a:t>
            </a:r>
          </a:p>
          <a:p>
            <a:pPr eaLnBrk="1" hangingPunct="1"/>
            <a:endParaRPr lang="en-US" altLang="en-US"/>
          </a:p>
          <a:p>
            <a:pPr eaLnBrk="1" hangingPunct="1"/>
            <a:r>
              <a:rPr lang="en-US" altLang="en-US"/>
              <a:t>The pooled </a:t>
            </a:r>
            <a:r>
              <a:rPr lang="en-US" altLang="en-US" i="1"/>
              <a:t>t</a:t>
            </a:r>
            <a:r>
              <a:rPr lang="en-US" altLang="en-US"/>
              <a:t> test, for example, can be derived from the likelihood ratio principle, whereas the two-sample </a:t>
            </a:r>
            <a:r>
              <a:rPr lang="en-US" altLang="en-US" i="1"/>
              <a:t>t</a:t>
            </a:r>
            <a:r>
              <a:rPr lang="en-US" altLang="en-US"/>
              <a:t> test is not a likelihood ratio test.</a:t>
            </a:r>
          </a:p>
          <a:p>
            <a:pPr eaLnBrk="1" hangingPunct="1"/>
            <a:endParaRPr lang="en-US" altLang="en-US"/>
          </a:p>
          <a:p>
            <a:pPr eaLnBrk="1" hangingPunct="1"/>
            <a:r>
              <a:rPr lang="en-US" altLang="en-US"/>
              <a:t>Furthermore, the significance level for the pooled </a:t>
            </a:r>
            <a:r>
              <a:rPr lang="en-US" altLang="en-US" i="1"/>
              <a:t>t </a:t>
            </a:r>
            <a:r>
              <a:rPr lang="en-US" altLang="en-US"/>
              <a:t>test is exact, whereas it is only approximate for the two-sample </a:t>
            </a:r>
            <a:r>
              <a:rPr lang="en-US" altLang="en-US" i="1"/>
              <a:t>t</a:t>
            </a:r>
            <a:r>
              <a:rPr lang="en-US" altLang="en-US"/>
              <a:t> test.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5"/>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a:t>Copyright © Cengage Learning. All rights reserved.</a:t>
            </a:r>
            <a:r>
              <a:rPr lang="en-US" altLang="en-US"/>
              <a:t> </a:t>
            </a:r>
          </a:p>
        </p:txBody>
      </p:sp>
      <p:sp>
        <p:nvSpPr>
          <p:cNvPr id="5124" name="Text Box 23"/>
          <p:cNvSpPr txBox="1">
            <a:spLocks noChangeArrowheads="1"/>
          </p:cNvSpPr>
          <p:nvPr/>
        </p:nvSpPr>
        <p:spPr bwMode="auto">
          <a:xfrm>
            <a:off x="1824038" y="2895600"/>
            <a:ext cx="68627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a:solidFill>
                  <a:srgbClr val="00ADEF"/>
                </a:solidFill>
              </a:rPr>
              <a:t>The Two-Sample </a:t>
            </a:r>
            <a:r>
              <a:rPr lang="en-US" altLang="en-US" sz="4000" i="1">
                <a:solidFill>
                  <a:srgbClr val="00ADEF"/>
                </a:solidFill>
              </a:rPr>
              <a:t>t</a:t>
            </a:r>
            <a:r>
              <a:rPr lang="en-US" altLang="en-US" sz="4000">
                <a:solidFill>
                  <a:srgbClr val="00ADEF"/>
                </a:solidFill>
              </a:rPr>
              <a:t> Test and Confidence Interval</a:t>
            </a:r>
          </a:p>
        </p:txBody>
      </p:sp>
      <p:sp>
        <p:nvSpPr>
          <p:cNvPr id="5125" name="Rectangle 29"/>
          <p:cNvSpPr>
            <a:spLocks noChangeArrowheads="1"/>
          </p:cNvSpPr>
          <p:nvPr/>
        </p:nvSpPr>
        <p:spPr bwMode="auto">
          <a:xfrm>
            <a:off x="609600" y="2705100"/>
            <a:ext cx="8001000" cy="16002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Pooled </a:t>
            </a:r>
            <a:r>
              <a:rPr lang="en-US" altLang="en-US" i="1"/>
              <a:t>t</a:t>
            </a:r>
            <a:r>
              <a:rPr lang="en-US" altLang="en-US"/>
              <a:t> Procedures</a:t>
            </a:r>
          </a:p>
        </p:txBody>
      </p:sp>
      <p:sp>
        <p:nvSpPr>
          <p:cNvPr id="25603" name="Rectangle 3"/>
          <p:cNvSpPr>
            <a:spLocks noGrp="1" noChangeArrowheads="1"/>
          </p:cNvSpPr>
          <p:nvPr>
            <p:ph type="body" idx="1"/>
          </p:nvPr>
        </p:nvSpPr>
        <p:spPr/>
        <p:txBody>
          <a:bodyPr/>
          <a:lstStyle/>
          <a:p>
            <a:pPr eaLnBrk="1" hangingPunct="1"/>
            <a:r>
              <a:rPr lang="en-US" altLang="en-US"/>
              <a:t>However, recent research has shown that although the pooled </a:t>
            </a:r>
            <a:r>
              <a:rPr lang="en-US" altLang="en-US" i="1"/>
              <a:t>t</a:t>
            </a:r>
            <a:r>
              <a:rPr lang="en-US" altLang="en-US"/>
              <a:t> test does outperform the two-sample </a:t>
            </a:r>
            <a:r>
              <a:rPr lang="en-US" altLang="en-US" i="1"/>
              <a:t>t</a:t>
            </a:r>
            <a:r>
              <a:rPr lang="en-US" altLang="en-US"/>
              <a:t> test by a bit (smaller </a:t>
            </a:r>
            <a:r>
              <a:rPr lang="en-US" altLang="en-US" i="1">
                <a:sym typeface="Symbol" panose="05050102010706020507" pitchFamily="18" charset="2"/>
              </a:rPr>
              <a:t></a:t>
            </a:r>
            <a:r>
              <a:rPr lang="en-US" altLang="en-US"/>
              <a:t> 's for the same </a:t>
            </a:r>
            <a:r>
              <a:rPr lang="en-US" altLang="en-US" i="1">
                <a:sym typeface="Symbol" panose="05050102010706020507" pitchFamily="18" charset="2"/>
              </a:rPr>
              <a:t></a:t>
            </a:r>
            <a:r>
              <a:rPr lang="en-US" altLang="en-US"/>
              <a:t>) when              the former test can easily lead to erroneous conclusions if applied when the variances are different.</a:t>
            </a:r>
          </a:p>
          <a:p>
            <a:pPr eaLnBrk="1" hangingPunct="1"/>
            <a:endParaRPr lang="en-US" altLang="en-US"/>
          </a:p>
          <a:p>
            <a:pPr eaLnBrk="1" hangingPunct="1"/>
            <a:r>
              <a:rPr lang="en-US" altLang="en-US"/>
              <a:t>Analogous comments apply to the behavior of the two confidence intervals. That is, the pooled </a:t>
            </a:r>
            <a:r>
              <a:rPr lang="en-US" altLang="en-US" i="1"/>
              <a:t>t</a:t>
            </a:r>
            <a:r>
              <a:rPr lang="en-US" altLang="en-US"/>
              <a:t> procedures are not robust to violations of the equal variance assumption.</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175" y="2286000"/>
            <a:ext cx="1023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Pooled </a:t>
            </a:r>
            <a:r>
              <a:rPr lang="en-US" altLang="en-US" i="1"/>
              <a:t>t</a:t>
            </a:r>
            <a:r>
              <a:rPr lang="en-US" altLang="en-US"/>
              <a:t> Procedures</a:t>
            </a:r>
          </a:p>
        </p:txBody>
      </p:sp>
      <p:sp>
        <p:nvSpPr>
          <p:cNvPr id="26627" name="Rectangle 3"/>
          <p:cNvSpPr>
            <a:spLocks noGrp="1" noChangeArrowheads="1"/>
          </p:cNvSpPr>
          <p:nvPr>
            <p:ph type="body" idx="1"/>
          </p:nvPr>
        </p:nvSpPr>
        <p:spPr/>
        <p:txBody>
          <a:bodyPr/>
          <a:lstStyle/>
          <a:p>
            <a:pPr eaLnBrk="1" hangingPunct="1"/>
            <a:r>
              <a:rPr lang="en-US" altLang="en-US"/>
              <a:t>It has been suggested that one could carry out a preliminary test of                   and use a pooled </a:t>
            </a:r>
            <a:r>
              <a:rPr lang="en-US" altLang="en-US" i="1"/>
              <a:t>t</a:t>
            </a:r>
            <a:r>
              <a:rPr lang="en-US" altLang="en-US"/>
              <a:t> procedure if this null hypothesis is not rejected. Unfortunately, the usual “</a:t>
            </a:r>
            <a:r>
              <a:rPr lang="en-US" altLang="en-US" i="1"/>
              <a:t>F</a:t>
            </a:r>
            <a:r>
              <a:rPr lang="en-US" altLang="en-US"/>
              <a:t> test” of equal variances is quite sensitive to the assumption of normal population distributions—much more so than </a:t>
            </a:r>
            <a:r>
              <a:rPr lang="en-US" altLang="en-US" i="1"/>
              <a:t>t</a:t>
            </a:r>
            <a:r>
              <a:rPr lang="en-US" altLang="en-US"/>
              <a:t> procedures.</a:t>
            </a:r>
          </a:p>
          <a:p>
            <a:pPr eaLnBrk="1" hangingPunct="1"/>
            <a:endParaRPr lang="en-US" altLang="en-US"/>
          </a:p>
          <a:p>
            <a:pPr eaLnBrk="1" hangingPunct="1"/>
            <a:r>
              <a:rPr lang="en-US" altLang="en-US"/>
              <a:t>We therefore recommend the conservative approach of using two-sample </a:t>
            </a:r>
            <a:r>
              <a:rPr lang="en-US" altLang="en-US" i="1"/>
              <a:t>t</a:t>
            </a:r>
            <a:r>
              <a:rPr lang="en-US" altLang="en-US"/>
              <a:t> procedures unless there is really compelling evidence for doing otherwise, particularly when the two sample sizes are different.</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919288"/>
            <a:ext cx="14541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olidFill>
                  <a:srgbClr val="00ADEF"/>
                </a:solidFill>
              </a:rPr>
              <a:t>Type II Error Probabilities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Type II Error Probabilities</a:t>
            </a:r>
          </a:p>
        </p:txBody>
      </p:sp>
      <p:sp>
        <p:nvSpPr>
          <p:cNvPr id="29699" name="Rectangle 3"/>
          <p:cNvSpPr>
            <a:spLocks noGrp="1" noChangeArrowheads="1"/>
          </p:cNvSpPr>
          <p:nvPr>
            <p:ph type="body" idx="1"/>
          </p:nvPr>
        </p:nvSpPr>
        <p:spPr/>
        <p:txBody>
          <a:bodyPr/>
          <a:lstStyle/>
          <a:p>
            <a:pPr eaLnBrk="1" hangingPunct="1"/>
            <a:r>
              <a:rPr lang="en-US" altLang="en-US"/>
              <a:t>Determining type II error probabilities (or equivalently, power = 1 – </a:t>
            </a:r>
            <a:r>
              <a:rPr lang="en-US" altLang="en-US" i="1">
                <a:sym typeface="Symbol" panose="05050102010706020507" pitchFamily="18" charset="2"/>
              </a:rPr>
              <a:t></a:t>
            </a:r>
            <a:r>
              <a:rPr lang="en-US" altLang="en-US" sz="1200" i="1">
                <a:sym typeface="Symbol" panose="05050102010706020507" pitchFamily="18" charset="2"/>
              </a:rPr>
              <a:t> </a:t>
            </a:r>
            <a:r>
              <a:rPr lang="en-US" altLang="en-US"/>
              <a:t>) for the two-sample </a:t>
            </a:r>
            <a:r>
              <a:rPr lang="en-US" altLang="en-US" i="1"/>
              <a:t>t</a:t>
            </a:r>
            <a:r>
              <a:rPr lang="en-US" altLang="en-US"/>
              <a:t> test is complicated. There does not appear to be any simple way to use the </a:t>
            </a:r>
            <a:r>
              <a:rPr lang="en-US" altLang="en-US" i="1">
                <a:sym typeface="Symbol" panose="05050102010706020507" pitchFamily="18" charset="2"/>
              </a:rPr>
              <a:t></a:t>
            </a:r>
            <a:r>
              <a:rPr lang="en-US" altLang="en-US"/>
              <a:t> curves of Appendix Table A.17.</a:t>
            </a:r>
          </a:p>
          <a:p>
            <a:pPr eaLnBrk="1" hangingPunct="1"/>
            <a:endParaRPr lang="en-US" altLang="en-US" sz="1500"/>
          </a:p>
          <a:p>
            <a:pPr eaLnBrk="1" hangingPunct="1"/>
            <a:r>
              <a:rPr lang="en-US" altLang="en-US"/>
              <a:t>The most recent version of Minitab (Version 16) will calculate power for the pooled </a:t>
            </a:r>
            <a:r>
              <a:rPr lang="en-US" altLang="en-US" i="1"/>
              <a:t>t </a:t>
            </a:r>
            <a:r>
              <a:rPr lang="en-US" altLang="en-US"/>
              <a:t>test but not for the two- sample </a:t>
            </a:r>
            <a:r>
              <a:rPr lang="en-US" altLang="en-US" i="1"/>
              <a:t>t </a:t>
            </a:r>
            <a:r>
              <a:rPr lang="en-US" altLang="en-US"/>
              <a:t>test. </a:t>
            </a:r>
          </a:p>
          <a:p>
            <a:pPr eaLnBrk="1" hangingPunct="1"/>
            <a:endParaRPr lang="en-US" altLang="en-US"/>
          </a:p>
          <a:p>
            <a:pPr eaLnBrk="1" hangingPunct="1"/>
            <a:r>
              <a:rPr lang="en-US" altLang="en-US"/>
              <a:t>However, the UCLA Statistics Department homepage (</a:t>
            </a:r>
            <a:r>
              <a:rPr lang="en-US" altLang="en-US">
                <a:hlinkClick r:id="rId2"/>
              </a:rPr>
              <a:t>http://www.stat.ucla.edu</a:t>
            </a:r>
            <a:r>
              <a:rPr lang="en-US" altLang="en-US"/>
              <a:t>) permits access to a power calculator that will do this.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Type II Error Probabilities</a:t>
            </a:r>
          </a:p>
        </p:txBody>
      </p:sp>
      <p:sp>
        <p:nvSpPr>
          <p:cNvPr id="30723" name="Rectangle 3"/>
          <p:cNvSpPr>
            <a:spLocks noGrp="1" noChangeArrowheads="1"/>
          </p:cNvSpPr>
          <p:nvPr>
            <p:ph type="body" idx="1"/>
          </p:nvPr>
        </p:nvSpPr>
        <p:spPr/>
        <p:txBody>
          <a:bodyPr/>
          <a:lstStyle/>
          <a:p>
            <a:pPr eaLnBrk="1" hangingPunct="1"/>
            <a:r>
              <a:rPr lang="en-US" altLang="en-US"/>
              <a:t>For example, we specified </a:t>
            </a:r>
            <a:r>
              <a:rPr lang="en-US" altLang="en-US" i="1"/>
              <a:t>m</a:t>
            </a:r>
            <a:r>
              <a:rPr lang="en-US" altLang="en-US"/>
              <a:t> = 10, </a:t>
            </a:r>
            <a:r>
              <a:rPr lang="en-US" altLang="en-US" i="1"/>
              <a:t>n</a:t>
            </a:r>
            <a:r>
              <a:rPr lang="en-US" altLang="en-US"/>
              <a:t> = 8, </a:t>
            </a:r>
            <a:r>
              <a:rPr lang="en-US" altLang="en-US" i="1">
                <a:sym typeface="Symbol" panose="05050102010706020507" pitchFamily="18" charset="2"/>
              </a:rPr>
              <a:t></a:t>
            </a:r>
            <a:r>
              <a:rPr lang="en-US" altLang="en-US" baseline="-25000">
                <a:sym typeface="Symbol" panose="05050102010706020507" pitchFamily="18" charset="2"/>
              </a:rPr>
              <a:t>1</a:t>
            </a:r>
            <a:r>
              <a:rPr lang="en-US" altLang="en-US">
                <a:sym typeface="Symbol" panose="05050102010706020507" pitchFamily="18" charset="2"/>
              </a:rPr>
              <a:t> </a:t>
            </a:r>
            <a:r>
              <a:rPr lang="en-US" altLang="en-US"/>
              <a:t>= 300, </a:t>
            </a:r>
            <a:br>
              <a:rPr lang="en-US" altLang="en-US"/>
            </a:br>
            <a:r>
              <a:rPr lang="en-US" altLang="en-US" i="1">
                <a:sym typeface="Symbol" panose="05050102010706020507" pitchFamily="18" charset="2"/>
              </a:rPr>
              <a:t></a:t>
            </a:r>
            <a:r>
              <a:rPr lang="en-US" altLang="en-US" baseline="-25000">
                <a:sym typeface="Symbol" panose="05050102010706020507" pitchFamily="18" charset="2"/>
              </a:rPr>
              <a:t>2</a:t>
            </a:r>
            <a:r>
              <a:rPr lang="en-US" altLang="en-US"/>
              <a:t> = 225 (as shown in the below table, whose sample standard deviations are somewhat smaller than these values of </a:t>
            </a:r>
            <a:r>
              <a:rPr lang="en-US" altLang="en-US" i="1">
                <a:sym typeface="Symbol" panose="05050102010706020507" pitchFamily="18" charset="2"/>
              </a:rPr>
              <a:t></a:t>
            </a:r>
            <a:r>
              <a:rPr lang="en-US" altLang="en-US" baseline="-25000">
                <a:sym typeface="Symbol" panose="05050102010706020507" pitchFamily="18" charset="2"/>
              </a:rPr>
              <a:t>1</a:t>
            </a:r>
            <a:r>
              <a:rPr lang="en-US" altLang="en-US"/>
              <a:t> and </a:t>
            </a:r>
            <a:r>
              <a:rPr lang="en-US" altLang="en-US" i="1">
                <a:sym typeface="Symbol" panose="05050102010706020507" pitchFamily="18" charset="2"/>
              </a:rPr>
              <a:t></a:t>
            </a:r>
            <a:r>
              <a:rPr lang="en-US" altLang="en-US" baseline="-25000">
                <a:sym typeface="Symbol" panose="05050102010706020507" pitchFamily="18" charset="2"/>
              </a:rPr>
              <a:t>2</a:t>
            </a:r>
            <a:r>
              <a:rPr lang="en-US" altLang="en-US"/>
              <a:t>) and asked for the power of a  </a:t>
            </a:r>
            <a:br>
              <a:rPr lang="en-US" altLang="en-US"/>
            </a:br>
            <a:r>
              <a:rPr lang="en-US" altLang="en-US"/>
              <a:t>two-tailed level .05 test of  </a:t>
            </a:r>
            <a:r>
              <a:rPr lang="en-US" altLang="en-US" i="1"/>
              <a:t>H</a:t>
            </a:r>
            <a:r>
              <a:rPr lang="en-US" altLang="en-US" baseline="-25000"/>
              <a:t>0</a:t>
            </a:r>
            <a:r>
              <a:rPr lang="en-US" altLang="en-US"/>
              <a:t>: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 </a:t>
            </a:r>
            <a:r>
              <a:rPr lang="en-US" altLang="en-US"/>
              <a:t>= 0 when </a:t>
            </a:r>
            <a:br>
              <a:rPr lang="en-US" altLang="en-US"/>
            </a:b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 100, 250 and 500.</a:t>
            </a: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 y="4038600"/>
            <a:ext cx="7369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Type II Error Probabilities</a:t>
            </a:r>
          </a:p>
        </p:txBody>
      </p:sp>
      <p:sp>
        <p:nvSpPr>
          <p:cNvPr id="31747" name="Rectangle 3"/>
          <p:cNvSpPr>
            <a:spLocks noGrp="1" noChangeArrowheads="1"/>
          </p:cNvSpPr>
          <p:nvPr>
            <p:ph type="body" idx="1"/>
          </p:nvPr>
        </p:nvSpPr>
        <p:spPr/>
        <p:txBody>
          <a:bodyPr/>
          <a:lstStyle/>
          <a:p>
            <a:pPr eaLnBrk="1" hangingPunct="1"/>
            <a:r>
              <a:rPr lang="en-US" altLang="en-US"/>
              <a:t>The resulting values of the power were .1089, .4609,and .9635 (corresponding to </a:t>
            </a:r>
            <a:r>
              <a:rPr lang="en-US" altLang="en-US" i="1">
                <a:sym typeface="Symbol" panose="05050102010706020507" pitchFamily="18" charset="2"/>
              </a:rPr>
              <a:t> </a:t>
            </a:r>
            <a:r>
              <a:rPr lang="en-US" altLang="en-US">
                <a:sym typeface="Symbol" panose="05050102010706020507" pitchFamily="18" charset="2"/>
              </a:rPr>
              <a:t>=</a:t>
            </a:r>
            <a:r>
              <a:rPr lang="en-US" altLang="en-US" i="1">
                <a:sym typeface="Symbol" panose="05050102010706020507" pitchFamily="18" charset="2"/>
              </a:rPr>
              <a:t> </a:t>
            </a:r>
            <a:r>
              <a:rPr lang="en-US" altLang="en-US">
                <a:sym typeface="Symbol" panose="05050102010706020507" pitchFamily="18" charset="2"/>
              </a:rPr>
              <a:t>.89,</a:t>
            </a:r>
            <a:r>
              <a:rPr lang="en-US" altLang="en-US" i="1">
                <a:sym typeface="Symbol" panose="05050102010706020507" pitchFamily="18" charset="2"/>
              </a:rPr>
              <a:t> .</a:t>
            </a:r>
            <a:r>
              <a:rPr lang="en-US" altLang="en-US">
                <a:sym typeface="Symbol" panose="05050102010706020507" pitchFamily="18" charset="2"/>
              </a:rPr>
              <a:t>54</a:t>
            </a:r>
            <a:r>
              <a:rPr lang="en-US" altLang="en-US"/>
              <a:t>, and .04), respectively. In general, </a:t>
            </a:r>
            <a:r>
              <a:rPr lang="en-US" altLang="en-US" i="1">
                <a:sym typeface="Symbol" panose="05050102010706020507" pitchFamily="18" charset="2"/>
              </a:rPr>
              <a:t></a:t>
            </a:r>
            <a:r>
              <a:rPr lang="en-US" altLang="en-US"/>
              <a:t>  will decrease as the sample sizes increase, as </a:t>
            </a:r>
            <a:r>
              <a:rPr lang="en-US" altLang="en-US" i="1">
                <a:sym typeface="Symbol" panose="05050102010706020507" pitchFamily="18" charset="2"/>
              </a:rPr>
              <a:t></a:t>
            </a:r>
            <a:r>
              <a:rPr lang="en-US" altLang="en-US"/>
              <a:t> increases, and as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moves farther from 0. </a:t>
            </a:r>
          </a:p>
          <a:p>
            <a:pPr eaLnBrk="1" hangingPunct="1"/>
            <a:endParaRPr lang="en-US" altLang="en-US"/>
          </a:p>
          <a:p>
            <a:pPr eaLnBrk="1" hangingPunct="1"/>
            <a:r>
              <a:rPr lang="en-US" altLang="en-US"/>
              <a:t>The software will also calculate sample size necessary to obtain specified value of power for a particular value of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en-US" sz="2900"/>
              <a:t>The Two-Sample </a:t>
            </a:r>
            <a:r>
              <a:rPr lang="en-US" altLang="en-US" sz="2900" i="1"/>
              <a:t>t</a:t>
            </a:r>
            <a:r>
              <a:rPr lang="en-US" altLang="en-US" sz="2900"/>
              <a:t> Test and Confidence Interval</a:t>
            </a:r>
          </a:p>
        </p:txBody>
      </p:sp>
      <p:sp>
        <p:nvSpPr>
          <p:cNvPr id="7171" name="Rectangle 3"/>
          <p:cNvSpPr>
            <a:spLocks noGrp="1" noChangeArrowheads="1"/>
          </p:cNvSpPr>
          <p:nvPr>
            <p:ph type="body" idx="1"/>
          </p:nvPr>
        </p:nvSpPr>
        <p:spPr>
          <a:noFill/>
        </p:spPr>
        <p:txBody>
          <a:bodyPr/>
          <a:lstStyle/>
          <a:p>
            <a:pPr eaLnBrk="1" hangingPunct="1">
              <a:tabLst>
                <a:tab pos="457200" algn="l"/>
                <a:tab pos="1371600" algn="l"/>
                <a:tab pos="1547813" algn="l"/>
              </a:tabLst>
            </a:pPr>
            <a:r>
              <a:rPr lang="en-US" altLang="en-US"/>
              <a:t>Values of the population variances will usually not be known to an investigator. In the previous section, we illustrated for large sample sizes the use of a </a:t>
            </a:r>
            <a:r>
              <a:rPr lang="en-US" altLang="en-US" i="1"/>
              <a:t>z</a:t>
            </a:r>
            <a:r>
              <a:rPr lang="en-US" altLang="en-US"/>
              <a:t> test and CI in which the sample variances were used in place of the population variances. </a:t>
            </a:r>
          </a:p>
          <a:p>
            <a:pPr eaLnBrk="1" hangingPunct="1">
              <a:tabLst>
                <a:tab pos="457200" algn="l"/>
                <a:tab pos="1371600" algn="l"/>
                <a:tab pos="1547813" algn="l"/>
              </a:tabLst>
            </a:pPr>
            <a:endParaRPr lang="en-US" altLang="en-US"/>
          </a:p>
          <a:p>
            <a:pPr eaLnBrk="1" hangingPunct="1">
              <a:tabLst>
                <a:tab pos="457200" algn="l"/>
                <a:tab pos="1371600" algn="l"/>
                <a:tab pos="1547813" algn="l"/>
              </a:tabLst>
            </a:pPr>
            <a:r>
              <a:rPr lang="en-US" altLang="en-US"/>
              <a:t>In fact, for large samples, the CLT allows us to use these methods even when the two populations of interest are not normal.</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2900"/>
              <a:t>The Two-Sample </a:t>
            </a:r>
            <a:r>
              <a:rPr lang="en-US" altLang="en-US" sz="2900" i="1"/>
              <a:t>t</a:t>
            </a:r>
            <a:r>
              <a:rPr lang="en-US" altLang="en-US" sz="2900"/>
              <a:t> Test and Confidence Interval</a:t>
            </a:r>
          </a:p>
        </p:txBody>
      </p:sp>
      <p:sp>
        <p:nvSpPr>
          <p:cNvPr id="8195" name="Rectangle 3"/>
          <p:cNvSpPr>
            <a:spLocks noGrp="1" noChangeArrowheads="1"/>
          </p:cNvSpPr>
          <p:nvPr>
            <p:ph type="body" idx="1"/>
          </p:nvPr>
        </p:nvSpPr>
        <p:spPr>
          <a:noFill/>
        </p:spPr>
        <p:txBody>
          <a:bodyPr/>
          <a:lstStyle/>
          <a:p>
            <a:pPr eaLnBrk="1" hangingPunct="1">
              <a:tabLst>
                <a:tab pos="457200" algn="l"/>
                <a:tab pos="1371600" algn="l"/>
                <a:tab pos="1547813" algn="l"/>
              </a:tabLst>
            </a:pPr>
            <a:r>
              <a:rPr lang="en-US" altLang="en-US"/>
              <a:t>In practice, though, it will often happen that at least one sample size is small and the population variances have unknown values. Without the CLT at our disposal, we proceed by making specific assumptions about the underlying population distributions. </a:t>
            </a:r>
          </a:p>
          <a:p>
            <a:pPr eaLnBrk="1" hangingPunct="1">
              <a:tabLst>
                <a:tab pos="457200" algn="l"/>
                <a:tab pos="1371600" algn="l"/>
                <a:tab pos="1547813" algn="l"/>
              </a:tabLst>
            </a:pPr>
            <a:endParaRPr lang="en-US" altLang="en-US"/>
          </a:p>
          <a:p>
            <a:pPr eaLnBrk="1" hangingPunct="1">
              <a:tabLst>
                <a:tab pos="457200" algn="l"/>
                <a:tab pos="1371600" algn="l"/>
                <a:tab pos="1547813" algn="l"/>
              </a:tabLst>
            </a:pPr>
            <a:r>
              <a:rPr lang="en-US" altLang="en-US"/>
              <a:t>The use of inferential procedures that follow from these assumptions is then restricted to situations in which the assumptions are at least approximately satisfied.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2900"/>
              <a:t>The Two-Sample </a:t>
            </a:r>
            <a:r>
              <a:rPr lang="en-US" altLang="en-US" sz="2900" i="1"/>
              <a:t>t </a:t>
            </a:r>
            <a:r>
              <a:rPr lang="en-US" altLang="en-US" sz="2900"/>
              <a:t>Test and Confidence Interval</a:t>
            </a:r>
          </a:p>
        </p:txBody>
      </p:sp>
      <p:sp>
        <p:nvSpPr>
          <p:cNvPr id="9219" name="Rectangle 3"/>
          <p:cNvSpPr>
            <a:spLocks noGrp="1" noChangeArrowheads="1"/>
          </p:cNvSpPr>
          <p:nvPr>
            <p:ph type="body" idx="1"/>
          </p:nvPr>
        </p:nvSpPr>
        <p:spPr/>
        <p:txBody>
          <a:bodyPr/>
          <a:lstStyle/>
          <a:p>
            <a:pPr eaLnBrk="1" hangingPunct="1"/>
            <a:r>
              <a:rPr lang="en-US" altLang="en-US"/>
              <a:t>We could, for example, assume that both population distributions are members of the Weibull family or that they are both Poisson distributions. It shouldn’t surprise you to learn that normality is typically the most reasonable assumption.</a:t>
            </a:r>
          </a:p>
          <a:p>
            <a:pPr eaLnBrk="1" hangingPunct="1"/>
            <a:endParaRPr lang="en-US" altLang="en-US"/>
          </a:p>
          <a:p>
            <a:pPr eaLnBrk="1" hangingPunct="1"/>
            <a:r>
              <a:rPr lang="en-US" altLang="en-US" b="1"/>
              <a:t>Assumptions</a:t>
            </a:r>
          </a:p>
        </p:txBody>
      </p:sp>
      <p:pic>
        <p:nvPicPr>
          <p:cNvPr id="922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343400"/>
            <a:ext cx="6605588"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z="2900"/>
              <a:t>The Two-Sample </a:t>
            </a:r>
            <a:r>
              <a:rPr lang="en-US" altLang="en-US" sz="2900" i="1"/>
              <a:t>t</a:t>
            </a:r>
            <a:r>
              <a:rPr lang="en-US" altLang="en-US" sz="2900"/>
              <a:t> Test and Confidence Interval</a:t>
            </a:r>
          </a:p>
        </p:txBody>
      </p:sp>
      <p:sp>
        <p:nvSpPr>
          <p:cNvPr id="10243" name="Rectangle 3"/>
          <p:cNvSpPr>
            <a:spLocks noGrp="1" noChangeArrowheads="1"/>
          </p:cNvSpPr>
          <p:nvPr>
            <p:ph type="body" idx="1"/>
          </p:nvPr>
        </p:nvSpPr>
        <p:spPr>
          <a:noFill/>
        </p:spPr>
        <p:txBody>
          <a:bodyPr/>
          <a:lstStyle/>
          <a:p>
            <a:pPr eaLnBrk="1" hangingPunct="1">
              <a:tabLst>
                <a:tab pos="457200" algn="l"/>
                <a:tab pos="1371600" algn="l"/>
                <a:tab pos="1547813" algn="l"/>
              </a:tabLst>
            </a:pPr>
            <a:r>
              <a:rPr lang="en-US" altLang="en-US"/>
              <a:t>The test statistic and confidence interval formula are based on the same standardized variable developed in Section 9.1, but the relevant distribution is now </a:t>
            </a:r>
            <a:r>
              <a:rPr lang="en-US" altLang="en-US" i="1"/>
              <a:t>t</a:t>
            </a:r>
            <a:r>
              <a:rPr lang="en-US" altLang="en-US"/>
              <a:t> rather than </a:t>
            </a:r>
            <a:r>
              <a:rPr lang="en-US" altLang="en-US" i="1"/>
              <a:t>z</a:t>
            </a:r>
            <a:r>
              <a:rPr lang="en-US" altLang="en-US"/>
              <a:t>.</a:t>
            </a:r>
          </a:p>
          <a:p>
            <a:pPr eaLnBrk="1" hangingPunct="1">
              <a:tabLst>
                <a:tab pos="457200" algn="l"/>
                <a:tab pos="1371600" algn="l"/>
                <a:tab pos="1547813" algn="l"/>
              </a:tabLst>
            </a:pPr>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z="2900"/>
              <a:t>The Two-Sample </a:t>
            </a:r>
            <a:r>
              <a:rPr lang="en-US" altLang="en-US" sz="2900" i="1"/>
              <a:t>t</a:t>
            </a:r>
            <a:r>
              <a:rPr lang="en-US" altLang="en-US" sz="2900"/>
              <a:t> Test and Confidence Interval</a:t>
            </a:r>
          </a:p>
        </p:txBody>
      </p:sp>
      <p:sp>
        <p:nvSpPr>
          <p:cNvPr id="11267" name="Content Placeholder 2"/>
          <p:cNvSpPr>
            <a:spLocks noGrp="1"/>
          </p:cNvSpPr>
          <p:nvPr>
            <p:ph idx="1"/>
          </p:nvPr>
        </p:nvSpPr>
        <p:spPr/>
        <p:txBody>
          <a:bodyPr/>
          <a:lstStyle/>
          <a:p>
            <a:pPr eaLnBrk="1" hangingPunct="1"/>
            <a:r>
              <a:rPr lang="en-US" altLang="en-US" b="1"/>
              <a:t>Theorem</a:t>
            </a:r>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Manipulating </a:t>
            </a:r>
            <a:r>
              <a:rPr lang="en-US" altLang="en-US" i="1"/>
              <a:t>T</a:t>
            </a:r>
            <a:r>
              <a:rPr lang="en-US" altLang="en-US"/>
              <a:t> in a probability statement to isolate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  </a:t>
            </a:r>
            <a:r>
              <a:rPr lang="en-US" altLang="en-US"/>
              <a:t>gives a CI, whereas a test statistic results from replacing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 </a:t>
            </a:r>
            <a:r>
              <a:rPr lang="en-US" altLang="en-US"/>
              <a:t>by the null value </a:t>
            </a:r>
            <a:r>
              <a:rPr lang="en-US" altLang="en-US">
                <a:sym typeface="Symbol" panose="05050102010706020507" pitchFamily="18" charset="2"/>
              </a:rPr>
              <a:t></a:t>
            </a:r>
            <a:r>
              <a:rPr lang="en-US" altLang="en-US" baseline="-25000"/>
              <a:t>0</a:t>
            </a:r>
            <a:r>
              <a:rPr lang="en-US" altLang="en-US"/>
              <a:t>.</a:t>
            </a:r>
          </a:p>
          <a:p>
            <a:pPr eaLnBrk="1" hangingPunct="1"/>
            <a:endParaRPr lang="en-US" altLang="en-US"/>
          </a:p>
        </p:txBody>
      </p:sp>
      <p:pic>
        <p:nvPicPr>
          <p:cNvPr id="112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38325"/>
            <a:ext cx="81280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2900"/>
              <a:t>The Two-Sample </a:t>
            </a:r>
            <a:r>
              <a:rPr lang="en-US" altLang="en-US" sz="2900" i="1"/>
              <a:t>t</a:t>
            </a:r>
            <a:r>
              <a:rPr lang="en-US" altLang="en-US" sz="2900"/>
              <a:t> Test and Confidence Interval</a:t>
            </a:r>
          </a:p>
        </p:txBody>
      </p:sp>
      <p:sp>
        <p:nvSpPr>
          <p:cNvPr id="12291" name="Rectangle 5"/>
          <p:cNvSpPr>
            <a:spLocks noGrp="1" noChangeArrowheads="1"/>
          </p:cNvSpPr>
          <p:nvPr>
            <p:ph type="body" idx="1"/>
          </p:nvPr>
        </p:nvSpPr>
        <p:spPr/>
        <p:txBody>
          <a:bodyPr/>
          <a:lstStyle/>
          <a:p>
            <a:pPr eaLnBrk="1" hangingPunct="1"/>
            <a:endParaRPr lang="en-US" altLang="en-US"/>
          </a:p>
        </p:txBody>
      </p:sp>
      <p:pic>
        <p:nvPicPr>
          <p:cNvPr id="1229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0188"/>
            <a:ext cx="7543800"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Example 9.6</a:t>
            </a:r>
          </a:p>
        </p:txBody>
      </p:sp>
      <p:sp>
        <p:nvSpPr>
          <p:cNvPr id="130051" name="Rectangle 3"/>
          <p:cNvSpPr>
            <a:spLocks noGrp="1" noChangeArrowheads="1"/>
          </p:cNvSpPr>
          <p:nvPr>
            <p:ph type="body" idx="1"/>
          </p:nvPr>
        </p:nvSpPr>
        <p:spPr/>
        <p:txBody>
          <a:bodyPr/>
          <a:lstStyle/>
          <a:p>
            <a:pPr eaLnBrk="1" hangingPunct="1"/>
            <a:r>
              <a:rPr lang="en-US" altLang="en-US"/>
              <a:t>The void volume within a textile fabric affects comfort, flammability, and insulation properties. Permeability of a fabric refers to the accessibility of void space to the flow of a gas or liquid.</a:t>
            </a:r>
          </a:p>
          <a:p>
            <a:pPr eaLnBrk="1" hangingPunct="1"/>
            <a:endParaRPr lang="en-US" altLang="en-US"/>
          </a:p>
          <a:p>
            <a:pPr eaLnBrk="1" hangingPunct="1"/>
            <a:r>
              <a:rPr lang="en-US" altLang="en-US"/>
              <a:t>The article “The Relationship Between Porosity and Air Permeability of Woven Textile Fabrics” (</a:t>
            </a:r>
            <a:r>
              <a:rPr lang="en-US" altLang="en-US" i="1"/>
              <a:t>J</a:t>
            </a:r>
            <a:r>
              <a:rPr lang="en-US" altLang="en-US"/>
              <a:t>.</a:t>
            </a:r>
            <a:r>
              <a:rPr lang="en-US" altLang="en-US" i="1"/>
              <a:t> of Testing and Eval</a:t>
            </a:r>
            <a:r>
              <a:rPr lang="en-US" altLang="en-US"/>
              <a:t>., 1997: 108–114) gave summary information on air permeability (cm</a:t>
            </a:r>
            <a:r>
              <a:rPr lang="en-US" altLang="en-US" baseline="30000"/>
              <a:t>3</a:t>
            </a:r>
            <a:r>
              <a:rPr lang="en-US" altLang="en-US"/>
              <a:t>/cm</a:t>
            </a:r>
            <a:r>
              <a:rPr lang="en-US" altLang="en-US" baseline="30000"/>
              <a:t>2</a:t>
            </a:r>
            <a:r>
              <a:rPr lang="en-US" altLang="en-US"/>
              <a:t>/sec) for a number of different fabric types.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0051">
                                            <p:txEl>
                                              <p:pRg st="2" end="2"/>
                                            </p:txEl>
                                          </p:spTgt>
                                        </p:tgtEl>
                                        <p:attrNameLst>
                                          <p:attrName>style.visibility</p:attrName>
                                        </p:attrNameLst>
                                      </p:cBhvr>
                                      <p:to>
                                        <p:strVal val="visible"/>
                                      </p:to>
                                    </p:set>
                                    <p:animEffect transition="in" filter="fade">
                                      <p:cBhvr>
                                        <p:cTn id="7" dur="1000"/>
                                        <p:tgtEl>
                                          <p:spTgt spid="130051">
                                            <p:txEl>
                                              <p:pRg st="2" end="2"/>
                                            </p:txEl>
                                          </p:spTgt>
                                        </p:tgtEl>
                                      </p:cBhvr>
                                    </p:animEffect>
                                    <p:anim calcmode="lin" valueType="num">
                                      <p:cBhvr>
                                        <p:cTn id="8" dur="10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005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0051">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KBAlgP8">
  <a:themeElements>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cKBAlgP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cKBAlgP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cKBAlgP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cKBAlgP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cKBAlgP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cKBAlgP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cKBAlgP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cKBAlgP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cKBAlgP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cKBAlgP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cKBAlgP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cKBAlgP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McKBAlgP8</Template>
  <TotalTime>1333</TotalTime>
  <Words>1443</Words>
  <Application>Microsoft Office PowerPoint</Application>
  <PresentationFormat>On-screen Show (4:3)</PresentationFormat>
  <Paragraphs>114</Paragraphs>
  <Slides>25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Symbol</vt:lpstr>
      <vt:lpstr>McKBAlgP8</vt:lpstr>
      <vt:lpstr>PowerPoint Presentation</vt:lpstr>
      <vt:lpstr>PowerPoint Presentation</vt:lpstr>
      <vt:lpstr>The Two-Sample t Test and Confidence Interval</vt:lpstr>
      <vt:lpstr>The Two-Sample t Test and Confidence Interval</vt:lpstr>
      <vt:lpstr>The Two-Sample t Test and Confidence Interval</vt:lpstr>
      <vt:lpstr>The Two-Sample t Test and Confidence Interval</vt:lpstr>
      <vt:lpstr>The Two-Sample t Test and Confidence Interval</vt:lpstr>
      <vt:lpstr>The Two-Sample t Test and Confidence Interval</vt:lpstr>
      <vt:lpstr>Example 9.6</vt:lpstr>
      <vt:lpstr>Example 9.6</vt:lpstr>
      <vt:lpstr>Example 9.6</vt:lpstr>
      <vt:lpstr>Example 9.6</vt:lpstr>
      <vt:lpstr>PowerPoint Presentation</vt:lpstr>
      <vt:lpstr>Pooled t Procedures</vt:lpstr>
      <vt:lpstr>Pooled t Procedures</vt:lpstr>
      <vt:lpstr>Pooled t Procedures</vt:lpstr>
      <vt:lpstr>Pooled t Procedures</vt:lpstr>
      <vt:lpstr>Pooled t Procedures</vt:lpstr>
      <vt:lpstr>Pooled t Procedures</vt:lpstr>
      <vt:lpstr>Pooled t Procedures</vt:lpstr>
      <vt:lpstr>Pooled t Procedures</vt:lpstr>
      <vt:lpstr>PowerPoint Presentation</vt:lpstr>
      <vt:lpstr>Type II Error Probabilities</vt:lpstr>
      <vt:lpstr>Type II Error Probabilities</vt:lpstr>
      <vt:lpstr>Type II Error Probabilities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gchaudhari</dc:creator>
  <cp:lastModifiedBy>Prince Nelson, Sybil</cp:lastModifiedBy>
  <cp:revision>408</cp:revision>
  <dcterms:created xsi:type="dcterms:W3CDTF">2010-10-18T10:39:55Z</dcterms:created>
  <dcterms:modified xsi:type="dcterms:W3CDTF">2021-01-14T21:43:14Z</dcterms:modified>
</cp:coreProperties>
</file>