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45"/>
  </p:notesMasterIdLst>
  <p:sldIdLst>
    <p:sldId id="267" r:id="rId2"/>
    <p:sldId id="259" r:id="rId3"/>
    <p:sldId id="295" r:id="rId4"/>
    <p:sldId id="298" r:id="rId5"/>
    <p:sldId id="296" r:id="rId6"/>
    <p:sldId id="340" r:id="rId7"/>
    <p:sldId id="299" r:id="rId8"/>
    <p:sldId id="301" r:id="rId9"/>
    <p:sldId id="302" r:id="rId10"/>
    <p:sldId id="303" r:id="rId11"/>
    <p:sldId id="304" r:id="rId12"/>
    <p:sldId id="305" r:id="rId13"/>
    <p:sldId id="306" r:id="rId14"/>
    <p:sldId id="307" r:id="rId15"/>
    <p:sldId id="308" r:id="rId16"/>
    <p:sldId id="341" r:id="rId17"/>
    <p:sldId id="309" r:id="rId18"/>
    <p:sldId id="310" r:id="rId19"/>
    <p:sldId id="311" r:id="rId20"/>
    <p:sldId id="313" r:id="rId21"/>
    <p:sldId id="314" r:id="rId22"/>
    <p:sldId id="315" r:id="rId23"/>
    <p:sldId id="316" r:id="rId24"/>
    <p:sldId id="317" r:id="rId25"/>
    <p:sldId id="338" r:id="rId26"/>
    <p:sldId id="319" r:id="rId27"/>
    <p:sldId id="342" r:id="rId28"/>
    <p:sldId id="320" r:id="rId29"/>
    <p:sldId id="322" r:id="rId30"/>
    <p:sldId id="325" r:id="rId31"/>
    <p:sldId id="324" r:id="rId32"/>
    <p:sldId id="326" r:id="rId33"/>
    <p:sldId id="327" r:id="rId34"/>
    <p:sldId id="328" r:id="rId35"/>
    <p:sldId id="329" r:id="rId36"/>
    <p:sldId id="330" r:id="rId37"/>
    <p:sldId id="331" r:id="rId38"/>
    <p:sldId id="332" r:id="rId39"/>
    <p:sldId id="333" r:id="rId40"/>
    <p:sldId id="334" r:id="rId41"/>
    <p:sldId id="335" r:id="rId42"/>
    <p:sldId id="339" r:id="rId43"/>
    <p:sldId id="336"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3F2F"/>
    <a:srgbClr val="0078B9"/>
    <a:srgbClr val="00ADEF"/>
    <a:srgbClr val="0A5BA6"/>
    <a:srgbClr val="722E6B"/>
    <a:srgbClr val="722E07"/>
    <a:srgbClr val="8B2315"/>
    <a:srgbClr val="EAF2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9" autoAdjust="0"/>
    <p:restoredTop sz="99139" autoAdjust="0"/>
  </p:normalViewPr>
  <p:slideViewPr>
    <p:cSldViewPr>
      <p:cViewPr varScale="1">
        <p:scale>
          <a:sx n="68" d="100"/>
          <a:sy n="68" d="100"/>
        </p:scale>
        <p:origin x="1196"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6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21B25C8-6CE9-4752-9C44-14CDA74F543A}" type="slidenum">
              <a:rPr lang="en-US" altLang="en-US"/>
              <a:pPr/>
              <a:t>‹#›</a:t>
            </a:fld>
            <a:endParaRPr lang="en-US" altLang="en-US"/>
          </a:p>
        </p:txBody>
      </p:sp>
    </p:spTree>
    <p:extLst>
      <p:ext uri="{BB962C8B-B14F-4D97-AF65-F5344CB8AC3E}">
        <p14:creationId xmlns:p14="http://schemas.microsoft.com/office/powerpoint/2010/main" val="200312926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26AEFB-F59D-4201-A6C4-7E91A9C8F0A5}" type="slidenum">
              <a:rPr lang="en-US" altLang="en-US"/>
              <a:pPr/>
              <a:t>1</a:t>
            </a:fld>
            <a:endParaRPr lang="en-US" alt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3207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0CA148-AD1A-4AA8-8F03-11EE91B92CCD}" type="slidenum">
              <a:rPr lang="en-US" altLang="en-US"/>
              <a:pPr/>
              <a:t>2</a:t>
            </a:fld>
            <a:endParaRPr lang="en-US" alt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5036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B3910F-A852-47B5-9921-5229E6634A0E}" type="slidenum">
              <a:rPr lang="en-US" altLang="en-US"/>
              <a:pPr/>
              <a:t>11</a:t>
            </a:fld>
            <a:endParaRPr lang="en-US" altLang="en-US"/>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18447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58DAAC-F389-4044-9F8F-4F63BCF0A4D4}" type="slidenum">
              <a:rPr lang="en-US" altLang="en-US"/>
              <a:pPr/>
              <a:t>23</a:t>
            </a:fld>
            <a:endParaRPr lang="en-US" alt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3143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19400C-4FB8-44BC-805D-3778E5541E78}" type="slidenum">
              <a:rPr lang="en-US" altLang="en-US"/>
              <a:pPr/>
              <a:t>30</a:t>
            </a:fld>
            <a:endParaRPr lang="en-US" altLang="en-US"/>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13654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032850-3734-46EB-B301-578B06087B33}" type="slidenum">
              <a:rPr lang="en-US" altLang="en-US"/>
              <a:pPr/>
              <a:t>35</a:t>
            </a:fld>
            <a:endParaRPr lang="en-US" altLang="en-US"/>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44774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64032801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6495521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4000" y="228600"/>
            <a:ext cx="2082800" cy="64897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5600" y="228600"/>
            <a:ext cx="6096000" cy="6489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48947419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47193946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72857854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62088"/>
            <a:ext cx="4038600" cy="525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62088"/>
            <a:ext cx="4038600" cy="525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14778748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8690427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67544139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40137109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19832215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47278430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159" name="Picture 63" descr="45"/>
          <p:cNvPicPr>
            <a:picLocks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0488" y="381000"/>
            <a:ext cx="8902700" cy="838200"/>
          </a:xfrm>
          <a:prstGeom prst="rect">
            <a:avLst/>
          </a:prstGeom>
          <a:noFill/>
          <a:extLst>
            <a:ext uri="{909E8E84-426E-40DD-AFC4-6F175D3DCCD1}">
              <a14:hiddenFill xmlns:a14="http://schemas.microsoft.com/office/drawing/2010/main">
                <a:solidFill>
                  <a:srgbClr val="FFFFFF"/>
                </a:solidFill>
              </a14:hiddenFill>
            </a:ext>
          </a:extLst>
        </p:spPr>
      </p:pic>
      <p:sp>
        <p:nvSpPr>
          <p:cNvPr id="4104" name="Text Box 8"/>
          <p:cNvSpPr txBox="1">
            <a:spLocks noChangeArrowheads="1"/>
          </p:cNvSpPr>
          <p:nvPr/>
        </p:nvSpPr>
        <p:spPr bwMode="auto">
          <a:xfrm>
            <a:off x="7391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endParaRPr lang="en-US" altLang="en-US"/>
          </a:p>
        </p:txBody>
      </p:sp>
      <p:sp>
        <p:nvSpPr>
          <p:cNvPr id="4109" name="Rectangle 13"/>
          <p:cNvSpPr>
            <a:spLocks noGrp="1" noChangeArrowheads="1"/>
          </p:cNvSpPr>
          <p:nvPr>
            <p:ph type="body" idx="1"/>
          </p:nvPr>
        </p:nvSpPr>
        <p:spPr bwMode="auto">
          <a:xfrm>
            <a:off x="457200" y="1462088"/>
            <a:ext cx="8229600"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p:txBody>
      </p:sp>
      <p:sp>
        <p:nvSpPr>
          <p:cNvPr id="4110" name="Rectangle 1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4111" name="Rectangle 1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4114" name="Text Box 18"/>
          <p:cNvSpPr txBox="1">
            <a:spLocks noChangeArrowheads="1"/>
          </p:cNvSpPr>
          <p:nvPr/>
        </p:nvSpPr>
        <p:spPr bwMode="auto">
          <a:xfrm>
            <a:off x="8496300" y="6388100"/>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F9EFB934-9513-4541-B57B-9DF9ED37EDDC}" type="slidenum">
              <a:rPr lang="en-US" altLang="en-US"/>
              <a:pPr>
                <a:spcBef>
                  <a:spcPct val="50000"/>
                </a:spcBef>
              </a:pPr>
              <a:t>‹#›</a:t>
            </a:fld>
            <a:endParaRPr lang="en-US" altLang="en-US"/>
          </a:p>
        </p:txBody>
      </p:sp>
      <p:sp>
        <p:nvSpPr>
          <p:cNvPr id="4115" name="Rectangle 19"/>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endParaRPr lang="en-US" altLang="en-US"/>
          </a:p>
        </p:txBody>
      </p:sp>
      <p:sp>
        <p:nvSpPr>
          <p:cNvPr id="4108" name="Rectangle 12"/>
          <p:cNvSpPr>
            <a:spLocks noGrp="1" noChangeArrowheads="1"/>
          </p:cNvSpPr>
          <p:nvPr>
            <p:ph type="title"/>
          </p:nvPr>
        </p:nvSpPr>
        <p:spPr bwMode="auto">
          <a:xfrm>
            <a:off x="3556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txStyles>
    <p:titleStyle>
      <a:lvl1pPr algn="l" rtl="0" fontAlgn="base">
        <a:spcBef>
          <a:spcPct val="0"/>
        </a:spcBef>
        <a:spcAft>
          <a:spcPct val="0"/>
        </a:spcAft>
        <a:defRPr sz="4000" kern="1200">
          <a:solidFill>
            <a:schemeClr val="tx1"/>
          </a:solidFill>
          <a:latin typeface="+mj-lt"/>
          <a:ea typeface="+mj-ea"/>
          <a:cs typeface="+mj-cs"/>
        </a:defRPr>
      </a:lvl1pPr>
      <a:lvl2pPr algn="l" rtl="0" fontAlgn="base">
        <a:spcBef>
          <a:spcPct val="0"/>
        </a:spcBef>
        <a:spcAft>
          <a:spcPct val="0"/>
        </a:spcAft>
        <a:defRPr sz="4000">
          <a:solidFill>
            <a:schemeClr val="tx1"/>
          </a:solidFill>
          <a:latin typeface="Arial" panose="020B0604020202020204" pitchFamily="34" charset="0"/>
        </a:defRPr>
      </a:lvl2pPr>
      <a:lvl3pPr algn="l" rtl="0" fontAlgn="base">
        <a:spcBef>
          <a:spcPct val="0"/>
        </a:spcBef>
        <a:spcAft>
          <a:spcPct val="0"/>
        </a:spcAft>
        <a:defRPr sz="4000">
          <a:solidFill>
            <a:schemeClr val="tx1"/>
          </a:solidFill>
          <a:latin typeface="Arial" panose="020B0604020202020204" pitchFamily="34" charset="0"/>
        </a:defRPr>
      </a:lvl3pPr>
      <a:lvl4pPr algn="l" rtl="0" fontAlgn="base">
        <a:spcBef>
          <a:spcPct val="0"/>
        </a:spcBef>
        <a:spcAft>
          <a:spcPct val="0"/>
        </a:spcAft>
        <a:defRPr sz="4000">
          <a:solidFill>
            <a:schemeClr val="tx1"/>
          </a:solidFill>
          <a:latin typeface="Arial" panose="020B0604020202020204" pitchFamily="34" charset="0"/>
        </a:defRPr>
      </a:lvl4pPr>
      <a:lvl5pPr algn="l" rtl="0" fontAlgn="base">
        <a:spcBef>
          <a:spcPct val="0"/>
        </a:spcBef>
        <a:spcAft>
          <a:spcPct val="0"/>
        </a:spcAft>
        <a:defRPr sz="4000">
          <a:solidFill>
            <a:schemeClr val="tx1"/>
          </a:solidFill>
          <a:latin typeface="Arial" panose="020B0604020202020204" pitchFamily="34" charset="0"/>
        </a:defRPr>
      </a:lvl5pPr>
      <a:lvl6pPr marL="457200" algn="l" rtl="0" fontAlgn="base">
        <a:spcBef>
          <a:spcPct val="0"/>
        </a:spcBef>
        <a:spcAft>
          <a:spcPct val="0"/>
        </a:spcAft>
        <a:defRPr sz="4000">
          <a:solidFill>
            <a:schemeClr val="tx1"/>
          </a:solidFill>
          <a:latin typeface="Arial" panose="020B0604020202020204" pitchFamily="34" charset="0"/>
        </a:defRPr>
      </a:lvl6pPr>
      <a:lvl7pPr marL="914400" algn="l" rtl="0" fontAlgn="base">
        <a:spcBef>
          <a:spcPct val="0"/>
        </a:spcBef>
        <a:spcAft>
          <a:spcPct val="0"/>
        </a:spcAft>
        <a:defRPr sz="4000">
          <a:solidFill>
            <a:schemeClr val="tx1"/>
          </a:solidFill>
          <a:latin typeface="Arial" panose="020B0604020202020204" pitchFamily="34" charset="0"/>
        </a:defRPr>
      </a:lvl7pPr>
      <a:lvl8pPr marL="1371600" algn="l" rtl="0" fontAlgn="base">
        <a:spcBef>
          <a:spcPct val="0"/>
        </a:spcBef>
        <a:spcAft>
          <a:spcPct val="0"/>
        </a:spcAft>
        <a:defRPr sz="4000">
          <a:solidFill>
            <a:schemeClr val="tx1"/>
          </a:solidFill>
          <a:latin typeface="Arial" panose="020B0604020202020204" pitchFamily="34" charset="0"/>
        </a:defRPr>
      </a:lvl8pPr>
      <a:lvl9pPr marL="1828800" algn="l" rtl="0" fontAlgn="base">
        <a:spcBef>
          <a:spcPct val="0"/>
        </a:spcBef>
        <a:spcAft>
          <a:spcPct val="0"/>
        </a:spcAft>
        <a:defRPr sz="4000">
          <a:solidFill>
            <a:schemeClr val="tx1"/>
          </a:solidFill>
          <a:latin typeface="Arial" panose="020B0604020202020204" pitchFamily="34" charset="0"/>
        </a:defRPr>
      </a:lvl9pPr>
    </p:titleStyle>
    <p:bodyStyle>
      <a:lvl1pPr algn="l" rtl="0" fontAlgn="base">
        <a:spcBef>
          <a:spcPct val="20000"/>
        </a:spcBef>
        <a:spcAft>
          <a:spcPct val="0"/>
        </a:spcAft>
        <a:defRPr sz="24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rgbClr val="0073AE"/>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rgbClr val="0073A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2.xml"/><Relationship Id="rId5" Type="http://schemas.openxmlformats.org/officeDocument/2006/relationships/image" Target="../media/image16.wmf"/><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2.xml"/><Relationship Id="rId5" Type="http://schemas.openxmlformats.org/officeDocument/2006/relationships/image" Target="../media/image25.wmf"/><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wmf"/></Relationships>
</file>

<file path=ppt/slides/_rels/slide33.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133" name="Picture 53" descr="Pictur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38200"/>
            <a:ext cx="9144000" cy="3505200"/>
          </a:xfrm>
          <a:prstGeom prst="rect">
            <a:avLst/>
          </a:prstGeom>
          <a:noFill/>
          <a:extLst>
            <a:ext uri="{909E8E84-426E-40DD-AFC4-6F175D3DCCD1}">
              <a14:hiddenFill xmlns:a14="http://schemas.microsoft.com/office/drawing/2010/main">
                <a:solidFill>
                  <a:srgbClr val="FFFFFF"/>
                </a:solidFill>
              </a14:hiddenFill>
            </a:ext>
          </a:extLst>
        </p:spPr>
      </p:pic>
      <p:sp>
        <p:nvSpPr>
          <p:cNvPr id="46082" name="Text Box 2"/>
          <p:cNvSpPr txBox="1">
            <a:spLocks noChangeArrowheads="1"/>
          </p:cNvSpPr>
          <p:nvPr/>
        </p:nvSpPr>
        <p:spPr bwMode="auto">
          <a:xfrm>
            <a:off x="2133600" y="62484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400"/>
              <a:t>Copyright © Cengage Learning. All rights reserved.</a:t>
            </a:r>
            <a:r>
              <a:rPr lang="en-US" altLang="en-US"/>
              <a:t> </a:t>
            </a:r>
          </a:p>
        </p:txBody>
      </p:sp>
      <p:sp>
        <p:nvSpPr>
          <p:cNvPr id="46084" name="Text Box 4"/>
          <p:cNvSpPr txBox="1">
            <a:spLocks noChangeArrowheads="1"/>
          </p:cNvSpPr>
          <p:nvPr/>
        </p:nvSpPr>
        <p:spPr bwMode="auto">
          <a:xfrm>
            <a:off x="1371600" y="1763713"/>
            <a:ext cx="1676400" cy="143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800">
                <a:solidFill>
                  <a:schemeClr val="bg1"/>
                </a:solidFill>
              </a:rPr>
              <a:t>9</a:t>
            </a:r>
          </a:p>
        </p:txBody>
      </p:sp>
      <p:sp>
        <p:nvSpPr>
          <p:cNvPr id="46086" name="Text Box 6"/>
          <p:cNvSpPr txBox="1">
            <a:spLocks noChangeArrowheads="1"/>
          </p:cNvSpPr>
          <p:nvPr/>
        </p:nvSpPr>
        <p:spPr bwMode="auto">
          <a:xfrm>
            <a:off x="2676525" y="1905000"/>
            <a:ext cx="5943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spAutoFit/>
          </a:bodyPr>
          <a:lstStyle/>
          <a:p>
            <a:pPr algn="ctr">
              <a:spcBef>
                <a:spcPct val="50000"/>
              </a:spcBef>
            </a:pPr>
            <a:r>
              <a:rPr lang="en-US" altLang="en-US" sz="4000" b="1">
                <a:solidFill>
                  <a:schemeClr val="bg1"/>
                </a:solidFill>
              </a:rPr>
              <a:t>Inferences Based on Two Samples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en-US"/>
              <a:t>Analysis of Paired Data</a:t>
            </a:r>
          </a:p>
        </p:txBody>
      </p:sp>
      <p:sp>
        <p:nvSpPr>
          <p:cNvPr id="131075" name="Rectangle 3"/>
          <p:cNvSpPr>
            <a:spLocks noChangeArrowheads="1"/>
          </p:cNvSpPr>
          <p:nvPr/>
        </p:nvSpPr>
        <p:spPr bwMode="auto">
          <a:xfrm>
            <a:off x="455613" y="1462088"/>
            <a:ext cx="8226425"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400"/>
              <a:t>We are again interested in making an inference about the difference </a:t>
            </a:r>
            <a:r>
              <a:rPr lang="en-US" altLang="en-US" sz="2400" i="1">
                <a:sym typeface="Symbol" panose="05050102010706020507" pitchFamily="18" charset="2"/>
              </a:rPr>
              <a:t></a:t>
            </a:r>
            <a:r>
              <a:rPr lang="en-US" altLang="en-US" sz="2400" baseline="-25000">
                <a:sym typeface="Symbol" panose="05050102010706020507" pitchFamily="18" charset="2"/>
              </a:rPr>
              <a:t>1</a:t>
            </a:r>
            <a:r>
              <a:rPr lang="en-US" altLang="en-US" sz="2400">
                <a:sym typeface="Symbol" panose="05050102010706020507" pitchFamily="18" charset="2"/>
              </a:rPr>
              <a:t> – </a:t>
            </a:r>
            <a:r>
              <a:rPr lang="en-US" altLang="en-US" sz="2400" i="1">
                <a:sym typeface="Symbol" panose="05050102010706020507" pitchFamily="18" charset="2"/>
              </a:rPr>
              <a:t></a:t>
            </a:r>
            <a:r>
              <a:rPr lang="en-US" altLang="en-US" sz="2400" baseline="-25000">
                <a:sym typeface="Symbol" panose="05050102010706020507" pitchFamily="18" charset="2"/>
              </a:rPr>
              <a:t>2</a:t>
            </a:r>
            <a:r>
              <a:rPr lang="en-US" altLang="en-US" sz="2400">
                <a:sym typeface="Symbol" panose="05050102010706020507" pitchFamily="18" charset="2"/>
              </a:rPr>
              <a:t>. The two-sample t confidence interval and test statistic were obtained by assuming independent samples and applying the rule </a:t>
            </a:r>
            <a:r>
              <a:rPr lang="en-US" altLang="en-US" sz="2400" baseline="-25000"/>
              <a:t> </a:t>
            </a:r>
          </a:p>
          <a:p>
            <a:endParaRPr lang="en-US" altLang="en-US" sz="2400"/>
          </a:p>
          <a:p>
            <a:r>
              <a:rPr lang="en-US" altLang="en-US" sz="2400"/>
              <a:t>However, with paired data, the </a:t>
            </a:r>
            <a:r>
              <a:rPr lang="en-US" altLang="en-US" sz="2400" i="1"/>
              <a:t>X</a:t>
            </a:r>
            <a:r>
              <a:rPr lang="en-US" altLang="en-US" sz="2400"/>
              <a:t> and</a:t>
            </a:r>
            <a:r>
              <a:rPr lang="en-US" altLang="en-US" sz="2400" i="1"/>
              <a:t> Y</a:t>
            </a:r>
            <a:r>
              <a:rPr lang="en-US" altLang="en-US" sz="2400"/>
              <a:t> observations within each pair are often not independent, so    and    are not independent of one another. </a:t>
            </a:r>
          </a:p>
          <a:p>
            <a:endParaRPr lang="en-US" altLang="en-US" sz="2400"/>
          </a:p>
          <a:p>
            <a:r>
              <a:rPr lang="en-US" altLang="en-US" sz="2400"/>
              <a:t>We must therefore abandon the two-sample </a:t>
            </a:r>
            <a:r>
              <a:rPr lang="en-US" altLang="en-US" sz="2400" i="1"/>
              <a:t>t</a:t>
            </a:r>
            <a:r>
              <a:rPr lang="en-US" altLang="en-US" sz="2400"/>
              <a:t> procedures and look for an alternative method of analysis.</a:t>
            </a:r>
          </a:p>
        </p:txBody>
      </p:sp>
      <p:pic>
        <p:nvPicPr>
          <p:cNvPr id="131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2652713"/>
            <a:ext cx="2933700"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1078" name="Picture 6"/>
          <p:cNvPicPr>
            <a:picLocks noChangeAspect="1" noChangeArrowheads="1"/>
          </p:cNvPicPr>
          <p:nvPr/>
        </p:nvPicPr>
        <p:blipFill>
          <a:blip r:embed="rId3">
            <a:extLst>
              <a:ext uri="{28A0092B-C50C-407E-A947-70E740481C1C}">
                <a14:useLocalDpi xmlns:a14="http://schemas.microsoft.com/office/drawing/2010/main" val="0"/>
              </a:ext>
            </a:extLst>
          </a:blip>
          <a:srcRect l="71167" t="-10161"/>
          <a:stretch>
            <a:fillRect/>
          </a:stretch>
        </p:blipFill>
        <p:spPr bwMode="auto">
          <a:xfrm>
            <a:off x="6707188" y="3711575"/>
            <a:ext cx="265112"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1079" name="Picture 7"/>
          <p:cNvPicPr>
            <a:picLocks noChangeAspect="1" noChangeArrowheads="1"/>
          </p:cNvPicPr>
          <p:nvPr/>
        </p:nvPicPr>
        <p:blipFill>
          <a:blip r:embed="rId3">
            <a:extLst>
              <a:ext uri="{28A0092B-C50C-407E-A947-70E740481C1C}">
                <a14:useLocalDpi xmlns:a14="http://schemas.microsoft.com/office/drawing/2010/main" val="0"/>
              </a:ext>
            </a:extLst>
          </a:blip>
          <a:srcRect r="73340" b="-10161"/>
          <a:stretch>
            <a:fillRect/>
          </a:stretch>
        </p:blipFill>
        <p:spPr bwMode="auto">
          <a:xfrm>
            <a:off x="5886450" y="3762375"/>
            <a:ext cx="238125"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428625" y="3500438"/>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4000" b="1">
                <a:solidFill>
                  <a:srgbClr val="00ADEF"/>
                </a:solidFill>
              </a:rPr>
              <a:t>The Paired </a:t>
            </a:r>
            <a:r>
              <a:rPr lang="en-US" altLang="en-US" sz="4000" b="1" i="1">
                <a:solidFill>
                  <a:srgbClr val="00ADEF"/>
                </a:solidFill>
              </a:rPr>
              <a:t>t</a:t>
            </a:r>
            <a:r>
              <a:rPr lang="en-US" altLang="en-US" sz="4000" b="1">
                <a:solidFill>
                  <a:srgbClr val="00ADEF"/>
                </a:solidFill>
              </a:rPr>
              <a:t> Test</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en-US"/>
              <a:t>The Paired </a:t>
            </a:r>
            <a:r>
              <a:rPr lang="en-US" altLang="en-US" i="1"/>
              <a:t>t</a:t>
            </a:r>
            <a:r>
              <a:rPr lang="en-US" altLang="en-US"/>
              <a:t> Test</a:t>
            </a:r>
          </a:p>
        </p:txBody>
      </p:sp>
      <p:sp>
        <p:nvSpPr>
          <p:cNvPr id="134147" name="Rectangle 3"/>
          <p:cNvSpPr>
            <a:spLocks noChangeArrowheads="1"/>
          </p:cNvSpPr>
          <p:nvPr/>
        </p:nvSpPr>
        <p:spPr bwMode="auto">
          <a:xfrm>
            <a:off x="455613" y="1462088"/>
            <a:ext cx="8226425"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400"/>
              <a:t>Because different pairs are independent, the </a:t>
            </a:r>
            <a:r>
              <a:rPr lang="en-US" altLang="en-US" sz="2400" i="1"/>
              <a:t>D</a:t>
            </a:r>
            <a:r>
              <a:rPr lang="en-US" altLang="en-US" sz="2400" i="1" baseline="-25000"/>
              <a:t>i</a:t>
            </a:r>
            <a:r>
              <a:rPr lang="en-US" altLang="en-US" sz="2400"/>
              <a:t>’s are independent of one another. Let </a:t>
            </a:r>
            <a:r>
              <a:rPr lang="en-US" altLang="en-US" sz="2400" i="1"/>
              <a:t>D</a:t>
            </a:r>
            <a:r>
              <a:rPr lang="en-US" altLang="en-US" sz="2400"/>
              <a:t> = </a:t>
            </a:r>
            <a:r>
              <a:rPr lang="en-US" altLang="en-US" sz="2400" i="1"/>
              <a:t>X</a:t>
            </a:r>
            <a:r>
              <a:rPr lang="en-US" altLang="en-US" sz="2400"/>
              <a:t> –</a:t>
            </a:r>
            <a:r>
              <a:rPr lang="en-US" altLang="en-US"/>
              <a:t> </a:t>
            </a:r>
            <a:r>
              <a:rPr lang="en-US" altLang="en-US" sz="2400" i="1"/>
              <a:t>Y</a:t>
            </a:r>
            <a:r>
              <a:rPr lang="en-US" altLang="en-US" sz="2400"/>
              <a:t>, where </a:t>
            </a:r>
            <a:r>
              <a:rPr lang="en-US" altLang="en-US" sz="2400" i="1"/>
              <a:t>X</a:t>
            </a:r>
            <a:r>
              <a:rPr lang="en-US" altLang="en-US" sz="2400"/>
              <a:t> and </a:t>
            </a:r>
            <a:r>
              <a:rPr lang="en-US" altLang="en-US" sz="2400" i="1"/>
              <a:t>Y</a:t>
            </a:r>
            <a:r>
              <a:rPr lang="en-US" altLang="en-US" sz="2400"/>
              <a:t> are the first and second observations, respectively,</a:t>
            </a:r>
          </a:p>
          <a:p>
            <a:r>
              <a:rPr lang="en-US" altLang="en-US" sz="2400"/>
              <a:t>within an arbitrary pair. </a:t>
            </a:r>
          </a:p>
          <a:p>
            <a:endParaRPr lang="en-US" altLang="en-US" sz="2400"/>
          </a:p>
          <a:p>
            <a:r>
              <a:rPr lang="en-US" altLang="en-US" sz="2400"/>
              <a:t>Then the expected difference is</a:t>
            </a:r>
          </a:p>
          <a:p>
            <a:endParaRPr lang="en-US" altLang="en-US" sz="2400"/>
          </a:p>
          <a:p>
            <a:r>
              <a:rPr lang="en-US" altLang="en-US" sz="2400" i="1">
                <a:sym typeface="Symbol" panose="05050102010706020507" pitchFamily="18" charset="2"/>
              </a:rPr>
              <a:t>                 </a:t>
            </a:r>
            <a:r>
              <a:rPr lang="en-US" altLang="en-US" sz="2400" i="1" baseline="-25000">
                <a:sym typeface="Symbol" panose="05050102010706020507" pitchFamily="18" charset="2"/>
              </a:rPr>
              <a:t>D</a:t>
            </a:r>
            <a:r>
              <a:rPr lang="en-US" altLang="en-US" sz="2400">
                <a:sym typeface="Symbol" panose="05050102010706020507" pitchFamily="18" charset="2"/>
              </a:rPr>
              <a:t> </a:t>
            </a:r>
            <a:r>
              <a:rPr lang="en-US" altLang="en-US" sz="2400"/>
              <a:t>= </a:t>
            </a:r>
            <a:r>
              <a:rPr lang="en-US" altLang="en-US" sz="2400" i="1"/>
              <a:t>E</a:t>
            </a:r>
            <a:r>
              <a:rPr lang="en-US" altLang="en-US" sz="2400"/>
              <a:t>(</a:t>
            </a:r>
            <a:r>
              <a:rPr lang="en-US" altLang="en-US" sz="2400" i="1"/>
              <a:t>X</a:t>
            </a:r>
            <a:r>
              <a:rPr lang="en-US" altLang="en-US" sz="2400"/>
              <a:t> – </a:t>
            </a:r>
            <a:r>
              <a:rPr lang="en-US" altLang="en-US" sz="2400" i="1"/>
              <a:t>Y</a:t>
            </a:r>
            <a:r>
              <a:rPr lang="en-US" altLang="en-US" sz="2400"/>
              <a:t>) = </a:t>
            </a:r>
            <a:r>
              <a:rPr lang="en-US" altLang="en-US" sz="2400" i="1"/>
              <a:t>E</a:t>
            </a:r>
            <a:r>
              <a:rPr lang="en-US" altLang="en-US" sz="2400"/>
              <a:t>(</a:t>
            </a:r>
            <a:r>
              <a:rPr lang="en-US" altLang="en-US" sz="2400" i="1"/>
              <a:t>X</a:t>
            </a:r>
            <a:r>
              <a:rPr lang="en-US" altLang="en-US" sz="2400"/>
              <a:t>) – </a:t>
            </a:r>
            <a:r>
              <a:rPr lang="en-US" altLang="en-US" sz="2400" i="1"/>
              <a:t>E</a:t>
            </a:r>
            <a:r>
              <a:rPr lang="en-US" altLang="en-US" sz="2400"/>
              <a:t>(</a:t>
            </a:r>
            <a:r>
              <a:rPr lang="en-US" altLang="en-US" sz="2400" i="1"/>
              <a:t>Y</a:t>
            </a:r>
            <a:r>
              <a:rPr lang="en-US" altLang="en-US" sz="2400"/>
              <a:t>) = </a:t>
            </a:r>
            <a:r>
              <a:rPr lang="en-US" altLang="en-US" sz="2400" i="1">
                <a:sym typeface="Symbol" panose="05050102010706020507" pitchFamily="18" charset="2"/>
              </a:rPr>
              <a:t></a:t>
            </a:r>
            <a:r>
              <a:rPr lang="en-US" altLang="en-US" sz="2400" baseline="-25000">
                <a:sym typeface="Symbol" panose="05050102010706020507" pitchFamily="18" charset="2"/>
              </a:rPr>
              <a:t>1</a:t>
            </a:r>
            <a:r>
              <a:rPr lang="en-US" altLang="en-US" sz="2400">
                <a:sym typeface="Symbol" panose="05050102010706020507" pitchFamily="18" charset="2"/>
              </a:rPr>
              <a:t> – </a:t>
            </a:r>
            <a:r>
              <a:rPr lang="en-US" altLang="en-US" sz="2400" i="1">
                <a:sym typeface="Symbol" panose="05050102010706020507" pitchFamily="18" charset="2"/>
              </a:rPr>
              <a:t></a:t>
            </a:r>
            <a:r>
              <a:rPr lang="en-US" altLang="en-US" sz="2400" baseline="-25000">
                <a:sym typeface="Symbol" panose="05050102010706020507" pitchFamily="18" charset="2"/>
              </a:rPr>
              <a:t>2</a:t>
            </a:r>
          </a:p>
          <a:p>
            <a:r>
              <a:rPr lang="en-US" altLang="en-US" sz="2400">
                <a:sym typeface="Symbol" panose="05050102010706020507" pitchFamily="18" charset="2"/>
              </a:rPr>
              <a:t> </a:t>
            </a:r>
            <a:endParaRPr lang="en-US" altLang="en-US" sz="2400"/>
          </a:p>
          <a:p>
            <a:r>
              <a:rPr lang="en-US" altLang="en-US" sz="2400"/>
              <a:t>(the rule of expected values used here is valid even when </a:t>
            </a:r>
            <a:r>
              <a:rPr lang="en-US" altLang="en-US" sz="2400" i="1"/>
              <a:t>X</a:t>
            </a:r>
            <a:r>
              <a:rPr lang="en-US" altLang="en-US" sz="2400"/>
              <a:t> and </a:t>
            </a:r>
            <a:r>
              <a:rPr lang="en-US" altLang="en-US" sz="2400" i="1"/>
              <a:t>Y</a:t>
            </a:r>
            <a:r>
              <a:rPr lang="en-US" altLang="en-US" sz="2400"/>
              <a:t> are dependent). Thus any hypothesis about </a:t>
            </a:r>
          </a:p>
          <a:p>
            <a:r>
              <a:rPr lang="en-US" altLang="en-US" sz="2400" i="1">
                <a:sym typeface="Symbol" panose="05050102010706020507" pitchFamily="18" charset="2"/>
              </a:rPr>
              <a:t></a:t>
            </a:r>
            <a:r>
              <a:rPr lang="en-US" altLang="en-US" sz="2400" baseline="-25000">
                <a:sym typeface="Symbol" panose="05050102010706020507" pitchFamily="18" charset="2"/>
              </a:rPr>
              <a:t>1</a:t>
            </a:r>
            <a:r>
              <a:rPr lang="en-US" altLang="en-US" sz="2400">
                <a:sym typeface="Symbol" panose="05050102010706020507" pitchFamily="18" charset="2"/>
              </a:rPr>
              <a:t> – </a:t>
            </a:r>
            <a:r>
              <a:rPr lang="en-US" altLang="en-US" sz="2400" i="1">
                <a:sym typeface="Symbol" panose="05050102010706020507" pitchFamily="18" charset="2"/>
              </a:rPr>
              <a:t></a:t>
            </a:r>
            <a:r>
              <a:rPr lang="en-US" altLang="en-US" sz="2400" baseline="-25000">
                <a:sym typeface="Symbol" panose="05050102010706020507" pitchFamily="18" charset="2"/>
              </a:rPr>
              <a:t>2</a:t>
            </a:r>
            <a:r>
              <a:rPr lang="en-US" altLang="en-US" sz="2400">
                <a:sym typeface="Symbol" panose="05050102010706020507" pitchFamily="18" charset="2"/>
              </a:rPr>
              <a:t> can be phrased as a hypothesis about the mean</a:t>
            </a:r>
          </a:p>
          <a:p>
            <a:r>
              <a:rPr lang="en-US" altLang="en-US" sz="2400">
                <a:sym typeface="Symbol" panose="05050102010706020507" pitchFamily="18" charset="2"/>
              </a:rPr>
              <a:t>difference </a:t>
            </a:r>
            <a:r>
              <a:rPr lang="en-US" altLang="en-US" sz="2400" i="1">
                <a:sym typeface="Symbol" panose="05050102010706020507" pitchFamily="18" charset="2"/>
              </a:rPr>
              <a:t></a:t>
            </a:r>
            <a:r>
              <a:rPr lang="en-US" altLang="en-US" sz="2400" i="1" baseline="-25000">
                <a:sym typeface="Symbol" panose="05050102010706020507" pitchFamily="18" charset="2"/>
              </a:rPr>
              <a:t>D</a:t>
            </a:r>
            <a:r>
              <a:rPr lang="en-US" altLang="en-US" sz="2400">
                <a:sym typeface="Symbol" panose="05050102010706020507" pitchFamily="18" charset="2"/>
              </a:rPr>
              <a:t>.</a:t>
            </a:r>
            <a:endParaRPr lang="en-US" altLang="en-US" sz="2400" i="1"/>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en-US"/>
              <a:t>The Paired </a:t>
            </a:r>
            <a:r>
              <a:rPr lang="en-US" altLang="en-US" i="1"/>
              <a:t>t</a:t>
            </a:r>
            <a:r>
              <a:rPr lang="en-US" altLang="en-US"/>
              <a:t> Test</a:t>
            </a:r>
          </a:p>
        </p:txBody>
      </p:sp>
      <p:sp>
        <p:nvSpPr>
          <p:cNvPr id="135171" name="Rectangle 3"/>
          <p:cNvSpPr>
            <a:spLocks noChangeArrowheads="1"/>
          </p:cNvSpPr>
          <p:nvPr/>
        </p:nvSpPr>
        <p:spPr bwMode="auto">
          <a:xfrm>
            <a:off x="455613" y="1462088"/>
            <a:ext cx="8226425"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400"/>
              <a:t>But since the </a:t>
            </a:r>
            <a:r>
              <a:rPr lang="en-US" altLang="en-US" sz="2400" i="1"/>
              <a:t>D</a:t>
            </a:r>
            <a:r>
              <a:rPr lang="en-US" altLang="en-US" sz="2400" i="1" baseline="-25000"/>
              <a:t>i</a:t>
            </a:r>
            <a:r>
              <a:rPr lang="en-US" altLang="en-US" sz="2400"/>
              <a:t>’s constitute a normal random sample (of differences) with mean </a:t>
            </a:r>
            <a:r>
              <a:rPr lang="en-US" altLang="en-US" sz="2400" i="1">
                <a:sym typeface="Symbol" panose="05050102010706020507" pitchFamily="18" charset="2"/>
              </a:rPr>
              <a:t></a:t>
            </a:r>
            <a:r>
              <a:rPr lang="en-US" altLang="en-US" sz="2400" i="1" baseline="-25000">
                <a:sym typeface="Symbol" panose="05050102010706020507" pitchFamily="18" charset="2"/>
              </a:rPr>
              <a:t>D</a:t>
            </a:r>
            <a:r>
              <a:rPr lang="en-US" altLang="en-US" sz="2400">
                <a:sym typeface="Symbol" panose="05050102010706020507" pitchFamily="18" charset="2"/>
              </a:rPr>
              <a:t>, hypotheses about </a:t>
            </a:r>
            <a:r>
              <a:rPr lang="en-US" altLang="en-US" sz="2400" i="1">
                <a:sym typeface="Symbol" panose="05050102010706020507" pitchFamily="18" charset="2"/>
              </a:rPr>
              <a:t></a:t>
            </a:r>
            <a:r>
              <a:rPr lang="en-US" altLang="en-US" sz="2400" i="1" baseline="-25000">
                <a:sym typeface="Symbol" panose="05050102010706020507" pitchFamily="18" charset="2"/>
              </a:rPr>
              <a:t>D</a:t>
            </a:r>
            <a:r>
              <a:rPr lang="en-US" altLang="en-US" sz="2400">
                <a:sym typeface="Symbol" panose="05050102010706020507" pitchFamily="18" charset="2"/>
              </a:rPr>
              <a:t> can be tested using a one-sample </a:t>
            </a:r>
            <a:r>
              <a:rPr lang="en-US" altLang="en-US" sz="2400" i="1">
                <a:sym typeface="Symbol" panose="05050102010706020507" pitchFamily="18" charset="2"/>
              </a:rPr>
              <a:t>t</a:t>
            </a:r>
            <a:r>
              <a:rPr lang="en-US" altLang="en-US" sz="2400">
                <a:sym typeface="Symbol" panose="05050102010706020507" pitchFamily="18" charset="2"/>
              </a:rPr>
              <a:t> test.</a:t>
            </a:r>
          </a:p>
          <a:p>
            <a:endParaRPr lang="en-US" altLang="en-US" sz="2400">
              <a:sym typeface="Symbol" panose="05050102010706020507" pitchFamily="18" charset="2"/>
            </a:endParaRPr>
          </a:p>
          <a:p>
            <a:r>
              <a:rPr lang="en-US" altLang="en-US" sz="2400">
                <a:sym typeface="Symbol" panose="05050102010706020507" pitchFamily="18" charset="2"/>
              </a:rPr>
              <a:t>That is, </a:t>
            </a:r>
            <a:r>
              <a:rPr lang="en-US" altLang="en-US" sz="2400" i="1">
                <a:sym typeface="Symbol" panose="05050102010706020507" pitchFamily="18" charset="2"/>
              </a:rPr>
              <a:t>to test hypotheses about</a:t>
            </a:r>
            <a:r>
              <a:rPr lang="en-US" altLang="en-US" sz="2400">
                <a:sym typeface="Symbol" panose="05050102010706020507" pitchFamily="18" charset="2"/>
              </a:rPr>
              <a:t> </a:t>
            </a:r>
            <a:r>
              <a:rPr lang="en-US" altLang="en-US" sz="2400" i="1">
                <a:sym typeface="Symbol" panose="05050102010706020507" pitchFamily="18" charset="2"/>
              </a:rPr>
              <a:t></a:t>
            </a:r>
            <a:r>
              <a:rPr lang="en-US" altLang="en-US" sz="2400" baseline="-25000">
                <a:sym typeface="Symbol" panose="05050102010706020507" pitchFamily="18" charset="2"/>
              </a:rPr>
              <a:t>1</a:t>
            </a:r>
            <a:r>
              <a:rPr lang="en-US" altLang="en-US" sz="2400">
                <a:sym typeface="Symbol" panose="05050102010706020507" pitchFamily="18" charset="2"/>
              </a:rPr>
              <a:t> –  </a:t>
            </a:r>
            <a:r>
              <a:rPr lang="en-US" altLang="en-US" sz="2400" i="1">
                <a:sym typeface="Symbol" panose="05050102010706020507" pitchFamily="18" charset="2"/>
              </a:rPr>
              <a:t></a:t>
            </a:r>
            <a:r>
              <a:rPr lang="en-US" altLang="en-US" sz="2400" baseline="-25000">
                <a:sym typeface="Symbol" panose="05050102010706020507" pitchFamily="18" charset="2"/>
              </a:rPr>
              <a:t>2</a:t>
            </a:r>
            <a:r>
              <a:rPr lang="en-US" altLang="en-US" sz="2400">
                <a:sym typeface="Symbol" panose="05050102010706020507" pitchFamily="18" charset="2"/>
              </a:rPr>
              <a:t> </a:t>
            </a:r>
            <a:r>
              <a:rPr lang="en-US" altLang="en-US" sz="2400" i="1">
                <a:sym typeface="Symbol" panose="05050102010706020507" pitchFamily="18" charset="2"/>
              </a:rPr>
              <a:t>when data is paired</a:t>
            </a:r>
            <a:r>
              <a:rPr lang="en-US" altLang="en-US" sz="2400">
                <a:sym typeface="Symbol" panose="05050102010706020507" pitchFamily="18" charset="2"/>
              </a:rPr>
              <a:t>,</a:t>
            </a:r>
            <a:r>
              <a:rPr lang="en-US" altLang="en-US" sz="2400" i="1">
                <a:sym typeface="Symbol" panose="05050102010706020507" pitchFamily="18" charset="2"/>
              </a:rPr>
              <a:t> form the differences</a:t>
            </a:r>
            <a:r>
              <a:rPr lang="en-US" altLang="en-US" sz="2400">
                <a:sym typeface="Symbol" panose="05050102010706020507" pitchFamily="18" charset="2"/>
              </a:rPr>
              <a:t> </a:t>
            </a:r>
            <a:r>
              <a:rPr lang="en-US" altLang="en-US" sz="2400" i="1">
                <a:sym typeface="Symbol" panose="05050102010706020507" pitchFamily="18" charset="2"/>
              </a:rPr>
              <a:t>D</a:t>
            </a:r>
            <a:r>
              <a:rPr lang="en-US" altLang="en-US" sz="2400" baseline="-25000">
                <a:sym typeface="Symbol" panose="05050102010706020507" pitchFamily="18" charset="2"/>
              </a:rPr>
              <a:t>1</a:t>
            </a:r>
            <a:r>
              <a:rPr lang="en-US" altLang="en-US" sz="2400">
                <a:sym typeface="Symbol" panose="05050102010706020507" pitchFamily="18" charset="2"/>
              </a:rPr>
              <a:t>,</a:t>
            </a:r>
            <a:r>
              <a:rPr lang="en-US" altLang="en-US" sz="2400" i="1">
                <a:sym typeface="Symbol" panose="05050102010706020507" pitchFamily="18" charset="2"/>
              </a:rPr>
              <a:t> D</a:t>
            </a:r>
            <a:r>
              <a:rPr lang="en-US" altLang="en-US" sz="2400" baseline="-25000">
                <a:sym typeface="Symbol" panose="05050102010706020507" pitchFamily="18" charset="2"/>
              </a:rPr>
              <a:t>2</a:t>
            </a:r>
            <a:r>
              <a:rPr lang="en-US" altLang="en-US" sz="2400">
                <a:sym typeface="Symbol" panose="05050102010706020507" pitchFamily="18" charset="2"/>
              </a:rPr>
              <a:t>,…, </a:t>
            </a:r>
            <a:r>
              <a:rPr lang="en-US" altLang="en-US" sz="2400" i="1">
                <a:sym typeface="Symbol" panose="05050102010706020507" pitchFamily="18" charset="2"/>
              </a:rPr>
              <a:t>D</a:t>
            </a:r>
            <a:r>
              <a:rPr lang="en-US" altLang="en-US" sz="2400" i="1" baseline="-25000">
                <a:sym typeface="Symbol" panose="05050102010706020507" pitchFamily="18" charset="2"/>
              </a:rPr>
              <a:t>n  </a:t>
            </a:r>
            <a:r>
              <a:rPr lang="en-US" altLang="en-US" sz="2400" i="1">
                <a:sym typeface="Symbol" panose="05050102010706020507" pitchFamily="18" charset="2"/>
              </a:rPr>
              <a:t>and carry out a one-sample t test</a:t>
            </a:r>
            <a:r>
              <a:rPr lang="en-US" altLang="en-US" sz="2400">
                <a:sym typeface="Symbol" panose="05050102010706020507" pitchFamily="18" charset="2"/>
              </a:rPr>
              <a:t> (</a:t>
            </a:r>
            <a:r>
              <a:rPr lang="en-US" altLang="en-US" sz="2400" i="1">
                <a:sym typeface="Symbol" panose="05050102010706020507" pitchFamily="18" charset="2"/>
              </a:rPr>
              <a:t>based on</a:t>
            </a:r>
            <a:r>
              <a:rPr lang="en-US" altLang="en-US" sz="2400">
                <a:sym typeface="Symbol" panose="05050102010706020507" pitchFamily="18" charset="2"/>
              </a:rPr>
              <a:t> </a:t>
            </a:r>
            <a:r>
              <a:rPr lang="en-US" altLang="en-US" sz="2400" i="1">
                <a:sym typeface="Symbol" panose="05050102010706020507" pitchFamily="18" charset="2"/>
              </a:rPr>
              <a:t>n</a:t>
            </a:r>
            <a:r>
              <a:rPr lang="en-US" altLang="en-US" sz="2400">
                <a:sym typeface="Symbol" panose="05050102010706020507" pitchFamily="18" charset="2"/>
              </a:rPr>
              <a:t> –</a:t>
            </a:r>
            <a:r>
              <a:rPr lang="en-US" altLang="en-US">
                <a:sym typeface="Symbol" panose="05050102010706020507" pitchFamily="18" charset="2"/>
              </a:rPr>
              <a:t> </a:t>
            </a:r>
            <a:r>
              <a:rPr lang="en-US" altLang="en-US" sz="2400">
                <a:sym typeface="Symbol" panose="05050102010706020507" pitchFamily="18" charset="2"/>
              </a:rPr>
              <a:t> 1 df) </a:t>
            </a:r>
            <a:r>
              <a:rPr lang="en-US" altLang="en-US" sz="2400" i="1">
                <a:sym typeface="Symbol" panose="05050102010706020507" pitchFamily="18" charset="2"/>
              </a:rPr>
              <a:t>on these differences</a:t>
            </a:r>
            <a:r>
              <a:rPr lang="en-US" altLang="en-US" sz="2400">
                <a:sym typeface="Symbol" panose="05050102010706020507" pitchFamily="18" charset="2"/>
              </a:rPr>
              <a:t>. </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en-US"/>
              <a:t>The Paired </a:t>
            </a:r>
            <a:r>
              <a:rPr lang="en-US" altLang="en-US" i="1"/>
              <a:t>t</a:t>
            </a:r>
            <a:r>
              <a:rPr lang="en-US" altLang="en-US"/>
              <a:t> Test</a:t>
            </a:r>
          </a:p>
        </p:txBody>
      </p:sp>
      <p:sp>
        <p:nvSpPr>
          <p:cNvPr id="136195" name="Rectangle 3"/>
          <p:cNvSpPr>
            <a:spLocks noChangeArrowheads="1"/>
          </p:cNvSpPr>
          <p:nvPr/>
        </p:nvSpPr>
        <p:spPr bwMode="auto">
          <a:xfrm>
            <a:off x="455613" y="1462088"/>
            <a:ext cx="8226425"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z="2400" dirty="0">
              <a:sym typeface="Symbol" panose="05050102010706020507" pitchFamily="18" charset="2"/>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13" y="1462088"/>
            <a:ext cx="8129587" cy="4500979"/>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en-US" dirty="0"/>
              <a:t>Example 9.9 </a:t>
            </a:r>
            <a:endParaRPr lang="en-US" altLang="en-US" i="1" dirty="0"/>
          </a:p>
        </p:txBody>
      </p:sp>
      <p:sp>
        <p:nvSpPr>
          <p:cNvPr id="137220" name="Rectangle 4"/>
          <p:cNvSpPr>
            <a:spLocks noChangeArrowheads="1"/>
          </p:cNvSpPr>
          <p:nvPr/>
        </p:nvSpPr>
        <p:spPr bwMode="auto">
          <a:xfrm>
            <a:off x="455613" y="1462088"/>
            <a:ext cx="8226425"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400"/>
              <a:t>Musculoskeletal neck-and-shoulder disorders are all too common among office staff who perform repetitive tasks using visual display units. </a:t>
            </a:r>
          </a:p>
          <a:p>
            <a:endParaRPr lang="en-US" altLang="en-US" sz="2400"/>
          </a:p>
          <a:p>
            <a:r>
              <a:rPr lang="en-US" altLang="en-US" sz="2400"/>
              <a:t>The article “Upper-Arm Elevation During Office Work” (Ergonomics, 1996: 1221 – 1230) reported on a study to determine whether more varied work conditions would have any impact on arm movement.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37220">
                                            <p:txEl>
                                              <p:pRg st="2" end="2"/>
                                            </p:txEl>
                                          </p:spTgt>
                                        </p:tgtEl>
                                        <p:attrNameLst>
                                          <p:attrName>style.visibility</p:attrName>
                                        </p:attrNameLst>
                                      </p:cBhvr>
                                      <p:to>
                                        <p:strVal val="visible"/>
                                      </p:to>
                                    </p:set>
                                    <p:animEffect transition="in" filter="fade">
                                      <p:cBhvr>
                                        <p:cTn id="7" dur="1000"/>
                                        <p:tgtEl>
                                          <p:spTgt spid="137220">
                                            <p:txEl>
                                              <p:pRg st="2" end="2"/>
                                            </p:txEl>
                                          </p:spTgt>
                                        </p:tgtEl>
                                      </p:cBhvr>
                                    </p:animEffect>
                                    <p:anim calcmode="lin" valueType="num">
                                      <p:cBhvr>
                                        <p:cTn id="8" dur="1000" fill="hold"/>
                                        <p:tgtEl>
                                          <p:spTgt spid="137220">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37220">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7220">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ltLang="en-US" dirty="0"/>
              <a:t>Example 9.9 </a:t>
            </a:r>
            <a:endParaRPr lang="en-US" altLang="en-US" i="1" dirty="0"/>
          </a:p>
        </p:txBody>
      </p:sp>
      <p:sp>
        <p:nvSpPr>
          <p:cNvPr id="175107" name="Rectangle 3"/>
          <p:cNvSpPr>
            <a:spLocks noChangeArrowheads="1"/>
          </p:cNvSpPr>
          <p:nvPr/>
        </p:nvSpPr>
        <p:spPr bwMode="auto">
          <a:xfrm>
            <a:off x="455613" y="1462088"/>
            <a:ext cx="8226425"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400"/>
              <a:t>The accompanying data was obtained from a sample of </a:t>
            </a:r>
          </a:p>
          <a:p>
            <a:r>
              <a:rPr lang="en-US" altLang="en-US" sz="2400" i="1"/>
              <a:t>n</a:t>
            </a:r>
            <a:r>
              <a:rPr lang="en-US" altLang="en-US" sz="2400"/>
              <a:t> = 16 subjects.</a:t>
            </a:r>
          </a:p>
        </p:txBody>
      </p:sp>
      <p:sp>
        <p:nvSpPr>
          <p:cNvPr id="175108"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pic>
        <p:nvPicPr>
          <p:cNvPr id="1751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13" y="2362200"/>
            <a:ext cx="8226425" cy="267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en-US" dirty="0"/>
              <a:t>Example 9.9 </a:t>
            </a:r>
            <a:endParaRPr lang="en-US" altLang="en-US" i="1" dirty="0"/>
          </a:p>
        </p:txBody>
      </p:sp>
      <p:sp>
        <p:nvSpPr>
          <p:cNvPr id="138243" name="Rectangle 3"/>
          <p:cNvSpPr>
            <a:spLocks noChangeArrowheads="1"/>
          </p:cNvSpPr>
          <p:nvPr/>
        </p:nvSpPr>
        <p:spPr bwMode="auto">
          <a:xfrm>
            <a:off x="455613" y="1462088"/>
            <a:ext cx="8226425"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400"/>
              <a:t>Each observation is the amount of time, expressed as a proportion of total time observed, during which arm elevation was below 30°.</a:t>
            </a:r>
          </a:p>
          <a:p>
            <a:endParaRPr lang="en-US" altLang="en-US" sz="2400"/>
          </a:p>
          <a:p>
            <a:r>
              <a:rPr lang="en-US" altLang="en-US" sz="2400"/>
              <a:t>The two measurements from each subject were obtained 18 months apart. During this period, work conditions were changed, and subjects were allowed to engage in a wider variety of work tasks.</a:t>
            </a:r>
          </a:p>
          <a:p>
            <a:endParaRPr lang="en-US" altLang="en-US" sz="2400"/>
          </a:p>
          <a:p>
            <a:r>
              <a:rPr lang="en-US" altLang="en-US" sz="2400"/>
              <a:t>Does the data suggest that true average time during which elevation is below 30° differs after the change from what it was before the change?</a:t>
            </a:r>
          </a:p>
        </p:txBody>
      </p:sp>
      <p:sp>
        <p:nvSpPr>
          <p:cNvPr id="138244"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38243">
                                            <p:txEl>
                                              <p:pRg st="2" end="2"/>
                                            </p:txEl>
                                          </p:spTgt>
                                        </p:tgtEl>
                                        <p:attrNameLst>
                                          <p:attrName>style.visibility</p:attrName>
                                        </p:attrNameLst>
                                      </p:cBhvr>
                                      <p:to>
                                        <p:strVal val="visible"/>
                                      </p:to>
                                    </p:set>
                                    <p:animEffect transition="in" filter="fade">
                                      <p:cBhvr>
                                        <p:cTn id="7" dur="1000"/>
                                        <p:tgtEl>
                                          <p:spTgt spid="138243">
                                            <p:txEl>
                                              <p:pRg st="2" end="2"/>
                                            </p:txEl>
                                          </p:spTgt>
                                        </p:tgtEl>
                                      </p:cBhvr>
                                    </p:animEffect>
                                    <p:anim calcmode="lin" valueType="num">
                                      <p:cBhvr>
                                        <p:cTn id="8" dur="1000" fill="hold"/>
                                        <p:tgtEl>
                                          <p:spTgt spid="138243">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38243">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824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38243">
                                            <p:txEl>
                                              <p:pRg st="4" end="4"/>
                                            </p:txEl>
                                          </p:spTgt>
                                        </p:tgtEl>
                                        <p:attrNameLst>
                                          <p:attrName>style.visibility</p:attrName>
                                        </p:attrNameLst>
                                      </p:cBhvr>
                                      <p:to>
                                        <p:strVal val="visible"/>
                                      </p:to>
                                    </p:set>
                                    <p:animEffect transition="in" filter="fade">
                                      <p:cBhvr>
                                        <p:cTn id="15" dur="1000"/>
                                        <p:tgtEl>
                                          <p:spTgt spid="138243">
                                            <p:txEl>
                                              <p:pRg st="4" end="4"/>
                                            </p:txEl>
                                          </p:spTgt>
                                        </p:tgtEl>
                                      </p:cBhvr>
                                    </p:animEffect>
                                    <p:anim calcmode="lin" valueType="num">
                                      <p:cBhvr>
                                        <p:cTn id="16" dur="1000" fill="hold"/>
                                        <p:tgtEl>
                                          <p:spTgt spid="138243">
                                            <p:txEl>
                                              <p:pRg st="4" end="4"/>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38243">
                                            <p:txEl>
                                              <p:pRg st="4" end="4"/>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38243">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en-US" dirty="0"/>
              <a:t>Example 9.9 </a:t>
            </a:r>
            <a:endParaRPr lang="en-US" altLang="en-US" i="1" dirty="0"/>
          </a:p>
        </p:txBody>
      </p:sp>
      <p:sp>
        <p:nvSpPr>
          <p:cNvPr id="139267" name="Rectangle 3"/>
          <p:cNvSpPr>
            <a:spLocks noChangeArrowheads="1"/>
          </p:cNvSpPr>
          <p:nvPr/>
        </p:nvSpPr>
        <p:spPr bwMode="auto">
          <a:xfrm>
            <a:off x="455613" y="1462088"/>
            <a:ext cx="8226425"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400"/>
              <a:t>Figure 9.5 shows a normal probability plot of the 16 differences; the pattern in the plot is quite straight, supporting the normality assumption.</a:t>
            </a:r>
          </a:p>
        </p:txBody>
      </p:sp>
      <p:sp>
        <p:nvSpPr>
          <p:cNvPr id="139268"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pic>
        <p:nvPicPr>
          <p:cNvPr id="13927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b="9035"/>
          <a:stretch>
            <a:fillRect/>
          </a:stretch>
        </p:blipFill>
        <p:spPr bwMode="auto">
          <a:xfrm>
            <a:off x="1295400" y="2971800"/>
            <a:ext cx="6334125" cy="30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9272" name="Text Box 8"/>
          <p:cNvSpPr txBox="1">
            <a:spLocks noChangeArrowheads="1"/>
          </p:cNvSpPr>
          <p:nvPr/>
        </p:nvSpPr>
        <p:spPr bwMode="auto">
          <a:xfrm>
            <a:off x="1752600" y="6040438"/>
            <a:ext cx="586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t>A normal probability plot from Minitab of the differences in Example 9</a:t>
            </a:r>
          </a:p>
        </p:txBody>
      </p:sp>
      <p:sp>
        <p:nvSpPr>
          <p:cNvPr id="139273" name="Text Box 9"/>
          <p:cNvSpPr txBox="1">
            <a:spLocks noChangeArrowheads="1"/>
          </p:cNvSpPr>
          <p:nvPr/>
        </p:nvSpPr>
        <p:spPr bwMode="auto">
          <a:xfrm>
            <a:off x="3886200" y="6311900"/>
            <a:ext cx="914400" cy="274638"/>
          </a:xfrm>
          <a:prstGeom prst="rect">
            <a:avLst/>
          </a:prstGeom>
          <a:noFill/>
          <a:ln>
            <a:noFill/>
          </a:ln>
          <a:effectLst/>
          <a:extLst>
            <a:ext uri="{909E8E84-426E-40DD-AFC4-6F175D3DCCD1}">
              <a14:hiddenFill xmlns:a14="http://schemas.microsoft.com/office/drawing/2010/main">
                <a:solidFill>
                  <a:srgbClr val="40288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a:t>Figure 9.5</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en-US" dirty="0"/>
              <a:t>Example 9.9 </a:t>
            </a:r>
            <a:endParaRPr lang="en-US" altLang="en-US" i="1" dirty="0"/>
          </a:p>
        </p:txBody>
      </p:sp>
      <p:sp>
        <p:nvSpPr>
          <p:cNvPr id="140291" name="Rectangle 3"/>
          <p:cNvSpPr>
            <a:spLocks noChangeArrowheads="1"/>
          </p:cNvSpPr>
          <p:nvPr/>
        </p:nvSpPr>
        <p:spPr bwMode="auto">
          <a:xfrm>
            <a:off x="455613" y="1462088"/>
            <a:ext cx="8226425"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400"/>
              <a:t>A boxplot of these differences appears in Figure 9.6; the boxplot is located considerably to the right of zero, suggesting that perhaps </a:t>
            </a:r>
            <a:r>
              <a:rPr lang="en-US" altLang="en-US" sz="2400" i="1">
                <a:sym typeface="Symbol" panose="05050102010706020507" pitchFamily="18" charset="2"/>
              </a:rPr>
              <a:t></a:t>
            </a:r>
            <a:r>
              <a:rPr lang="en-US" altLang="en-US" sz="2400" i="1" baseline="-25000">
                <a:sym typeface="Symbol" panose="05050102010706020507" pitchFamily="18" charset="2"/>
              </a:rPr>
              <a:t>D</a:t>
            </a:r>
            <a:r>
              <a:rPr lang="en-US" altLang="en-US" sz="2400" i="1">
                <a:sym typeface="Symbol" panose="05050102010706020507" pitchFamily="18" charset="2"/>
              </a:rPr>
              <a:t> &gt; 0 </a:t>
            </a:r>
            <a:r>
              <a:rPr lang="en-US" altLang="en-US" sz="2400">
                <a:sym typeface="Symbol" panose="05050102010706020507" pitchFamily="18" charset="2"/>
              </a:rPr>
              <a:t>(note also that 13 of the 16 differences are positive and only two are negative).</a:t>
            </a:r>
            <a:endParaRPr lang="en-US" altLang="en-US">
              <a:sym typeface="Symbol" panose="05050102010706020507" pitchFamily="18" charset="2"/>
            </a:endParaRPr>
          </a:p>
        </p:txBody>
      </p:sp>
      <p:sp>
        <p:nvSpPr>
          <p:cNvPr id="140292"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pic>
        <p:nvPicPr>
          <p:cNvPr id="140298"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b="17610"/>
          <a:stretch>
            <a:fillRect/>
          </a:stretch>
        </p:blipFill>
        <p:spPr bwMode="auto">
          <a:xfrm>
            <a:off x="2286000" y="3200400"/>
            <a:ext cx="4405313"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0299" name="Text Box 11"/>
          <p:cNvSpPr txBox="1">
            <a:spLocks noChangeArrowheads="1"/>
          </p:cNvSpPr>
          <p:nvPr/>
        </p:nvSpPr>
        <p:spPr bwMode="auto">
          <a:xfrm>
            <a:off x="2271713" y="5257800"/>
            <a:ext cx="3733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t>A boxplot of the differences in Example 9.9</a:t>
            </a:r>
          </a:p>
        </p:txBody>
      </p:sp>
      <p:sp>
        <p:nvSpPr>
          <p:cNvPr id="140300" name="Text Box 12"/>
          <p:cNvSpPr txBox="1">
            <a:spLocks noChangeArrowheads="1"/>
          </p:cNvSpPr>
          <p:nvPr/>
        </p:nvSpPr>
        <p:spPr bwMode="auto">
          <a:xfrm>
            <a:off x="3719513" y="5592763"/>
            <a:ext cx="914400" cy="274637"/>
          </a:xfrm>
          <a:prstGeom prst="rect">
            <a:avLst/>
          </a:prstGeom>
          <a:noFill/>
          <a:ln>
            <a:noFill/>
          </a:ln>
          <a:effectLst/>
          <a:extLst>
            <a:ext uri="{909E8E84-426E-40DD-AFC4-6F175D3DCCD1}">
              <a14:hiddenFill xmlns:a14="http://schemas.microsoft.com/office/drawing/2010/main">
                <a:solidFill>
                  <a:srgbClr val="40288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a:t>Figure 9.6</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1" name="Text Box 5"/>
          <p:cNvSpPr txBox="1">
            <a:spLocks noChangeArrowheads="1"/>
          </p:cNvSpPr>
          <p:nvPr/>
        </p:nvSpPr>
        <p:spPr bwMode="auto">
          <a:xfrm>
            <a:off x="2133600" y="62484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400"/>
              <a:t>Copyright © Cengage Learning. All rights reserved.</a:t>
            </a:r>
            <a:r>
              <a:rPr lang="en-US" altLang="en-US"/>
              <a:t> </a:t>
            </a:r>
          </a:p>
        </p:txBody>
      </p:sp>
      <p:sp>
        <p:nvSpPr>
          <p:cNvPr id="9234" name="Rectangle 18"/>
          <p:cNvSpPr>
            <a:spLocks noChangeArrowheads="1"/>
          </p:cNvSpPr>
          <p:nvPr/>
        </p:nvSpPr>
        <p:spPr bwMode="auto">
          <a:xfrm>
            <a:off x="762000" y="2971800"/>
            <a:ext cx="11366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5400" b="1">
                <a:solidFill>
                  <a:srgbClr val="00ADEF"/>
                </a:solidFill>
              </a:rPr>
              <a:t>9.3</a:t>
            </a:r>
          </a:p>
        </p:txBody>
      </p:sp>
      <p:sp>
        <p:nvSpPr>
          <p:cNvPr id="9239" name="Text Box 23"/>
          <p:cNvSpPr txBox="1">
            <a:spLocks noChangeArrowheads="1"/>
          </p:cNvSpPr>
          <p:nvPr/>
        </p:nvSpPr>
        <p:spPr bwMode="auto">
          <a:xfrm>
            <a:off x="1824038" y="3108325"/>
            <a:ext cx="6858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000">
                <a:solidFill>
                  <a:srgbClr val="00ADEF"/>
                </a:solidFill>
              </a:rPr>
              <a:t>Analysis of Paired Data</a:t>
            </a:r>
          </a:p>
        </p:txBody>
      </p:sp>
      <p:sp>
        <p:nvSpPr>
          <p:cNvPr id="9245" name="Rectangle 29"/>
          <p:cNvSpPr>
            <a:spLocks noChangeArrowheads="1"/>
          </p:cNvSpPr>
          <p:nvPr/>
        </p:nvSpPr>
        <p:spPr bwMode="auto">
          <a:xfrm>
            <a:off x="609600" y="2705100"/>
            <a:ext cx="8001000" cy="1600200"/>
          </a:xfrm>
          <a:prstGeom prst="rect">
            <a:avLst/>
          </a:prstGeom>
          <a:noFill/>
          <a:ln w="57150" cmpd="thickThin">
            <a:solidFill>
              <a:srgbClr val="00ADE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en-US" dirty="0"/>
              <a:t>Example 9.9 </a:t>
            </a:r>
            <a:endParaRPr lang="en-US" altLang="en-US" i="1" dirty="0"/>
          </a:p>
        </p:txBody>
      </p:sp>
      <p:sp>
        <p:nvSpPr>
          <p:cNvPr id="142339" name="Rectangle 3"/>
          <p:cNvSpPr>
            <a:spLocks noChangeArrowheads="1"/>
          </p:cNvSpPr>
          <p:nvPr/>
        </p:nvSpPr>
        <p:spPr bwMode="auto">
          <a:xfrm>
            <a:off x="455613" y="1462088"/>
            <a:ext cx="8226425"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r>
              <a:rPr lang="en-US" altLang="en-US" sz="2400"/>
              <a:t>Let’s now test the appropriate hypotheses.</a:t>
            </a:r>
          </a:p>
          <a:p>
            <a:endParaRPr lang="en-US" altLang="en-US" sz="2400"/>
          </a:p>
          <a:p>
            <a:pPr>
              <a:buFontTx/>
              <a:buAutoNum type="arabicPeriod"/>
            </a:pPr>
            <a:r>
              <a:rPr lang="en-US" altLang="en-US" sz="2400"/>
              <a:t>Let </a:t>
            </a:r>
            <a:r>
              <a:rPr lang="en-US" altLang="en-US" sz="2400" i="1">
                <a:sym typeface="Symbol" panose="05050102010706020507" pitchFamily="18" charset="2"/>
              </a:rPr>
              <a:t></a:t>
            </a:r>
            <a:r>
              <a:rPr lang="en-US" altLang="en-US" sz="2400" i="1" baseline="-25000">
                <a:sym typeface="Symbol" panose="05050102010706020507" pitchFamily="18" charset="2"/>
              </a:rPr>
              <a:t>D</a:t>
            </a:r>
            <a:r>
              <a:rPr lang="en-US" altLang="en-US" sz="2400">
                <a:sym typeface="Symbol" panose="05050102010706020507" pitchFamily="18" charset="2"/>
              </a:rPr>
              <a:t> denote the true average difference between </a:t>
            </a:r>
          </a:p>
          <a:p>
            <a:r>
              <a:rPr lang="en-US" altLang="en-US" sz="2400">
                <a:sym typeface="Symbol" panose="05050102010706020507" pitchFamily="18" charset="2"/>
              </a:rPr>
              <a:t>    elevation time before the change in work conditions and </a:t>
            </a:r>
          </a:p>
          <a:p>
            <a:r>
              <a:rPr lang="en-US" altLang="en-US" sz="2400">
                <a:sym typeface="Symbol" panose="05050102010706020507" pitchFamily="18" charset="2"/>
              </a:rPr>
              <a:t>    time after the change.</a:t>
            </a:r>
          </a:p>
          <a:p>
            <a:endParaRPr lang="en-US" altLang="en-US" sz="2400">
              <a:sym typeface="Symbol" panose="05050102010706020507" pitchFamily="18" charset="2"/>
            </a:endParaRPr>
          </a:p>
          <a:p>
            <a:r>
              <a:rPr lang="en-US" altLang="en-US" sz="2400">
                <a:sym typeface="Symbol" panose="05050102010706020507" pitchFamily="18" charset="2"/>
              </a:rPr>
              <a:t>2. </a:t>
            </a:r>
            <a:r>
              <a:rPr lang="en-US" altLang="en-US" sz="2400" i="1">
                <a:sym typeface="Symbol" panose="05050102010706020507" pitchFamily="18" charset="2"/>
              </a:rPr>
              <a:t>H</a:t>
            </a:r>
            <a:r>
              <a:rPr lang="en-US" altLang="en-US" sz="2400" baseline="-25000">
                <a:sym typeface="Symbol" panose="05050102010706020507" pitchFamily="18" charset="2"/>
              </a:rPr>
              <a:t>0</a:t>
            </a:r>
            <a:r>
              <a:rPr lang="en-US" altLang="en-US" sz="2400">
                <a:sym typeface="Symbol" panose="05050102010706020507" pitchFamily="18" charset="2"/>
              </a:rPr>
              <a:t>: </a:t>
            </a:r>
            <a:r>
              <a:rPr lang="en-US" altLang="en-US" sz="2400" i="1">
                <a:sym typeface="Symbol" panose="05050102010706020507" pitchFamily="18" charset="2"/>
              </a:rPr>
              <a:t></a:t>
            </a:r>
            <a:r>
              <a:rPr lang="en-US" altLang="en-US" sz="2400" i="1" baseline="-25000">
                <a:sym typeface="Symbol" panose="05050102010706020507" pitchFamily="18" charset="2"/>
              </a:rPr>
              <a:t>D</a:t>
            </a:r>
            <a:r>
              <a:rPr lang="en-US" altLang="en-US" sz="2400">
                <a:sym typeface="Symbol" panose="05050102010706020507" pitchFamily="18" charset="2"/>
              </a:rPr>
              <a:t> =</a:t>
            </a:r>
            <a:r>
              <a:rPr lang="en-US" altLang="en-US">
                <a:sym typeface="Symbol" panose="05050102010706020507" pitchFamily="18" charset="2"/>
              </a:rPr>
              <a:t> </a:t>
            </a:r>
            <a:r>
              <a:rPr lang="en-US" altLang="en-US" sz="2400">
                <a:sym typeface="Symbol" panose="05050102010706020507" pitchFamily="18" charset="2"/>
              </a:rPr>
              <a:t> 0 (there is no difference between true average   </a:t>
            </a:r>
            <a:br>
              <a:rPr lang="en-US" altLang="en-US" sz="2400">
                <a:sym typeface="Symbol" panose="05050102010706020507" pitchFamily="18" charset="2"/>
              </a:rPr>
            </a:br>
            <a:r>
              <a:rPr lang="en-US" altLang="en-US" sz="2400">
                <a:sym typeface="Symbol" panose="05050102010706020507" pitchFamily="18" charset="2"/>
              </a:rPr>
              <a:t>                   time before the change and true average    </a:t>
            </a:r>
            <a:br>
              <a:rPr lang="en-US" altLang="en-US" sz="2400">
                <a:sym typeface="Symbol" panose="05050102010706020507" pitchFamily="18" charset="2"/>
              </a:rPr>
            </a:br>
            <a:r>
              <a:rPr lang="en-US" altLang="en-US" sz="2400">
                <a:sym typeface="Symbol" panose="05050102010706020507" pitchFamily="18" charset="2"/>
              </a:rPr>
              <a:t>                   time after the change)</a:t>
            </a:r>
          </a:p>
          <a:p>
            <a:endParaRPr lang="en-US" altLang="en-US" sz="2400">
              <a:sym typeface="Symbol" panose="05050102010706020507" pitchFamily="18" charset="2"/>
            </a:endParaRPr>
          </a:p>
          <a:p>
            <a:r>
              <a:rPr lang="en-US" altLang="en-US" sz="2400">
                <a:sym typeface="Symbol" panose="05050102010706020507" pitchFamily="18" charset="2"/>
              </a:rPr>
              <a:t>3. </a:t>
            </a:r>
            <a:r>
              <a:rPr lang="en-US" altLang="en-US" sz="2400" i="1">
                <a:sym typeface="Symbol" panose="05050102010706020507" pitchFamily="18" charset="2"/>
              </a:rPr>
              <a:t>H</a:t>
            </a:r>
            <a:r>
              <a:rPr lang="en-US" altLang="en-US" sz="2400">
                <a:sym typeface="Symbol" panose="05050102010706020507" pitchFamily="18" charset="2"/>
              </a:rPr>
              <a:t>0: </a:t>
            </a:r>
            <a:r>
              <a:rPr lang="en-US" altLang="en-US" sz="2400" i="1">
                <a:sym typeface="Symbol" panose="05050102010706020507" pitchFamily="18" charset="2"/>
              </a:rPr>
              <a:t></a:t>
            </a:r>
            <a:r>
              <a:rPr lang="en-US" altLang="en-US" sz="2400" i="1" baseline="-25000">
                <a:sym typeface="Symbol" panose="05050102010706020507" pitchFamily="18" charset="2"/>
              </a:rPr>
              <a:t>D</a:t>
            </a:r>
            <a:r>
              <a:rPr lang="en-US" altLang="en-US" sz="2400">
                <a:sym typeface="Symbol" panose="05050102010706020507" pitchFamily="18" charset="2"/>
              </a:rPr>
              <a:t> ≠ 0</a:t>
            </a:r>
            <a:r>
              <a:rPr lang="en-US" altLang="en-US">
                <a:sym typeface="Symbol" panose="05050102010706020507" pitchFamily="18" charset="2"/>
              </a:rPr>
              <a:t> </a:t>
            </a:r>
          </a:p>
        </p:txBody>
      </p:sp>
      <p:sp>
        <p:nvSpPr>
          <p:cNvPr id="142340"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42339">
                                            <p:txEl>
                                              <p:pRg st="6" end="6"/>
                                            </p:txEl>
                                          </p:spTgt>
                                        </p:tgtEl>
                                        <p:attrNameLst>
                                          <p:attrName>style.visibility</p:attrName>
                                        </p:attrNameLst>
                                      </p:cBhvr>
                                      <p:to>
                                        <p:strVal val="visible"/>
                                      </p:to>
                                    </p:set>
                                    <p:animEffect transition="in" filter="fade">
                                      <p:cBhvr>
                                        <p:cTn id="7" dur="1000"/>
                                        <p:tgtEl>
                                          <p:spTgt spid="142339">
                                            <p:txEl>
                                              <p:pRg st="6" end="6"/>
                                            </p:txEl>
                                          </p:spTgt>
                                        </p:tgtEl>
                                      </p:cBhvr>
                                    </p:animEffect>
                                    <p:anim calcmode="lin" valueType="num">
                                      <p:cBhvr>
                                        <p:cTn id="8" dur="1000" fill="hold"/>
                                        <p:tgtEl>
                                          <p:spTgt spid="142339">
                                            <p:txEl>
                                              <p:pRg st="6" end="6"/>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42339">
                                            <p:txEl>
                                              <p:pRg st="6" end="6"/>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2339">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42339">
                                            <p:txEl>
                                              <p:pRg st="8" end="8"/>
                                            </p:txEl>
                                          </p:spTgt>
                                        </p:tgtEl>
                                        <p:attrNameLst>
                                          <p:attrName>style.visibility</p:attrName>
                                        </p:attrNameLst>
                                      </p:cBhvr>
                                      <p:to>
                                        <p:strVal val="visible"/>
                                      </p:to>
                                    </p:set>
                                    <p:animEffect transition="in" filter="fade">
                                      <p:cBhvr>
                                        <p:cTn id="15" dur="1000"/>
                                        <p:tgtEl>
                                          <p:spTgt spid="142339">
                                            <p:txEl>
                                              <p:pRg st="8" end="8"/>
                                            </p:txEl>
                                          </p:spTgt>
                                        </p:tgtEl>
                                      </p:cBhvr>
                                    </p:animEffect>
                                    <p:anim calcmode="lin" valueType="num">
                                      <p:cBhvr>
                                        <p:cTn id="16" dur="1000" fill="hold"/>
                                        <p:tgtEl>
                                          <p:spTgt spid="142339">
                                            <p:txEl>
                                              <p:pRg st="8" end="8"/>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42339">
                                            <p:txEl>
                                              <p:pRg st="8" end="8"/>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42339">
                                            <p:txEl>
                                              <p:pRg st="8" end="8"/>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en-US" dirty="0"/>
              <a:t>Example 9.9 </a:t>
            </a:r>
            <a:endParaRPr lang="en-US" altLang="en-US" i="1" dirty="0"/>
          </a:p>
        </p:txBody>
      </p:sp>
      <p:sp>
        <p:nvSpPr>
          <p:cNvPr id="143363" name="Rectangle 3"/>
          <p:cNvSpPr>
            <a:spLocks noChangeArrowheads="1"/>
          </p:cNvSpPr>
          <p:nvPr/>
        </p:nvSpPr>
        <p:spPr bwMode="auto">
          <a:xfrm>
            <a:off x="455613" y="1462088"/>
            <a:ext cx="8226425"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z="2400">
              <a:sym typeface="Symbol" panose="05050102010706020507" pitchFamily="18" charset="2"/>
            </a:endParaRPr>
          </a:p>
          <a:p>
            <a:r>
              <a:rPr lang="en-US" altLang="en-US" sz="2400">
                <a:sym typeface="Symbol" panose="05050102010706020507" pitchFamily="18" charset="2"/>
              </a:rPr>
              <a:t>4. </a:t>
            </a:r>
          </a:p>
          <a:p>
            <a:endParaRPr lang="en-US" altLang="en-US" sz="2400">
              <a:sym typeface="Symbol" panose="05050102010706020507" pitchFamily="18" charset="2"/>
            </a:endParaRPr>
          </a:p>
          <a:p>
            <a:endParaRPr lang="en-US" altLang="en-US" sz="3300" baseline="-25000">
              <a:sym typeface="Symbol" panose="05050102010706020507" pitchFamily="18" charset="2"/>
            </a:endParaRPr>
          </a:p>
          <a:p>
            <a:r>
              <a:rPr lang="en-US" altLang="en-US" sz="2400">
                <a:sym typeface="Symbol" panose="05050102010706020507" pitchFamily="18" charset="2"/>
              </a:rPr>
              <a:t>5. </a:t>
            </a:r>
            <a:r>
              <a:rPr lang="en-US" altLang="en-US" sz="2400" i="1">
                <a:sym typeface="Symbol" panose="05050102010706020507" pitchFamily="18" charset="2"/>
              </a:rPr>
              <a:t>n</a:t>
            </a:r>
            <a:r>
              <a:rPr lang="en-US" altLang="en-US" sz="2400">
                <a:sym typeface="Symbol" panose="05050102010706020507" pitchFamily="18" charset="2"/>
              </a:rPr>
              <a:t> = 16, </a:t>
            </a:r>
            <a:r>
              <a:rPr lang="en-US" altLang="en-US" sz="2400" i="1">
                <a:sym typeface="Symbol" panose="05050102010706020507" pitchFamily="18" charset="2"/>
              </a:rPr>
              <a:t>d</a:t>
            </a:r>
            <a:r>
              <a:rPr lang="en-US" altLang="en-US" sz="2400" i="1" baseline="-25000">
                <a:sym typeface="Symbol" panose="05050102010706020507" pitchFamily="18" charset="2"/>
              </a:rPr>
              <a:t>i</a:t>
            </a:r>
            <a:r>
              <a:rPr lang="en-US" altLang="en-US" sz="2400" i="1">
                <a:sym typeface="Symbol" panose="05050102010706020507" pitchFamily="18" charset="2"/>
              </a:rPr>
              <a:t> </a:t>
            </a:r>
            <a:r>
              <a:rPr lang="en-US" altLang="en-US" sz="2400">
                <a:sym typeface="Symbol" panose="05050102010706020507" pitchFamily="18" charset="2"/>
              </a:rPr>
              <a:t>= 108, and     =</a:t>
            </a:r>
            <a:r>
              <a:rPr lang="en-US" altLang="en-US" sz="2400" i="1">
                <a:sym typeface="Symbol" panose="05050102010706020507" pitchFamily="18" charset="2"/>
              </a:rPr>
              <a:t> </a:t>
            </a:r>
            <a:r>
              <a:rPr lang="en-US" altLang="en-US" sz="2400">
                <a:sym typeface="Symbol" panose="05050102010706020507" pitchFamily="18" charset="2"/>
              </a:rPr>
              <a:t>1746, from which    = 6.75,</a:t>
            </a:r>
          </a:p>
          <a:p>
            <a:endParaRPr lang="en-US" altLang="en-US" sz="2400">
              <a:sym typeface="Symbol" panose="05050102010706020507" pitchFamily="18" charset="2"/>
            </a:endParaRPr>
          </a:p>
          <a:p>
            <a:r>
              <a:rPr lang="en-US" altLang="en-US" sz="2400" i="1">
                <a:sym typeface="Symbol" panose="05050102010706020507" pitchFamily="18" charset="2"/>
              </a:rPr>
              <a:t>    s</a:t>
            </a:r>
            <a:r>
              <a:rPr lang="en-US" altLang="en-US" sz="2400" i="1" baseline="-25000">
                <a:sym typeface="Symbol" panose="05050102010706020507" pitchFamily="18" charset="2"/>
              </a:rPr>
              <a:t>D</a:t>
            </a:r>
            <a:r>
              <a:rPr lang="en-US" altLang="en-US" sz="2400">
                <a:sym typeface="Symbol" panose="05050102010706020507" pitchFamily="18" charset="2"/>
              </a:rPr>
              <a:t> = 8.234, and</a:t>
            </a:r>
          </a:p>
          <a:p>
            <a:endParaRPr lang="en-US" altLang="en-US" sz="3600">
              <a:sym typeface="Symbol" panose="05050102010706020507" pitchFamily="18" charset="2"/>
            </a:endParaRPr>
          </a:p>
          <a:p>
            <a:r>
              <a:rPr lang="en-US" altLang="en-US" sz="2400">
                <a:sym typeface="Symbol" panose="05050102010706020507" pitchFamily="18" charset="2"/>
              </a:rPr>
              <a:t>6. Appendix Table A.8 shows that the area to the right of  </a:t>
            </a:r>
            <a:br>
              <a:rPr lang="en-US" altLang="en-US" sz="2400">
                <a:sym typeface="Symbol" panose="05050102010706020507" pitchFamily="18" charset="2"/>
              </a:rPr>
            </a:br>
            <a:r>
              <a:rPr lang="en-US" altLang="en-US" sz="2400">
                <a:sym typeface="Symbol" panose="05050102010706020507" pitchFamily="18" charset="2"/>
              </a:rPr>
              <a:t>    3.3 under the t curve with 15 df is .002. The inequality in</a:t>
            </a:r>
          </a:p>
          <a:p>
            <a:r>
              <a:rPr lang="en-US" altLang="en-US" sz="2400">
                <a:sym typeface="Symbol" panose="05050102010706020507" pitchFamily="18" charset="2"/>
              </a:rPr>
              <a:t>    </a:t>
            </a:r>
            <a:r>
              <a:rPr lang="en-US" altLang="en-US" sz="2400" i="1">
                <a:sym typeface="Symbol" panose="05050102010706020507" pitchFamily="18" charset="2"/>
              </a:rPr>
              <a:t>H</a:t>
            </a:r>
            <a:r>
              <a:rPr lang="en-US" altLang="en-US" sz="2400" i="1" baseline="-25000">
                <a:sym typeface="Symbol" panose="05050102010706020507" pitchFamily="18" charset="2"/>
              </a:rPr>
              <a:t>a</a:t>
            </a:r>
            <a:r>
              <a:rPr lang="en-US" altLang="en-US" sz="2400" i="1">
                <a:sym typeface="Symbol" panose="05050102010706020507" pitchFamily="18" charset="2"/>
              </a:rPr>
              <a:t> </a:t>
            </a:r>
            <a:r>
              <a:rPr lang="en-US" altLang="en-US" sz="2400">
                <a:sym typeface="Symbol" panose="05050102010706020507" pitchFamily="18" charset="2"/>
              </a:rPr>
              <a:t>implies that a two-tailed test is appropriate, so the </a:t>
            </a:r>
            <a:br>
              <a:rPr lang="en-US" altLang="en-US" sz="2400">
                <a:sym typeface="Symbol" panose="05050102010706020507" pitchFamily="18" charset="2"/>
              </a:rPr>
            </a:br>
            <a:r>
              <a:rPr lang="en-US" altLang="en-US" sz="2400">
                <a:sym typeface="Symbol" panose="05050102010706020507" pitchFamily="18" charset="2"/>
              </a:rPr>
              <a:t>    </a:t>
            </a:r>
            <a:r>
              <a:rPr lang="en-US" altLang="en-US" sz="2400" i="1">
                <a:sym typeface="Symbol" panose="05050102010706020507" pitchFamily="18" charset="2"/>
              </a:rPr>
              <a:t>P</a:t>
            </a:r>
            <a:r>
              <a:rPr lang="en-US" altLang="en-US" sz="2400">
                <a:sym typeface="Symbol" panose="05050102010706020507" pitchFamily="18" charset="2"/>
              </a:rPr>
              <a:t>-value is approximately 2(.002) = .004 </a:t>
            </a:r>
            <a:br>
              <a:rPr lang="en-US" altLang="en-US" sz="2400">
                <a:sym typeface="Symbol" panose="05050102010706020507" pitchFamily="18" charset="2"/>
              </a:rPr>
            </a:br>
            <a:r>
              <a:rPr lang="en-US" altLang="en-US" sz="2400">
                <a:sym typeface="Symbol" panose="05050102010706020507" pitchFamily="18" charset="2"/>
              </a:rPr>
              <a:t>    (Minitab gives .0051). </a:t>
            </a:r>
          </a:p>
        </p:txBody>
      </p:sp>
      <p:sp>
        <p:nvSpPr>
          <p:cNvPr id="143364"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pic>
        <p:nvPicPr>
          <p:cNvPr id="14336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5" y="1641475"/>
            <a:ext cx="3181350"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69" name="Picture 9"/>
          <p:cNvPicPr>
            <a:picLocks noChangeAspect="1" noChangeArrowheads="1"/>
          </p:cNvPicPr>
          <p:nvPr/>
        </p:nvPicPr>
        <p:blipFill>
          <a:blip r:embed="rId3">
            <a:extLst>
              <a:ext uri="{28A0092B-C50C-407E-A947-70E740481C1C}">
                <a14:useLocalDpi xmlns:a14="http://schemas.microsoft.com/office/drawing/2010/main" val="0"/>
              </a:ext>
            </a:extLst>
          </a:blip>
          <a:srcRect l="29411" t="36272" r="29411" b="-8817"/>
          <a:stretch>
            <a:fillRect/>
          </a:stretch>
        </p:blipFill>
        <p:spPr bwMode="auto">
          <a:xfrm>
            <a:off x="3019425" y="3409950"/>
            <a:ext cx="3200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7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2425" y="3009900"/>
            <a:ext cx="274638"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71"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7388" y="2967038"/>
            <a:ext cx="292100" cy="33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43363">
                                            <p:txEl>
                                              <p:pRg st="4" end="4"/>
                                            </p:txEl>
                                          </p:spTgt>
                                        </p:tgtEl>
                                        <p:attrNameLst>
                                          <p:attrName>style.visibility</p:attrName>
                                        </p:attrNameLst>
                                      </p:cBhvr>
                                      <p:to>
                                        <p:strVal val="visible"/>
                                      </p:to>
                                    </p:set>
                                    <p:animEffect transition="in" filter="fade">
                                      <p:cBhvr>
                                        <p:cTn id="7" dur="1000"/>
                                        <p:tgtEl>
                                          <p:spTgt spid="143363">
                                            <p:txEl>
                                              <p:pRg st="4" end="4"/>
                                            </p:txEl>
                                          </p:spTgt>
                                        </p:tgtEl>
                                      </p:cBhvr>
                                    </p:animEffect>
                                    <p:anim calcmode="lin" valueType="num">
                                      <p:cBhvr>
                                        <p:cTn id="8" dur="1000" fill="hold"/>
                                        <p:tgtEl>
                                          <p:spTgt spid="143363">
                                            <p:txEl>
                                              <p:pRg st="4" end="4"/>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43363">
                                            <p:txEl>
                                              <p:pRg st="4" end="4"/>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3363">
                                            <p:txEl>
                                              <p:pRg st="4" end="4"/>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43363">
                                            <p:txEl>
                                              <p:pRg st="6" end="6"/>
                                            </p:txEl>
                                          </p:spTgt>
                                        </p:tgtEl>
                                        <p:attrNameLst>
                                          <p:attrName>style.visibility</p:attrName>
                                        </p:attrNameLst>
                                      </p:cBhvr>
                                      <p:to>
                                        <p:strVal val="visible"/>
                                      </p:to>
                                    </p:set>
                                    <p:animEffect transition="in" filter="fade">
                                      <p:cBhvr>
                                        <p:cTn id="13" dur="1000"/>
                                        <p:tgtEl>
                                          <p:spTgt spid="143363">
                                            <p:txEl>
                                              <p:pRg st="6" end="6"/>
                                            </p:txEl>
                                          </p:spTgt>
                                        </p:tgtEl>
                                      </p:cBhvr>
                                    </p:animEffect>
                                    <p:anim calcmode="lin" valueType="num">
                                      <p:cBhvr>
                                        <p:cTn id="14" dur="1000" fill="hold"/>
                                        <p:tgtEl>
                                          <p:spTgt spid="143363">
                                            <p:txEl>
                                              <p:pRg st="6" end="6"/>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43363">
                                            <p:txEl>
                                              <p:pRg st="6" end="6"/>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43363">
                                            <p:txEl>
                                              <p:pRg st="6" end="6"/>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43370"/>
                                        </p:tgtEl>
                                        <p:attrNameLst>
                                          <p:attrName>style.visibility</p:attrName>
                                        </p:attrNameLst>
                                      </p:cBhvr>
                                      <p:to>
                                        <p:strVal val="visible"/>
                                      </p:to>
                                    </p:set>
                                    <p:animEffect transition="in" filter="fade">
                                      <p:cBhvr>
                                        <p:cTn id="19" dur="1000"/>
                                        <p:tgtEl>
                                          <p:spTgt spid="143370"/>
                                        </p:tgtEl>
                                      </p:cBhvr>
                                    </p:animEffect>
                                    <p:anim calcmode="lin" valueType="num">
                                      <p:cBhvr>
                                        <p:cTn id="20" dur="1000" fill="hold"/>
                                        <p:tgtEl>
                                          <p:spTgt spid="143370"/>
                                        </p:tgtEl>
                                        <p:attrNameLst>
                                          <p:attrName>ppt_x</p:attrName>
                                        </p:attrNameLst>
                                      </p:cBhvr>
                                      <p:tavLst>
                                        <p:tav tm="0">
                                          <p:val>
                                            <p:strVal val="#ppt_x"/>
                                          </p:val>
                                        </p:tav>
                                        <p:tav tm="100000">
                                          <p:val>
                                            <p:strVal val="#ppt_x"/>
                                          </p:val>
                                        </p:tav>
                                      </p:tavLst>
                                    </p:anim>
                                    <p:anim calcmode="lin" valueType="num">
                                      <p:cBhvr>
                                        <p:cTn id="21" dur="900" decel="100000" fill="hold"/>
                                        <p:tgtEl>
                                          <p:spTgt spid="143370"/>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43370"/>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143371"/>
                                        </p:tgtEl>
                                        <p:attrNameLst>
                                          <p:attrName>style.visibility</p:attrName>
                                        </p:attrNameLst>
                                      </p:cBhvr>
                                      <p:to>
                                        <p:strVal val="visible"/>
                                      </p:to>
                                    </p:set>
                                    <p:animEffect transition="in" filter="fade">
                                      <p:cBhvr>
                                        <p:cTn id="25" dur="1000"/>
                                        <p:tgtEl>
                                          <p:spTgt spid="143371"/>
                                        </p:tgtEl>
                                      </p:cBhvr>
                                    </p:animEffect>
                                    <p:anim calcmode="lin" valueType="num">
                                      <p:cBhvr>
                                        <p:cTn id="26" dur="1000" fill="hold"/>
                                        <p:tgtEl>
                                          <p:spTgt spid="143371"/>
                                        </p:tgtEl>
                                        <p:attrNameLst>
                                          <p:attrName>ppt_x</p:attrName>
                                        </p:attrNameLst>
                                      </p:cBhvr>
                                      <p:tavLst>
                                        <p:tav tm="0">
                                          <p:val>
                                            <p:strVal val="#ppt_x"/>
                                          </p:val>
                                        </p:tav>
                                        <p:tav tm="100000">
                                          <p:val>
                                            <p:strVal val="#ppt_x"/>
                                          </p:val>
                                        </p:tav>
                                      </p:tavLst>
                                    </p:anim>
                                    <p:anim calcmode="lin" valueType="num">
                                      <p:cBhvr>
                                        <p:cTn id="27" dur="900" decel="100000" fill="hold"/>
                                        <p:tgtEl>
                                          <p:spTgt spid="143371"/>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43371"/>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143369"/>
                                        </p:tgtEl>
                                        <p:attrNameLst>
                                          <p:attrName>style.visibility</p:attrName>
                                        </p:attrNameLst>
                                      </p:cBhvr>
                                      <p:to>
                                        <p:strVal val="visible"/>
                                      </p:to>
                                    </p:set>
                                    <p:animEffect transition="in" filter="fade">
                                      <p:cBhvr>
                                        <p:cTn id="31" dur="1000"/>
                                        <p:tgtEl>
                                          <p:spTgt spid="143369"/>
                                        </p:tgtEl>
                                      </p:cBhvr>
                                    </p:animEffect>
                                    <p:anim calcmode="lin" valueType="num">
                                      <p:cBhvr>
                                        <p:cTn id="32" dur="1000" fill="hold"/>
                                        <p:tgtEl>
                                          <p:spTgt spid="143369"/>
                                        </p:tgtEl>
                                        <p:attrNameLst>
                                          <p:attrName>ppt_x</p:attrName>
                                        </p:attrNameLst>
                                      </p:cBhvr>
                                      <p:tavLst>
                                        <p:tav tm="0">
                                          <p:val>
                                            <p:strVal val="#ppt_x"/>
                                          </p:val>
                                        </p:tav>
                                        <p:tav tm="100000">
                                          <p:val>
                                            <p:strVal val="#ppt_x"/>
                                          </p:val>
                                        </p:tav>
                                      </p:tavLst>
                                    </p:anim>
                                    <p:anim calcmode="lin" valueType="num">
                                      <p:cBhvr>
                                        <p:cTn id="33" dur="900" decel="100000" fill="hold"/>
                                        <p:tgtEl>
                                          <p:spTgt spid="143369"/>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43369"/>
                                        </p:tgtEl>
                                        <p:attrNameLst>
                                          <p:attrName>ppt_y</p:attrName>
                                        </p:attrNameLst>
                                      </p:cBhvr>
                                      <p:tavLst>
                                        <p:tav tm="0">
                                          <p:val>
                                            <p:strVal val="#ppt_y-.03"/>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7" presetClass="entr" presetSubtype="0" fill="hold" nodeType="clickEffect">
                                  <p:stCondLst>
                                    <p:cond delay="0"/>
                                  </p:stCondLst>
                                  <p:childTnLst>
                                    <p:set>
                                      <p:cBhvr>
                                        <p:cTn id="38" dur="1" fill="hold">
                                          <p:stCondLst>
                                            <p:cond delay="0"/>
                                          </p:stCondLst>
                                        </p:cTn>
                                        <p:tgtEl>
                                          <p:spTgt spid="143363">
                                            <p:txEl>
                                              <p:pRg st="8" end="8"/>
                                            </p:txEl>
                                          </p:spTgt>
                                        </p:tgtEl>
                                        <p:attrNameLst>
                                          <p:attrName>style.visibility</p:attrName>
                                        </p:attrNameLst>
                                      </p:cBhvr>
                                      <p:to>
                                        <p:strVal val="visible"/>
                                      </p:to>
                                    </p:set>
                                    <p:animEffect transition="in" filter="fade">
                                      <p:cBhvr>
                                        <p:cTn id="39" dur="1000"/>
                                        <p:tgtEl>
                                          <p:spTgt spid="143363">
                                            <p:txEl>
                                              <p:pRg st="8" end="8"/>
                                            </p:txEl>
                                          </p:spTgt>
                                        </p:tgtEl>
                                      </p:cBhvr>
                                    </p:animEffect>
                                    <p:anim calcmode="lin" valueType="num">
                                      <p:cBhvr>
                                        <p:cTn id="40" dur="1000" fill="hold"/>
                                        <p:tgtEl>
                                          <p:spTgt spid="143363">
                                            <p:txEl>
                                              <p:pRg st="8" end="8"/>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143363">
                                            <p:txEl>
                                              <p:pRg st="8" end="8"/>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143363">
                                            <p:txEl>
                                              <p:pRg st="8" end="8"/>
                                            </p:txEl>
                                          </p:spTgt>
                                        </p:tgtEl>
                                        <p:attrNameLst>
                                          <p:attrName>ppt_y</p:attrName>
                                        </p:attrNameLst>
                                      </p:cBhvr>
                                      <p:tavLst>
                                        <p:tav tm="0">
                                          <p:val>
                                            <p:strVal val="#ppt_y-.03"/>
                                          </p:val>
                                        </p:tav>
                                        <p:tav tm="100000">
                                          <p:val>
                                            <p:strVal val="#ppt_y"/>
                                          </p:val>
                                        </p:tav>
                                      </p:tavLst>
                                    </p:anim>
                                  </p:childTnLst>
                                </p:cTn>
                              </p:par>
                              <p:par>
                                <p:cTn id="43" presetID="37" presetClass="entr" presetSubtype="0" fill="hold" nodeType="withEffect">
                                  <p:stCondLst>
                                    <p:cond delay="0"/>
                                  </p:stCondLst>
                                  <p:childTnLst>
                                    <p:set>
                                      <p:cBhvr>
                                        <p:cTn id="44" dur="1" fill="hold">
                                          <p:stCondLst>
                                            <p:cond delay="0"/>
                                          </p:stCondLst>
                                        </p:cTn>
                                        <p:tgtEl>
                                          <p:spTgt spid="143363">
                                            <p:txEl>
                                              <p:pRg st="9" end="9"/>
                                            </p:txEl>
                                          </p:spTgt>
                                        </p:tgtEl>
                                        <p:attrNameLst>
                                          <p:attrName>style.visibility</p:attrName>
                                        </p:attrNameLst>
                                      </p:cBhvr>
                                      <p:to>
                                        <p:strVal val="visible"/>
                                      </p:to>
                                    </p:set>
                                    <p:animEffect transition="in" filter="fade">
                                      <p:cBhvr>
                                        <p:cTn id="45" dur="1000"/>
                                        <p:tgtEl>
                                          <p:spTgt spid="143363">
                                            <p:txEl>
                                              <p:pRg st="9" end="9"/>
                                            </p:txEl>
                                          </p:spTgt>
                                        </p:tgtEl>
                                      </p:cBhvr>
                                    </p:animEffect>
                                    <p:anim calcmode="lin" valueType="num">
                                      <p:cBhvr>
                                        <p:cTn id="46" dur="1000" fill="hold"/>
                                        <p:tgtEl>
                                          <p:spTgt spid="143363">
                                            <p:txEl>
                                              <p:pRg st="9" end="9"/>
                                            </p:txEl>
                                          </p:spTgt>
                                        </p:tgtEl>
                                        <p:attrNameLst>
                                          <p:attrName>ppt_x</p:attrName>
                                        </p:attrNameLst>
                                      </p:cBhvr>
                                      <p:tavLst>
                                        <p:tav tm="0">
                                          <p:val>
                                            <p:strVal val="#ppt_x"/>
                                          </p:val>
                                        </p:tav>
                                        <p:tav tm="100000">
                                          <p:val>
                                            <p:strVal val="#ppt_x"/>
                                          </p:val>
                                        </p:tav>
                                      </p:tavLst>
                                    </p:anim>
                                    <p:anim calcmode="lin" valueType="num">
                                      <p:cBhvr>
                                        <p:cTn id="47" dur="900" decel="100000" fill="hold"/>
                                        <p:tgtEl>
                                          <p:spTgt spid="143363">
                                            <p:txEl>
                                              <p:pRg st="9" end="9"/>
                                            </p:txEl>
                                          </p:spTgt>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143363">
                                            <p:txEl>
                                              <p:pRg st="9" end="9"/>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en-US" dirty="0"/>
              <a:t>Example 9.9 </a:t>
            </a:r>
            <a:endParaRPr lang="en-US" altLang="en-US" i="1" dirty="0"/>
          </a:p>
        </p:txBody>
      </p:sp>
      <p:sp>
        <p:nvSpPr>
          <p:cNvPr id="144387" name="Rectangle 3"/>
          <p:cNvSpPr>
            <a:spLocks noChangeArrowheads="1"/>
          </p:cNvSpPr>
          <p:nvPr/>
        </p:nvSpPr>
        <p:spPr bwMode="auto">
          <a:xfrm>
            <a:off x="455613" y="1462088"/>
            <a:ext cx="8226425"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400">
                <a:sym typeface="Symbol" panose="05050102010706020507" pitchFamily="18" charset="2"/>
              </a:rPr>
              <a:t>7. Since .004 &lt; .01, the null hypothesis can be rejected at  </a:t>
            </a:r>
            <a:br>
              <a:rPr lang="en-US" altLang="en-US" sz="2400">
                <a:sym typeface="Symbol" panose="05050102010706020507" pitchFamily="18" charset="2"/>
              </a:rPr>
            </a:br>
            <a:r>
              <a:rPr lang="en-US" altLang="en-US" sz="2400">
                <a:sym typeface="Symbol" panose="05050102010706020507" pitchFamily="18" charset="2"/>
              </a:rPr>
              <a:t>    either significance level .05 or .01. It does appear that </a:t>
            </a:r>
            <a:br>
              <a:rPr lang="en-US" altLang="en-US" sz="2400">
                <a:sym typeface="Symbol" panose="05050102010706020507" pitchFamily="18" charset="2"/>
              </a:rPr>
            </a:br>
            <a:r>
              <a:rPr lang="en-US" altLang="en-US" sz="2400">
                <a:sym typeface="Symbol" panose="05050102010706020507" pitchFamily="18" charset="2"/>
              </a:rPr>
              <a:t>    the true average difference between times is something </a:t>
            </a:r>
            <a:br>
              <a:rPr lang="en-US" altLang="en-US" sz="2400">
                <a:sym typeface="Symbol" panose="05050102010706020507" pitchFamily="18" charset="2"/>
              </a:rPr>
            </a:br>
            <a:r>
              <a:rPr lang="en-US" altLang="en-US" sz="2400">
                <a:sym typeface="Symbol" panose="05050102010706020507" pitchFamily="18" charset="2"/>
              </a:rPr>
              <a:t>    other than zero; that is, true average time after the </a:t>
            </a:r>
            <a:br>
              <a:rPr lang="en-US" altLang="en-US" sz="2400">
                <a:sym typeface="Symbol" panose="05050102010706020507" pitchFamily="18" charset="2"/>
              </a:rPr>
            </a:br>
            <a:r>
              <a:rPr lang="en-US" altLang="en-US" sz="2400">
                <a:sym typeface="Symbol" panose="05050102010706020507" pitchFamily="18" charset="2"/>
              </a:rPr>
              <a:t>    change is different from that before the change.</a:t>
            </a:r>
          </a:p>
        </p:txBody>
      </p:sp>
      <p:sp>
        <p:nvSpPr>
          <p:cNvPr id="144388"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428625" y="3500438"/>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4000" b="1">
                <a:solidFill>
                  <a:srgbClr val="00ADEF"/>
                </a:solidFill>
              </a:rPr>
              <a:t>The Paired </a:t>
            </a:r>
            <a:r>
              <a:rPr lang="en-US" altLang="en-US" sz="4000" b="1" i="1">
                <a:solidFill>
                  <a:srgbClr val="00ADEF"/>
                </a:solidFill>
              </a:rPr>
              <a:t>t</a:t>
            </a:r>
            <a:r>
              <a:rPr lang="en-US" altLang="en-US" sz="4000" b="1">
                <a:solidFill>
                  <a:srgbClr val="00ADEF"/>
                </a:solidFill>
              </a:rPr>
              <a:t> Confidence Interval</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en-US"/>
              <a:t>The Paired </a:t>
            </a:r>
            <a:r>
              <a:rPr lang="en-US" altLang="en-US" i="1"/>
              <a:t>t</a:t>
            </a:r>
            <a:r>
              <a:rPr lang="en-US" altLang="en-US"/>
              <a:t> Confidence Interval</a:t>
            </a:r>
          </a:p>
        </p:txBody>
      </p:sp>
      <p:sp>
        <p:nvSpPr>
          <p:cNvPr id="147459" name="Rectangle 3"/>
          <p:cNvSpPr>
            <a:spLocks noChangeArrowheads="1"/>
          </p:cNvSpPr>
          <p:nvPr/>
        </p:nvSpPr>
        <p:spPr bwMode="auto">
          <a:xfrm>
            <a:off x="455613" y="1462088"/>
            <a:ext cx="8226425"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400" dirty="0"/>
              <a:t>In the same way that the </a:t>
            </a:r>
            <a:r>
              <a:rPr lang="en-US" altLang="en-US" sz="2400" i="1" dirty="0"/>
              <a:t>t</a:t>
            </a:r>
            <a:r>
              <a:rPr lang="en-US" altLang="en-US" sz="2400" dirty="0"/>
              <a:t> CI for a single population mean </a:t>
            </a:r>
            <a:r>
              <a:rPr lang="en-US" altLang="en-US" sz="2400" i="1" dirty="0">
                <a:sym typeface="Symbol" panose="05050102010706020507" pitchFamily="18" charset="2"/>
              </a:rPr>
              <a:t></a:t>
            </a:r>
            <a:r>
              <a:rPr lang="en-US" altLang="en-US" sz="2400" dirty="0">
                <a:sym typeface="Symbol" panose="05050102010706020507" pitchFamily="18" charset="2"/>
              </a:rPr>
              <a:t> is based on the </a:t>
            </a:r>
            <a:r>
              <a:rPr lang="en-US" altLang="en-US" sz="2400" i="1" dirty="0">
                <a:sym typeface="Symbol" panose="05050102010706020507" pitchFamily="18" charset="2"/>
              </a:rPr>
              <a:t>t</a:t>
            </a:r>
            <a:r>
              <a:rPr lang="en-US" altLang="en-US" sz="2400" dirty="0">
                <a:sym typeface="Symbol" panose="05050102010706020507" pitchFamily="18" charset="2"/>
              </a:rPr>
              <a:t> variable</a:t>
            </a:r>
            <a:r>
              <a:rPr lang="en-US" altLang="en-US" dirty="0"/>
              <a:t> </a:t>
            </a:r>
            <a:r>
              <a:rPr lang="en-US" altLang="en-US" sz="2400" i="1" dirty="0"/>
              <a:t>T</a:t>
            </a:r>
            <a:r>
              <a:rPr lang="en-US" altLang="en-US" sz="2400" dirty="0"/>
              <a:t> =</a:t>
            </a:r>
            <a:r>
              <a:rPr lang="en-US" altLang="en-US" dirty="0"/>
              <a:t> </a:t>
            </a:r>
            <a:r>
              <a:rPr lang="en-US" altLang="en-US" sz="2400" dirty="0"/>
              <a:t>     </a:t>
            </a:r>
            <a:r>
              <a:rPr lang="en-US" altLang="en-US" sz="2400" i="1" dirty="0"/>
              <a:t>    </a:t>
            </a:r>
            <a:r>
              <a:rPr lang="en-US" altLang="en-US" sz="2400" dirty="0"/>
              <a:t>                </a:t>
            </a:r>
            <a:r>
              <a:rPr lang="en-US" altLang="en-US" sz="2400" i="1" dirty="0"/>
              <a:t>a t </a:t>
            </a:r>
            <a:r>
              <a:rPr lang="en-US" altLang="en-US" sz="2400" dirty="0"/>
              <a:t>confidence interval for</a:t>
            </a:r>
            <a:r>
              <a:rPr lang="en-US" altLang="en-US" sz="2400" i="1" dirty="0"/>
              <a:t> </a:t>
            </a:r>
            <a:r>
              <a:rPr lang="en-US" altLang="en-US" sz="2400" i="1" dirty="0">
                <a:sym typeface="Symbol" panose="05050102010706020507" pitchFamily="18" charset="2"/>
              </a:rPr>
              <a:t></a:t>
            </a:r>
            <a:r>
              <a:rPr lang="en-US" altLang="en-US" sz="2400" i="1" baseline="-25000" dirty="0">
                <a:sym typeface="Symbol" panose="05050102010706020507" pitchFamily="18" charset="2"/>
              </a:rPr>
              <a:t>D </a:t>
            </a:r>
            <a:r>
              <a:rPr lang="en-US" altLang="en-US" sz="2400" dirty="0">
                <a:sym typeface="Symbol" panose="05050102010706020507" pitchFamily="18" charset="2"/>
              </a:rPr>
              <a:t>(= </a:t>
            </a:r>
            <a:r>
              <a:rPr lang="en-US" altLang="en-US" sz="2400" i="1" dirty="0">
                <a:sym typeface="Symbol" panose="05050102010706020507" pitchFamily="18" charset="2"/>
              </a:rPr>
              <a:t></a:t>
            </a:r>
            <a:r>
              <a:rPr lang="en-US" altLang="en-US" sz="2400" baseline="-25000" dirty="0">
                <a:sym typeface="Symbol" panose="05050102010706020507" pitchFamily="18" charset="2"/>
              </a:rPr>
              <a:t>1 </a:t>
            </a:r>
            <a:r>
              <a:rPr lang="en-US" altLang="en-US" sz="2400" dirty="0">
                <a:sym typeface="Symbol" panose="05050102010706020507" pitchFamily="18" charset="2"/>
              </a:rPr>
              <a:t>– </a:t>
            </a:r>
            <a:r>
              <a:rPr lang="en-US" altLang="en-US" sz="2400" i="1" dirty="0">
                <a:sym typeface="Symbol" panose="05050102010706020507" pitchFamily="18" charset="2"/>
              </a:rPr>
              <a:t></a:t>
            </a:r>
            <a:r>
              <a:rPr lang="en-US" altLang="en-US" sz="2400" baseline="-25000" dirty="0">
                <a:sym typeface="Symbol" panose="05050102010706020507" pitchFamily="18" charset="2"/>
              </a:rPr>
              <a:t>2</a:t>
            </a:r>
            <a:r>
              <a:rPr lang="en-US" altLang="en-US" sz="2400" dirty="0"/>
              <a:t>) is based on the fact that</a:t>
            </a:r>
          </a:p>
          <a:p>
            <a:endParaRPr lang="en-US" altLang="en-US" sz="2400" dirty="0"/>
          </a:p>
          <a:p>
            <a:endParaRPr lang="en-US" altLang="en-US" sz="2400" dirty="0"/>
          </a:p>
          <a:p>
            <a:endParaRPr lang="en-US" altLang="en-US" sz="2400" dirty="0"/>
          </a:p>
          <a:p>
            <a:r>
              <a:rPr lang="en-US" altLang="en-US" sz="2400" dirty="0"/>
              <a:t>has a </a:t>
            </a:r>
            <a:r>
              <a:rPr lang="en-US" altLang="en-US" sz="2400" i="1" dirty="0"/>
              <a:t>t</a:t>
            </a:r>
            <a:r>
              <a:rPr lang="en-US" altLang="en-US" sz="2400" dirty="0"/>
              <a:t> distribution with </a:t>
            </a:r>
            <a:r>
              <a:rPr lang="en-US" altLang="en-US" sz="2400" i="1" dirty="0"/>
              <a:t>n</a:t>
            </a:r>
            <a:r>
              <a:rPr lang="en-US" altLang="en-US" sz="2400" dirty="0"/>
              <a:t> </a:t>
            </a:r>
            <a:r>
              <a:rPr lang="en-US" altLang="en-US" sz="2400" dirty="0">
                <a:sym typeface="Symbol" panose="05050102010706020507" pitchFamily="18" charset="2"/>
              </a:rPr>
              <a:t>– 1 </a:t>
            </a:r>
            <a:r>
              <a:rPr lang="en-US" altLang="en-US" sz="2400" dirty="0" err="1">
                <a:sym typeface="Symbol" panose="05050102010706020507" pitchFamily="18" charset="2"/>
              </a:rPr>
              <a:t>df</a:t>
            </a:r>
            <a:r>
              <a:rPr lang="en-US" altLang="en-US" sz="2400" dirty="0">
                <a:sym typeface="Symbol" panose="05050102010706020507" pitchFamily="18" charset="2"/>
              </a:rPr>
              <a:t>. Manipulation of this </a:t>
            </a:r>
            <a:r>
              <a:rPr lang="en-US" altLang="en-US" sz="2400" i="1" dirty="0">
                <a:sym typeface="Symbol" panose="05050102010706020507" pitchFamily="18" charset="2"/>
              </a:rPr>
              <a:t>t</a:t>
            </a:r>
            <a:r>
              <a:rPr lang="en-US" altLang="en-US" sz="2400" dirty="0">
                <a:sym typeface="Symbol" panose="05050102010706020507" pitchFamily="18" charset="2"/>
              </a:rPr>
              <a:t> variable, as in previous derivations of CIs, yields the following 100(1 – )% CI:</a:t>
            </a:r>
          </a:p>
        </p:txBody>
      </p:sp>
      <p:pic>
        <p:nvPicPr>
          <p:cNvPr id="147461" name="Picture 5"/>
          <p:cNvPicPr>
            <a:picLocks noChangeAspect="1" noChangeArrowheads="1"/>
          </p:cNvPicPr>
          <p:nvPr/>
        </p:nvPicPr>
        <p:blipFill>
          <a:blip r:embed="rId2">
            <a:extLst>
              <a:ext uri="{28A0092B-C50C-407E-A947-70E740481C1C}">
                <a14:useLocalDpi xmlns:a14="http://schemas.microsoft.com/office/drawing/2010/main" val="0"/>
              </a:ext>
            </a:extLst>
          </a:blip>
          <a:srcRect l="39827" t="42451" r="41670" b="30196"/>
          <a:stretch>
            <a:fillRect/>
          </a:stretch>
        </p:blipFill>
        <p:spPr bwMode="auto">
          <a:xfrm>
            <a:off x="3733800" y="2970213"/>
            <a:ext cx="1563688"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746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905000"/>
            <a:ext cx="20843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ChangeArrowheads="1"/>
          </p:cNvSpPr>
          <p:nvPr/>
        </p:nvSpPr>
        <p:spPr bwMode="auto">
          <a:xfrm>
            <a:off x="455613" y="1462088"/>
            <a:ext cx="8226425"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z="2400" dirty="0">
              <a:sym typeface="Symbol" panose="05050102010706020507" pitchFamily="18" charset="2"/>
            </a:endParaRPr>
          </a:p>
          <a:p>
            <a:endParaRPr lang="en-US" altLang="en-US" sz="2400" dirty="0">
              <a:sym typeface="Symbol" panose="05050102010706020507" pitchFamily="18" charset="2"/>
            </a:endParaRPr>
          </a:p>
          <a:p>
            <a:endParaRPr lang="en-US" altLang="en-US" sz="2400" dirty="0">
              <a:sym typeface="Symbol" panose="05050102010706020507" pitchFamily="18" charset="2"/>
            </a:endParaRPr>
          </a:p>
          <a:p>
            <a:endParaRPr lang="en-US" altLang="en-US" sz="2400" dirty="0">
              <a:sym typeface="Symbol" panose="05050102010706020507" pitchFamily="18" charset="2"/>
            </a:endParaRPr>
          </a:p>
          <a:p>
            <a:endParaRPr lang="en-US" altLang="en-US" sz="2400" dirty="0">
              <a:sym typeface="Symbol" panose="05050102010706020507" pitchFamily="18" charset="2"/>
            </a:endParaRPr>
          </a:p>
          <a:p>
            <a:endParaRPr lang="en-US" altLang="en-US" sz="2400" dirty="0">
              <a:sym typeface="Symbol" panose="05050102010706020507" pitchFamily="18" charset="2"/>
            </a:endParaRPr>
          </a:p>
          <a:p>
            <a:endParaRPr lang="en-US" altLang="en-US" sz="2400" dirty="0">
              <a:sym typeface="Symbol" panose="05050102010706020507" pitchFamily="18" charset="2"/>
            </a:endParaRPr>
          </a:p>
          <a:p>
            <a:r>
              <a:rPr lang="en-US" altLang="en-US" sz="2400" dirty="0"/>
              <a:t>When </a:t>
            </a:r>
            <a:r>
              <a:rPr lang="en-US" altLang="en-US" sz="2400" i="1" dirty="0"/>
              <a:t>n</a:t>
            </a:r>
            <a:r>
              <a:rPr lang="en-US" altLang="en-US" sz="2400" dirty="0"/>
              <a:t> is small, the validity of this interval requires that the distribution of differences be at least approximately normal.</a:t>
            </a:r>
          </a:p>
          <a:p>
            <a:endParaRPr lang="en-US" altLang="en-US" sz="2400" dirty="0"/>
          </a:p>
          <a:p>
            <a:r>
              <a:rPr lang="en-US" altLang="en-US" sz="2400" dirty="0"/>
              <a:t>For large </a:t>
            </a:r>
            <a:r>
              <a:rPr lang="en-US" altLang="en-US" sz="2400" i="1" dirty="0"/>
              <a:t>n</a:t>
            </a:r>
            <a:r>
              <a:rPr lang="en-US" altLang="en-US" sz="2400" dirty="0"/>
              <a:t>, the CLT ensures that the resulting </a:t>
            </a:r>
            <a:r>
              <a:rPr lang="en-US" altLang="en-US" sz="2400" i="1" dirty="0"/>
              <a:t>z</a:t>
            </a:r>
            <a:r>
              <a:rPr lang="en-US" altLang="en-US" sz="2400" dirty="0"/>
              <a:t> interval is valid without any restrictions on the distribution of differences.</a:t>
            </a:r>
            <a:endParaRPr lang="en-US" altLang="en-US" sz="2400" dirty="0">
              <a:sym typeface="Symbol" panose="05050102010706020507" pitchFamily="18" charset="2"/>
            </a:endParaRPr>
          </a:p>
        </p:txBody>
      </p:sp>
      <p:sp>
        <p:nvSpPr>
          <p:cNvPr id="172034" name="Rectangle 2"/>
          <p:cNvSpPr>
            <a:spLocks noGrp="1" noChangeArrowheads="1"/>
          </p:cNvSpPr>
          <p:nvPr>
            <p:ph type="title"/>
          </p:nvPr>
        </p:nvSpPr>
        <p:spPr/>
        <p:txBody>
          <a:bodyPr/>
          <a:lstStyle/>
          <a:p>
            <a:r>
              <a:rPr lang="en-US" altLang="en-US"/>
              <a:t>The Paired </a:t>
            </a:r>
            <a:r>
              <a:rPr lang="en-US" altLang="en-US" i="1"/>
              <a:t>t</a:t>
            </a:r>
            <a:r>
              <a:rPr lang="en-US" altLang="en-US"/>
              <a:t> Confidence Interval</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114" y="1371600"/>
            <a:ext cx="6372572" cy="2390864"/>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en-US" dirty="0"/>
              <a:t>Example 9.10 </a:t>
            </a:r>
            <a:endParaRPr lang="en-US" altLang="en-US" i="1" dirty="0"/>
          </a:p>
        </p:txBody>
      </p:sp>
      <p:sp>
        <p:nvSpPr>
          <p:cNvPr id="149507" name="Rectangle 3"/>
          <p:cNvSpPr>
            <a:spLocks noChangeArrowheads="1"/>
          </p:cNvSpPr>
          <p:nvPr/>
        </p:nvSpPr>
        <p:spPr bwMode="auto">
          <a:xfrm>
            <a:off x="455613" y="1462088"/>
            <a:ext cx="8226425"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400" dirty="0"/>
              <a:t>Magnetic resonance imaging is a commonly used noninvasive technique for assessing the extent of cartilage damage. </a:t>
            </a:r>
          </a:p>
          <a:p>
            <a:endParaRPr lang="en-US" sz="2400" dirty="0"/>
          </a:p>
          <a:p>
            <a:r>
              <a:rPr lang="en-US" sz="2400" dirty="0"/>
              <a:t>However, there is concern that the MRI sizing of articular cartilage defects may not be accurate. </a:t>
            </a:r>
          </a:p>
          <a:p>
            <a:endParaRPr lang="en-US" sz="2400" dirty="0"/>
          </a:p>
          <a:p>
            <a:endParaRPr lang="en-US" sz="2400" dirty="0"/>
          </a:p>
          <a:p>
            <a:r>
              <a:rPr lang="en-US" sz="2400" dirty="0"/>
              <a:t>The article “Preoperative MRI Underestimates Articular Cartilage Defect Size Compared with Findings at Arthroscopic knee Surgery” (</a:t>
            </a:r>
            <a:r>
              <a:rPr lang="en-US" sz="2400" i="1" dirty="0"/>
              <a:t>Amer. J. of Sports Med</a:t>
            </a:r>
            <a:r>
              <a:rPr lang="en-US" sz="2400" dirty="0"/>
              <a:t>., 2013: 590–595) reported on a study involving a sample of 92 cartilage defects</a:t>
            </a:r>
            <a:endParaRPr lang="en-US" altLang="en-US" sz="2400" dirty="0">
              <a:sym typeface="Symbol" panose="05050102010706020507" pitchFamily="18" charset="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en-US" dirty="0"/>
              <a:t>Example 9.10 </a:t>
            </a:r>
            <a:endParaRPr lang="en-US" altLang="en-US" i="1" dirty="0"/>
          </a:p>
        </p:txBody>
      </p:sp>
      <p:sp>
        <p:nvSpPr>
          <p:cNvPr id="176131" name="Rectangle 3"/>
          <p:cNvSpPr>
            <a:spLocks noChangeArrowheads="1"/>
          </p:cNvSpPr>
          <p:nvPr/>
        </p:nvSpPr>
        <p:spPr bwMode="auto">
          <a:xfrm>
            <a:off x="455613" y="1462088"/>
            <a:ext cx="8226425"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400" dirty="0"/>
              <a:t>For each one, the size of the lesion area was determined</a:t>
            </a:r>
          </a:p>
          <a:p>
            <a:r>
              <a:rPr lang="en-US" sz="2400" dirty="0"/>
              <a:t>by an MRI analysis and also during arthroscopic surgery. </a:t>
            </a:r>
          </a:p>
          <a:p>
            <a:endParaRPr lang="en-US" sz="2400" dirty="0"/>
          </a:p>
          <a:p>
            <a:r>
              <a:rPr lang="en-US" sz="2400" dirty="0"/>
              <a:t>Each MRI value was then subtracted from the corresponding arthroscopic value to obtain a difference value. </a:t>
            </a:r>
          </a:p>
          <a:p>
            <a:endParaRPr lang="en-US" sz="2400" dirty="0"/>
          </a:p>
          <a:p>
            <a:r>
              <a:rPr lang="en-US" sz="2400" dirty="0"/>
              <a:t>The sample mean difference was calculated to be 1.04 cm2, with a sample standard deviation of 1.67.</a:t>
            </a:r>
            <a:endParaRPr lang="en-US" altLang="en-US" sz="2400" dirty="0">
              <a:sym typeface="Symbol" panose="05050102010706020507" pitchFamily="18" charset="2"/>
            </a:endParaRPr>
          </a:p>
        </p:txBody>
      </p:sp>
      <p:sp>
        <p:nvSpPr>
          <p:cNvPr id="176133" name="Rectangle 5"/>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0537" name="Rectangle 9"/>
              <p:cNvSpPr>
                <a:spLocks noChangeArrowheads="1"/>
              </p:cNvSpPr>
              <p:nvPr/>
            </p:nvSpPr>
            <p:spPr bwMode="auto">
              <a:xfrm>
                <a:off x="455613" y="1462088"/>
                <a:ext cx="8231187" cy="525621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p>
                <a:r>
                  <a:rPr lang="en-US" sz="2400" dirty="0"/>
                  <a:t>Let’s now calculate a confidence interval using a confidence level of (at least approximately) 95% for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𝐷</m:t>
                        </m:r>
                      </m:sub>
                    </m:sSub>
                  </m:oMath>
                </a14:m>
                <a:r>
                  <a:rPr lang="en-US" sz="2400" dirty="0"/>
                  <a:t>, the mean difference for the population of all such defects (as did the authors of the cited article). </a:t>
                </a:r>
              </a:p>
              <a:p>
                <a:endParaRPr lang="en-US" sz="2400" dirty="0"/>
              </a:p>
              <a:p>
                <a:endParaRPr lang="en-US" sz="2400" dirty="0"/>
              </a:p>
              <a:p>
                <a:r>
                  <a:rPr lang="en-US" sz="2400" dirty="0"/>
                  <a:t>Because </a:t>
                </a:r>
                <a:r>
                  <a:rPr lang="en-US" sz="2400" i="1" dirty="0"/>
                  <a:t>n </a:t>
                </a:r>
                <a:r>
                  <a:rPr lang="en-US" sz="2400" dirty="0"/>
                  <a:t>is quite large here, we use the </a:t>
                </a:r>
                <a:r>
                  <a:rPr lang="en-US" sz="2400" i="1" dirty="0"/>
                  <a:t>z </a:t>
                </a:r>
                <a:r>
                  <a:rPr lang="en-US" sz="2400" dirty="0"/>
                  <a:t>critical value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.025</m:t>
                        </m:r>
                      </m:sub>
                    </m:sSub>
                    <m:r>
                      <a:rPr lang="en-US" sz="2400" b="0" i="1" smtClean="0">
                        <a:latin typeface="Cambria Math" panose="02040503050406030204" pitchFamily="18" charset="0"/>
                      </a:rPr>
                      <m:t>=1.96 </m:t>
                    </m:r>
                  </m:oMath>
                </a14:m>
                <a:r>
                  <a:rPr lang="en-US" sz="2400" dirty="0"/>
                  <a:t>(an entry at the very bottom of our </a:t>
                </a:r>
                <a:r>
                  <a:rPr lang="en-US" sz="2400" i="1" dirty="0"/>
                  <a:t>t </a:t>
                </a:r>
                <a:r>
                  <a:rPr lang="en-US" sz="2400" dirty="0"/>
                  <a:t>table). The resulting CI is </a:t>
                </a:r>
                <a:endParaRPr lang="en-US" altLang="en-US" sz="2400" dirty="0"/>
              </a:p>
            </p:txBody>
          </p:sp>
        </mc:Choice>
        <mc:Fallback xmlns="">
          <p:sp>
            <p:nvSpPr>
              <p:cNvPr id="150537" name="Rectangle 9"/>
              <p:cNvSpPr>
                <a:spLocks noRot="1" noChangeAspect="1" noMove="1" noResize="1" noEditPoints="1" noAdjustHandles="1" noChangeArrowheads="1" noChangeShapeType="1" noTextEdit="1"/>
              </p:cNvSpPr>
              <p:nvPr/>
            </p:nvSpPr>
            <p:spPr bwMode="auto">
              <a:xfrm>
                <a:off x="455613" y="1462088"/>
                <a:ext cx="8231187" cy="5256212"/>
              </a:xfrm>
              <a:prstGeom prst="rect">
                <a:avLst/>
              </a:prstGeom>
              <a:blipFill rotWithShape="0">
                <a:blip r:embed="rId2"/>
                <a:stretch>
                  <a:fillRect l="-1185" t="-812" r="-74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50530" name="Rectangle 2"/>
          <p:cNvSpPr>
            <a:spLocks noGrp="1" noChangeArrowheads="1"/>
          </p:cNvSpPr>
          <p:nvPr>
            <p:ph type="title"/>
          </p:nvPr>
        </p:nvSpPr>
        <p:spPr/>
        <p:txBody>
          <a:bodyPr/>
          <a:lstStyle/>
          <a:p>
            <a:r>
              <a:rPr lang="en-US" altLang="en-US" dirty="0"/>
              <a:t>Example 9.10 </a:t>
            </a:r>
            <a:endParaRPr lang="en-US" altLang="en-US" i="1" dirty="0"/>
          </a:p>
        </p:txBody>
      </p:sp>
      <p:sp>
        <p:nvSpPr>
          <p:cNvPr id="150531" name="Rectangle 3"/>
          <p:cNvSpPr>
            <a:spLocks noChangeArrowheads="1"/>
          </p:cNvSpPr>
          <p:nvPr/>
        </p:nvSpPr>
        <p:spPr bwMode="auto">
          <a:xfrm>
            <a:off x="455613" y="1462088"/>
            <a:ext cx="8226425" cy="511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z="2400">
              <a:sym typeface="Symbol" panose="05050102010706020507" pitchFamily="18" charset="2"/>
            </a:endParaRPr>
          </a:p>
        </p:txBody>
      </p:sp>
      <p:sp>
        <p:nvSpPr>
          <p:cNvPr id="150532"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9121" y="4800600"/>
            <a:ext cx="3768932" cy="770277"/>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ltLang="en-US" dirty="0"/>
              <a:t>Example 9.10 </a:t>
            </a:r>
            <a:endParaRPr lang="en-US" altLang="en-US" i="1" dirty="0"/>
          </a:p>
        </p:txBody>
      </p:sp>
      <mc:AlternateContent xmlns:mc="http://schemas.openxmlformats.org/markup-compatibility/2006" xmlns:a14="http://schemas.microsoft.com/office/drawing/2010/main">
        <mc:Choice Requires="a14">
          <p:sp>
            <p:nvSpPr>
              <p:cNvPr id="152579" name="Rectangle 3"/>
              <p:cNvSpPr>
                <a:spLocks noChangeArrowheads="1"/>
              </p:cNvSpPr>
              <p:nvPr/>
            </p:nvSpPr>
            <p:spPr bwMode="auto">
              <a:xfrm>
                <a:off x="455613" y="1462088"/>
                <a:ext cx="8226425" cy="525621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p>
                <a:r>
                  <a:rPr lang="en-US" sz="2400" dirty="0"/>
                  <a:t>At the 95% confidence level, we believe that </a:t>
                </a:r>
                <a14:m>
                  <m:oMath xmlns:m="http://schemas.openxmlformats.org/officeDocument/2006/math">
                    <m:r>
                      <a:rPr lang="en-US" sz="2400" b="0" i="1" smtClean="0">
                        <a:latin typeface="Cambria Math" panose="02040503050406030204" pitchFamily="18" charset="0"/>
                      </a:rPr>
                      <m:t>.70</m:t>
                    </m:r>
                    <m:r>
                      <a:rPr lang="en-US" sz="2400" b="0" i="1" smtClean="0">
                        <a:latin typeface="Cambria Math" panose="02040503050406030204" pitchFamily="18" charset="0"/>
                        <a:ea typeface="Cambria Math" panose="02040503050406030204" pitchFamily="18" charset="0"/>
                      </a:rPr>
                      <m:t>&lt;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𝐷</m:t>
                        </m:r>
                      </m:sub>
                    </m:sSub>
                    <m:r>
                      <a:rPr lang="en-US" sz="2400" b="0" i="1" smtClean="0">
                        <a:latin typeface="Cambria Math" panose="02040503050406030204" pitchFamily="18" charset="0"/>
                        <a:ea typeface="Cambria Math" panose="02040503050406030204" pitchFamily="18" charset="0"/>
                      </a:rPr>
                      <m:t>&lt;1.38.</m:t>
                    </m:r>
                  </m:oMath>
                </a14:m>
                <a:r>
                  <a:rPr lang="en-US" sz="2400" dirty="0"/>
                  <a:t> </a:t>
                </a:r>
              </a:p>
              <a:p>
                <a:endParaRPr lang="en-US" sz="2400" dirty="0"/>
              </a:p>
              <a:p>
                <a:endParaRPr lang="en-US" sz="2400" dirty="0"/>
              </a:p>
              <a:p>
                <a:r>
                  <a:rPr lang="en-US" sz="2400" dirty="0"/>
                  <a:t>Perhaps the most interesting aspect of this interval is that 0 is not included; only certain positive values of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𝐷</m:t>
                        </m:r>
                      </m:sub>
                    </m:sSub>
                  </m:oMath>
                </a14:m>
                <a:r>
                  <a:rPr lang="en-US" sz="2400" i="1" dirty="0"/>
                  <a:t> </a:t>
                </a:r>
                <a:r>
                  <a:rPr lang="en-US" sz="2400" dirty="0"/>
                  <a:t>are plausible. </a:t>
                </a:r>
              </a:p>
              <a:p>
                <a:endParaRPr lang="en-US" sz="2400" dirty="0"/>
              </a:p>
              <a:p>
                <a:endParaRPr lang="en-US" sz="2400" dirty="0"/>
              </a:p>
              <a:p>
                <a:r>
                  <a:rPr lang="en-US" sz="2400" dirty="0"/>
                  <a:t>It is this fact that led the investigators to conclude that MRIs tend to underestimate defect size.</a:t>
                </a:r>
                <a:endParaRPr lang="en-US" altLang="en-US" sz="2400" dirty="0"/>
              </a:p>
            </p:txBody>
          </p:sp>
        </mc:Choice>
        <mc:Fallback xmlns="">
          <p:sp>
            <p:nvSpPr>
              <p:cNvPr id="152579" name="Rectangle 3"/>
              <p:cNvSpPr>
                <a:spLocks noRot="1" noChangeAspect="1" noMove="1" noResize="1" noEditPoints="1" noAdjustHandles="1" noChangeArrowheads="1" noChangeShapeType="1" noTextEdit="1"/>
              </p:cNvSpPr>
              <p:nvPr/>
            </p:nvSpPr>
            <p:spPr bwMode="auto">
              <a:xfrm>
                <a:off x="455613" y="1462088"/>
                <a:ext cx="8226425" cy="5256212"/>
              </a:xfrm>
              <a:prstGeom prst="rect">
                <a:avLst/>
              </a:prstGeom>
              <a:blipFill rotWithShape="0">
                <a:blip r:embed="rId2"/>
                <a:stretch>
                  <a:fillRect l="-1186" t="-812" r="-200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52580"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nodeType="with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fade">
                                      <p:cBhvr>
                                        <p:cTn id="7" dur="1000"/>
                                        <p:tgtEl>
                                          <p:spTgt spid="152579">
                                            <p:txEl>
                                              <p:pRg st="0" end="0"/>
                                            </p:txEl>
                                          </p:spTgt>
                                        </p:tgtEl>
                                      </p:cBhvr>
                                    </p:animEffect>
                                    <p:anim calcmode="lin" valueType="num">
                                      <p:cBhvr>
                                        <p:cTn id="8" dur="1000" fill="hold"/>
                                        <p:tgtEl>
                                          <p:spTgt spid="152579">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52579">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2579">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52579">
                                            <p:txEl>
                                              <p:pRg st="3" end="3"/>
                                            </p:txEl>
                                          </p:spTgt>
                                        </p:tgtEl>
                                        <p:attrNameLst>
                                          <p:attrName>style.visibility</p:attrName>
                                        </p:attrNameLst>
                                      </p:cBhvr>
                                      <p:to>
                                        <p:strVal val="visible"/>
                                      </p:to>
                                    </p:set>
                                    <p:animEffect transition="in" filter="fade">
                                      <p:cBhvr>
                                        <p:cTn id="13" dur="1000"/>
                                        <p:tgtEl>
                                          <p:spTgt spid="152579">
                                            <p:txEl>
                                              <p:pRg st="3" end="3"/>
                                            </p:txEl>
                                          </p:spTgt>
                                        </p:tgtEl>
                                      </p:cBhvr>
                                    </p:animEffect>
                                    <p:anim calcmode="lin" valueType="num">
                                      <p:cBhvr>
                                        <p:cTn id="14" dur="1000" fill="hold"/>
                                        <p:tgtEl>
                                          <p:spTgt spid="152579">
                                            <p:txEl>
                                              <p:pRg st="3" end="3"/>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52579">
                                            <p:txEl>
                                              <p:pRg st="3" end="3"/>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52579">
                                            <p:txEl>
                                              <p:pRg st="3" end="3"/>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52579">
                                            <p:txEl>
                                              <p:pRg st="6" end="6"/>
                                            </p:txEl>
                                          </p:spTgt>
                                        </p:tgtEl>
                                        <p:attrNameLst>
                                          <p:attrName>style.visibility</p:attrName>
                                        </p:attrNameLst>
                                      </p:cBhvr>
                                      <p:to>
                                        <p:strVal val="visible"/>
                                      </p:to>
                                    </p:set>
                                    <p:animEffect transition="in" filter="fade">
                                      <p:cBhvr>
                                        <p:cTn id="19" dur="1000"/>
                                        <p:tgtEl>
                                          <p:spTgt spid="152579">
                                            <p:txEl>
                                              <p:pRg st="6" end="6"/>
                                            </p:txEl>
                                          </p:spTgt>
                                        </p:tgtEl>
                                      </p:cBhvr>
                                    </p:animEffect>
                                    <p:anim calcmode="lin" valueType="num">
                                      <p:cBhvr>
                                        <p:cTn id="20" dur="1000" fill="hold"/>
                                        <p:tgtEl>
                                          <p:spTgt spid="152579">
                                            <p:txEl>
                                              <p:pRg st="6" end="6"/>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152579">
                                            <p:txEl>
                                              <p:pRg st="6" end="6"/>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52579">
                                            <p:txEl>
                                              <p:pRg st="6" end="6"/>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noFill/>
        </p:spPr>
        <p:txBody>
          <a:bodyPr/>
          <a:lstStyle/>
          <a:p>
            <a:r>
              <a:rPr lang="en-US" altLang="en-US"/>
              <a:t>Analysis of Paired Data</a:t>
            </a:r>
          </a:p>
        </p:txBody>
      </p:sp>
      <p:sp>
        <p:nvSpPr>
          <p:cNvPr id="102403"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We considered making an inference about a difference between two means </a:t>
            </a:r>
            <a:r>
              <a:rPr lang="en-US" altLang="en-US" i="1">
                <a:sym typeface="Symbol" panose="05050102010706020507" pitchFamily="18" charset="2"/>
              </a:rPr>
              <a:t></a:t>
            </a:r>
            <a:r>
              <a:rPr lang="en-US" altLang="en-US" baseline="-25000">
                <a:sym typeface="Symbol" panose="05050102010706020507" pitchFamily="18" charset="2"/>
              </a:rPr>
              <a:t>1</a:t>
            </a:r>
            <a:r>
              <a:rPr lang="en-US" altLang="en-US">
                <a:sym typeface="Symbol" panose="05050102010706020507" pitchFamily="18" charset="2"/>
              </a:rPr>
              <a:t> and </a:t>
            </a:r>
            <a:r>
              <a:rPr lang="en-US" altLang="en-US" i="1">
                <a:sym typeface="Symbol" panose="05050102010706020507" pitchFamily="18" charset="2"/>
              </a:rPr>
              <a:t></a:t>
            </a:r>
            <a:r>
              <a:rPr lang="en-US" altLang="en-US" baseline="-25000">
                <a:sym typeface="Symbol" panose="05050102010706020507" pitchFamily="18" charset="2"/>
              </a:rPr>
              <a:t>2</a:t>
            </a:r>
            <a:r>
              <a:rPr lang="en-US" altLang="en-US">
                <a:sym typeface="Symbol" panose="05050102010706020507" pitchFamily="18" charset="2"/>
              </a:rPr>
              <a:t>.</a:t>
            </a:r>
            <a:endParaRPr lang="en-US" altLang="en-US" baseline="-25000">
              <a:sym typeface="Symbol" panose="05050102010706020507" pitchFamily="18" charset="2"/>
            </a:endParaRPr>
          </a:p>
          <a:p>
            <a:pPr>
              <a:tabLst>
                <a:tab pos="457200" algn="l"/>
                <a:tab pos="1371600" algn="l"/>
                <a:tab pos="1547813" algn="l"/>
              </a:tabLst>
            </a:pPr>
            <a:endParaRPr lang="en-US" altLang="en-US" sz="2800" baseline="-25000">
              <a:sym typeface="Symbol" panose="05050102010706020507" pitchFamily="18" charset="2"/>
            </a:endParaRPr>
          </a:p>
          <a:p>
            <a:pPr>
              <a:tabLst>
                <a:tab pos="457200" algn="l"/>
                <a:tab pos="1371600" algn="l"/>
                <a:tab pos="1547813" algn="l"/>
              </a:tabLst>
            </a:pPr>
            <a:r>
              <a:rPr lang="en-US" altLang="en-US"/>
              <a:t>This was done by utilizing the results of a random sample </a:t>
            </a:r>
            <a:r>
              <a:rPr lang="en-US" altLang="en-US" i="1"/>
              <a:t>X</a:t>
            </a:r>
            <a:r>
              <a:rPr lang="en-US" altLang="en-US" baseline="-25000"/>
              <a:t>1</a:t>
            </a:r>
            <a:r>
              <a:rPr lang="en-US" altLang="en-US"/>
              <a:t>, </a:t>
            </a:r>
            <a:r>
              <a:rPr lang="en-US" altLang="en-US" i="1"/>
              <a:t>X</a:t>
            </a:r>
            <a:r>
              <a:rPr lang="en-US" altLang="en-US" baseline="-25000"/>
              <a:t>2</a:t>
            </a:r>
            <a:r>
              <a:rPr lang="en-US" altLang="en-US"/>
              <a:t>,…</a:t>
            </a:r>
            <a:r>
              <a:rPr lang="en-US" altLang="en-US" i="1"/>
              <a:t>X</a:t>
            </a:r>
            <a:r>
              <a:rPr lang="en-US" altLang="en-US" i="1" baseline="-25000"/>
              <a:t>m</a:t>
            </a:r>
            <a:r>
              <a:rPr lang="en-US" altLang="en-US"/>
              <a:t> from the distribution with mean </a:t>
            </a:r>
            <a:r>
              <a:rPr lang="en-US" altLang="en-US" i="1">
                <a:sym typeface="Symbol" panose="05050102010706020507" pitchFamily="18" charset="2"/>
              </a:rPr>
              <a:t></a:t>
            </a:r>
            <a:r>
              <a:rPr lang="en-US" altLang="en-US" baseline="-25000">
                <a:sym typeface="Symbol" panose="05050102010706020507" pitchFamily="18" charset="2"/>
              </a:rPr>
              <a:t>1</a:t>
            </a:r>
            <a:r>
              <a:rPr lang="en-US" altLang="en-US">
                <a:sym typeface="Symbol" panose="05050102010706020507" pitchFamily="18" charset="2"/>
              </a:rPr>
              <a:t> </a:t>
            </a:r>
            <a:r>
              <a:rPr lang="en-US" altLang="en-US"/>
              <a:t>and a completely independent (of the </a:t>
            </a:r>
            <a:r>
              <a:rPr lang="en-US" altLang="en-US" i="1"/>
              <a:t>X</a:t>
            </a:r>
            <a:r>
              <a:rPr lang="en-US" altLang="en-US"/>
              <a:t>’s) sample </a:t>
            </a:r>
            <a:r>
              <a:rPr lang="en-US" altLang="en-US" i="1"/>
              <a:t>Y</a:t>
            </a:r>
            <a:r>
              <a:rPr lang="en-US" altLang="en-US" baseline="-25000"/>
              <a:t>1</a:t>
            </a:r>
            <a:r>
              <a:rPr lang="en-US" altLang="en-US"/>
              <a:t>,…,</a:t>
            </a:r>
            <a:r>
              <a:rPr lang="en-US" altLang="en-US" i="1"/>
              <a:t>Y</a:t>
            </a:r>
            <a:r>
              <a:rPr lang="en-US" altLang="en-US" i="1" baseline="-25000"/>
              <a:t>n</a:t>
            </a:r>
            <a:r>
              <a:rPr lang="en-US" altLang="en-US" baseline="-25000"/>
              <a:t> </a:t>
            </a:r>
            <a:r>
              <a:rPr lang="en-US" altLang="en-US"/>
              <a:t>from the distribution with mean </a:t>
            </a:r>
            <a:r>
              <a:rPr lang="en-US" altLang="en-US" i="1">
                <a:sym typeface="Symbol" panose="05050102010706020507" pitchFamily="18" charset="2"/>
              </a:rPr>
              <a:t></a:t>
            </a:r>
            <a:r>
              <a:rPr lang="en-US" altLang="en-US" baseline="-25000">
                <a:sym typeface="Symbol" panose="05050102010706020507" pitchFamily="18" charset="2"/>
              </a:rPr>
              <a:t>2</a:t>
            </a:r>
            <a:r>
              <a:rPr lang="en-US" altLang="en-US">
                <a:sym typeface="Symbol" panose="05050102010706020507" pitchFamily="18" charset="2"/>
              </a:rPr>
              <a:t>.</a:t>
            </a:r>
            <a:r>
              <a:rPr lang="en-US" altLang="en-US" baseline="-25000">
                <a:sym typeface="Symbol" panose="05050102010706020507" pitchFamily="18" charset="2"/>
              </a:rPr>
              <a:t> </a:t>
            </a:r>
            <a:endParaRPr lang="en-US" altLang="en-US"/>
          </a:p>
          <a:p>
            <a:pPr>
              <a:tabLst>
                <a:tab pos="457200" algn="l"/>
                <a:tab pos="1371600" algn="l"/>
                <a:tab pos="1547813" algn="l"/>
              </a:tabLst>
            </a:pPr>
            <a:endParaRPr lang="en-US" altLang="en-US" sz="2800" baseline="-25000"/>
          </a:p>
          <a:p>
            <a:pPr>
              <a:tabLst>
                <a:tab pos="457200" algn="l"/>
                <a:tab pos="1371600" algn="l"/>
                <a:tab pos="1547813" algn="l"/>
              </a:tabLst>
            </a:pPr>
            <a:r>
              <a:rPr lang="en-US" altLang="en-US"/>
              <a:t>That is, either </a:t>
            </a:r>
            <a:r>
              <a:rPr lang="en-US" altLang="en-US" i="1"/>
              <a:t>m </a:t>
            </a:r>
            <a:r>
              <a:rPr lang="en-US" altLang="en-US"/>
              <a:t>individuals were selected from population 1 and </a:t>
            </a:r>
            <a:r>
              <a:rPr lang="en-US" altLang="en-US" i="1"/>
              <a:t>n </a:t>
            </a:r>
            <a:r>
              <a:rPr lang="en-US" altLang="en-US"/>
              <a:t>different individuals from population 2, or </a:t>
            </a:r>
            <a:r>
              <a:rPr lang="en-US" altLang="en-US" i="1"/>
              <a:t>m </a:t>
            </a:r>
            <a:r>
              <a:rPr lang="en-US" altLang="en-US"/>
              <a:t>individuals (or experimental objects) were given one treatment and another set of </a:t>
            </a:r>
            <a:r>
              <a:rPr lang="en-US" altLang="en-US" i="1"/>
              <a:t>n </a:t>
            </a:r>
            <a:r>
              <a:rPr lang="en-US" altLang="en-US"/>
              <a:t>individuals were given the other treatment.</a:t>
            </a:r>
            <a:endParaRPr lang="en-US" altLang="en-US" sz="200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428625" y="3500438"/>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4000" b="1">
                <a:solidFill>
                  <a:srgbClr val="00ADEF"/>
                </a:solidFill>
              </a:rPr>
              <a:t>Paired Data and Two-Sample </a:t>
            </a:r>
            <a:r>
              <a:rPr lang="en-US" altLang="en-US" sz="4000" b="1" i="1">
                <a:solidFill>
                  <a:srgbClr val="00ADEF"/>
                </a:solidFill>
              </a:rPr>
              <a:t>t</a:t>
            </a:r>
            <a:r>
              <a:rPr lang="en-US" altLang="en-US" sz="4000" b="1">
                <a:solidFill>
                  <a:srgbClr val="00ADEF"/>
                </a:solidFill>
              </a:rPr>
              <a:t> Procedures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ltLang="en-US" sz="3300"/>
              <a:t>Paired Data and Two-Sample </a:t>
            </a:r>
            <a:r>
              <a:rPr lang="en-US" altLang="en-US" sz="3300" i="1"/>
              <a:t>t</a:t>
            </a:r>
            <a:r>
              <a:rPr lang="en-US" altLang="en-US" sz="3300"/>
              <a:t> Procedures</a:t>
            </a:r>
          </a:p>
        </p:txBody>
      </p:sp>
      <p:sp>
        <p:nvSpPr>
          <p:cNvPr id="155651" name="Rectangle 3"/>
          <p:cNvSpPr>
            <a:spLocks noChangeArrowheads="1"/>
          </p:cNvSpPr>
          <p:nvPr/>
        </p:nvSpPr>
        <p:spPr bwMode="auto">
          <a:xfrm>
            <a:off x="455613" y="1462088"/>
            <a:ext cx="8226425"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400"/>
              <a:t>Consider using the two-sample </a:t>
            </a:r>
            <a:r>
              <a:rPr lang="en-US" altLang="en-US" sz="2400" i="1"/>
              <a:t>t </a:t>
            </a:r>
            <a:r>
              <a:rPr lang="en-US" altLang="en-US" sz="2400"/>
              <a:t>test on paired data. The numerators of the two test statistics are identical, since</a:t>
            </a:r>
          </a:p>
          <a:p>
            <a:endParaRPr lang="en-US" altLang="en-US" sz="2400"/>
          </a:p>
          <a:p>
            <a:r>
              <a:rPr lang="en-US" altLang="en-US" sz="2400"/>
              <a:t>         =</a:t>
            </a:r>
          </a:p>
          <a:p>
            <a:endParaRPr lang="en-US" altLang="en-US" sz="2400"/>
          </a:p>
          <a:p>
            <a:r>
              <a:rPr lang="en-US" altLang="en-US" sz="2400"/>
              <a:t>The difference between the statistics is due entirely to the denominators. Each test statistic is obtained by standardizing </a:t>
            </a:r>
          </a:p>
          <a:p>
            <a:endParaRPr lang="en-US" altLang="en-US" sz="2400"/>
          </a:p>
          <a:p>
            <a:r>
              <a:rPr lang="en-US" altLang="en-US" sz="2400"/>
              <a:t>But in the presence of dependence the two-sample </a:t>
            </a:r>
            <a:r>
              <a:rPr lang="en-US" altLang="en-US" sz="2400" i="1"/>
              <a:t>t</a:t>
            </a:r>
            <a:r>
              <a:rPr lang="en-US" altLang="en-US" sz="2400"/>
              <a:t> standardization is incorrect. We know that</a:t>
            </a:r>
            <a:endParaRPr lang="en-US" altLang="en-US" sz="2400" i="1"/>
          </a:p>
        </p:txBody>
      </p:sp>
      <p:pic>
        <p:nvPicPr>
          <p:cNvPr id="1556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590800"/>
            <a:ext cx="238125"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6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425" y="2590800"/>
            <a:ext cx="6581775"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65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114800"/>
            <a:ext cx="164465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65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5791200"/>
            <a:ext cx="5237163"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en-US" sz="3300"/>
              <a:t>Paired Data and Two-Sample </a:t>
            </a:r>
            <a:r>
              <a:rPr lang="en-US" altLang="en-US" sz="3300" i="1"/>
              <a:t>t</a:t>
            </a:r>
            <a:r>
              <a:rPr lang="en-US" altLang="en-US" sz="3300"/>
              <a:t> Procedures</a:t>
            </a:r>
          </a:p>
        </p:txBody>
      </p:sp>
      <p:sp>
        <p:nvSpPr>
          <p:cNvPr id="158723" name="Rectangle 3"/>
          <p:cNvSpPr>
            <a:spLocks noChangeArrowheads="1"/>
          </p:cNvSpPr>
          <p:nvPr/>
        </p:nvSpPr>
        <p:spPr bwMode="auto">
          <a:xfrm>
            <a:off x="455613" y="1462088"/>
            <a:ext cx="8226425"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400"/>
              <a:t>The correlation between</a:t>
            </a:r>
            <a:r>
              <a:rPr lang="en-US" altLang="en-US" sz="2400" i="1"/>
              <a:t> X </a:t>
            </a:r>
            <a:r>
              <a:rPr lang="en-US" altLang="en-US" sz="2400"/>
              <a:t>and</a:t>
            </a:r>
            <a:r>
              <a:rPr lang="en-US" altLang="en-US" sz="2400" i="1"/>
              <a:t> Y </a:t>
            </a:r>
            <a:r>
              <a:rPr lang="en-US" altLang="en-US" sz="2400"/>
              <a:t>is</a:t>
            </a:r>
          </a:p>
          <a:p>
            <a:endParaRPr lang="en-US" altLang="en-US" sz="2400"/>
          </a:p>
          <a:p>
            <a:endParaRPr lang="en-US" altLang="en-US" sz="2400"/>
          </a:p>
          <a:p>
            <a:endParaRPr lang="en-US" altLang="en-US" sz="2400"/>
          </a:p>
          <a:p>
            <a:r>
              <a:rPr lang="en-US" altLang="en-US" sz="2400"/>
              <a:t>It follows that</a:t>
            </a:r>
          </a:p>
          <a:p>
            <a:endParaRPr lang="en-US" altLang="en-US" sz="2400"/>
          </a:p>
          <a:p>
            <a:endParaRPr lang="en-US" altLang="en-US" sz="2400"/>
          </a:p>
          <a:p>
            <a:endParaRPr lang="en-US" altLang="en-US" sz="2400"/>
          </a:p>
          <a:p>
            <a:r>
              <a:rPr lang="en-US" altLang="en-US" sz="2400"/>
              <a:t>Applying this to           yields</a:t>
            </a:r>
          </a:p>
        </p:txBody>
      </p:sp>
      <p:pic>
        <p:nvPicPr>
          <p:cNvPr id="15872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175" y="1905000"/>
            <a:ext cx="60420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872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3650" y="3429000"/>
            <a:ext cx="43243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8736"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462463"/>
            <a:ext cx="795338"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0" y="5105400"/>
            <a:ext cx="6324600" cy="1219200"/>
          </a:xfrm>
          <a:prstGeom prst="rect">
            <a:avLst/>
          </a:prstGeo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en-US" sz="3300"/>
              <a:t>Paired Data and Two-Sample </a:t>
            </a:r>
            <a:r>
              <a:rPr lang="en-US" altLang="en-US" sz="3300" i="1"/>
              <a:t>t</a:t>
            </a:r>
            <a:r>
              <a:rPr lang="en-US" altLang="en-US" sz="3300"/>
              <a:t> Procedures</a:t>
            </a:r>
          </a:p>
        </p:txBody>
      </p:sp>
      <p:sp>
        <p:nvSpPr>
          <p:cNvPr id="159747" name="Rectangle 3"/>
          <p:cNvSpPr>
            <a:spLocks noChangeArrowheads="1"/>
          </p:cNvSpPr>
          <p:nvPr/>
        </p:nvSpPr>
        <p:spPr bwMode="auto">
          <a:xfrm>
            <a:off x="455613" y="1462088"/>
            <a:ext cx="8226425"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400"/>
              <a:t>The two-sample </a:t>
            </a:r>
            <a:r>
              <a:rPr lang="en-US" altLang="en-US" sz="2400" i="1"/>
              <a:t>t</a:t>
            </a:r>
            <a:r>
              <a:rPr lang="en-US" altLang="en-US" sz="2400"/>
              <a:t> test is based on the assumption of independence, in which case </a:t>
            </a:r>
            <a:r>
              <a:rPr lang="en-US" altLang="en-US" sz="2400" i="1">
                <a:sym typeface="Symbol" panose="05050102010706020507" pitchFamily="18" charset="2"/>
              </a:rPr>
              <a:t></a:t>
            </a:r>
            <a:r>
              <a:rPr lang="en-US" altLang="en-US" sz="2400"/>
              <a:t> =</a:t>
            </a:r>
            <a:r>
              <a:rPr lang="en-US" altLang="en-US"/>
              <a:t>  </a:t>
            </a:r>
            <a:r>
              <a:rPr lang="en-US" altLang="en-US" sz="2400"/>
              <a:t>0. But in many paired experiments, there will be a strong positive dependence</a:t>
            </a:r>
          </a:p>
          <a:p>
            <a:r>
              <a:rPr lang="en-US" altLang="en-US" sz="2400"/>
              <a:t>between </a:t>
            </a:r>
            <a:r>
              <a:rPr lang="en-US" altLang="en-US" sz="2400" i="1"/>
              <a:t>X</a:t>
            </a:r>
            <a:r>
              <a:rPr lang="en-US" altLang="en-US" sz="2400"/>
              <a:t> and </a:t>
            </a:r>
            <a:r>
              <a:rPr lang="en-US" altLang="en-US" sz="2400" i="1"/>
              <a:t>Y</a:t>
            </a:r>
            <a:r>
              <a:rPr lang="en-US" altLang="en-US" sz="2400"/>
              <a:t> (large </a:t>
            </a:r>
            <a:r>
              <a:rPr lang="en-US" altLang="en-US" sz="2400" i="1"/>
              <a:t>X</a:t>
            </a:r>
            <a:r>
              <a:rPr lang="en-US" altLang="en-US" sz="2400"/>
              <a:t> associated with large </a:t>
            </a:r>
            <a:r>
              <a:rPr lang="en-US" altLang="en-US" sz="2400" i="1"/>
              <a:t>Y</a:t>
            </a:r>
            <a:r>
              <a:rPr lang="en-US" altLang="en-US" sz="2400"/>
              <a:t>), so that</a:t>
            </a:r>
          </a:p>
          <a:p>
            <a:r>
              <a:rPr lang="en-US" altLang="en-US" sz="2400" i="1">
                <a:sym typeface="Symbol" panose="05050102010706020507" pitchFamily="18" charset="2"/>
              </a:rPr>
              <a:t></a:t>
            </a:r>
            <a:r>
              <a:rPr lang="en-US" altLang="en-US" sz="2400"/>
              <a:t>  will be positive and the variance of            will be smaller than</a:t>
            </a:r>
          </a:p>
          <a:p>
            <a:endParaRPr lang="en-US" altLang="en-US" sz="2400"/>
          </a:p>
          <a:p>
            <a:r>
              <a:rPr lang="en-US" altLang="en-US" sz="2400"/>
              <a:t>Thus </a:t>
            </a:r>
            <a:r>
              <a:rPr lang="en-US" altLang="en-US" sz="2400" i="1"/>
              <a:t>whenever there is positive dependence within pairs, the denominator for the paired t statistic should be smaller than for t of the independent-samples test.</a:t>
            </a:r>
            <a:r>
              <a:rPr lang="en-US" altLang="en-US" sz="2400"/>
              <a:t> </a:t>
            </a:r>
          </a:p>
        </p:txBody>
      </p:sp>
      <p:pic>
        <p:nvPicPr>
          <p:cNvPr id="15975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8163" y="2995613"/>
            <a:ext cx="858837"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75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352800"/>
            <a:ext cx="1563688"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ltLang="en-US" sz="3300"/>
              <a:t>Paired Data and Two-Sample </a:t>
            </a:r>
            <a:r>
              <a:rPr lang="en-US" altLang="en-US" sz="3300" i="1"/>
              <a:t>t</a:t>
            </a:r>
            <a:r>
              <a:rPr lang="en-US" altLang="en-US" sz="3300"/>
              <a:t> Procedures</a:t>
            </a:r>
          </a:p>
        </p:txBody>
      </p:sp>
      <p:sp>
        <p:nvSpPr>
          <p:cNvPr id="160771" name="Rectangle 3"/>
          <p:cNvSpPr>
            <a:spLocks noChangeArrowheads="1"/>
          </p:cNvSpPr>
          <p:nvPr/>
        </p:nvSpPr>
        <p:spPr bwMode="auto">
          <a:xfrm>
            <a:off x="455613" y="1462088"/>
            <a:ext cx="8226425" cy="511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400"/>
              <a:t>Often two-sample </a:t>
            </a:r>
            <a:r>
              <a:rPr lang="en-US" altLang="en-US" sz="2400" i="1"/>
              <a:t>t</a:t>
            </a:r>
            <a:r>
              <a:rPr lang="en-US" altLang="en-US" sz="2400"/>
              <a:t> will be much closer to zero than paired </a:t>
            </a:r>
            <a:r>
              <a:rPr lang="en-US" altLang="en-US" sz="2400" i="1"/>
              <a:t>t</a:t>
            </a:r>
            <a:r>
              <a:rPr lang="en-US" altLang="en-US" sz="2400"/>
              <a:t>, considerably understating the significance of the data.</a:t>
            </a:r>
          </a:p>
          <a:p>
            <a:endParaRPr lang="en-US" altLang="en-US" sz="2400"/>
          </a:p>
          <a:p>
            <a:r>
              <a:rPr lang="en-US" altLang="en-US" sz="2400"/>
              <a:t>Similarly, when data is paired, the paired </a:t>
            </a:r>
            <a:r>
              <a:rPr lang="en-US" altLang="en-US" sz="2400" i="1"/>
              <a:t>t</a:t>
            </a:r>
            <a:r>
              <a:rPr lang="en-US" altLang="en-US" sz="2400"/>
              <a:t> CI will usually be narrower than the (incorrect) two-sample </a:t>
            </a:r>
            <a:r>
              <a:rPr lang="en-US" altLang="en-US" sz="2400" i="1"/>
              <a:t>t</a:t>
            </a:r>
            <a:r>
              <a:rPr lang="en-US" altLang="en-US" sz="2400"/>
              <a:t> CI. </a:t>
            </a:r>
          </a:p>
          <a:p>
            <a:endParaRPr lang="en-US" altLang="en-US" sz="2400"/>
          </a:p>
          <a:p>
            <a:r>
              <a:rPr lang="en-US" altLang="en-US" sz="2400"/>
              <a:t>This is because there is typically much less variability</a:t>
            </a:r>
          </a:p>
          <a:p>
            <a:r>
              <a:rPr lang="en-US" altLang="en-US" sz="2400"/>
              <a:t>in the differences than in the </a:t>
            </a:r>
            <a:r>
              <a:rPr lang="en-US" altLang="en-US" sz="2400" i="1"/>
              <a:t>x</a:t>
            </a:r>
            <a:r>
              <a:rPr lang="en-US" altLang="en-US" sz="2400"/>
              <a:t> and </a:t>
            </a:r>
            <a:r>
              <a:rPr lang="en-US" altLang="en-US" sz="2400" i="1"/>
              <a:t>y</a:t>
            </a:r>
            <a:r>
              <a:rPr lang="en-US" altLang="en-US" sz="2400"/>
              <a:t> values.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428625" y="3500438"/>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3600" b="1">
                <a:solidFill>
                  <a:srgbClr val="00ADEF"/>
                </a:solidFill>
              </a:rPr>
              <a:t>Paired Versus Unpaired Experiments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ltLang="en-US" sz="3800"/>
              <a:t>Paired Versus Unpaired Experiments</a:t>
            </a:r>
          </a:p>
        </p:txBody>
      </p:sp>
      <p:sp>
        <p:nvSpPr>
          <p:cNvPr id="163843" name="Rectangle 3"/>
          <p:cNvSpPr>
            <a:spLocks noChangeArrowheads="1"/>
          </p:cNvSpPr>
          <p:nvPr/>
        </p:nvSpPr>
        <p:spPr bwMode="auto">
          <a:xfrm>
            <a:off x="455613" y="1462088"/>
            <a:ext cx="8383587"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400" dirty="0"/>
              <a:t>In our examples, paired data resulted from two observations on the same subject (Example 9.9) or experimental object (location in Example 9.8). </a:t>
            </a:r>
          </a:p>
          <a:p>
            <a:endParaRPr lang="en-US" altLang="en-US" sz="2400" dirty="0"/>
          </a:p>
          <a:p>
            <a:r>
              <a:rPr lang="en-US" altLang="en-US" sz="2400" dirty="0"/>
              <a:t>Even when this cannot be done, paired data with dependence within pairs can be obtained by matching individuals or objects on one or more characteristics thought to influence responses.</a:t>
            </a:r>
          </a:p>
          <a:p>
            <a:endParaRPr lang="en-US" altLang="en-US" sz="2400" dirty="0"/>
          </a:p>
          <a:p>
            <a:r>
              <a:rPr lang="en-US" altLang="en-US" sz="2400" dirty="0"/>
              <a:t>For example, in a medical experiment to compare the efficacy of two drugs for lowering blood pressure, the experimenter’s budget might allow for the treatment of</a:t>
            </a:r>
          </a:p>
          <a:p>
            <a:r>
              <a:rPr lang="en-US" altLang="en-US" sz="2400" dirty="0"/>
              <a:t>20 patients.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en-US" sz="3800"/>
              <a:t>Paired Versus Unpaired Experiments</a:t>
            </a:r>
          </a:p>
        </p:txBody>
      </p:sp>
      <p:sp>
        <p:nvSpPr>
          <p:cNvPr id="164867" name="Rectangle 3"/>
          <p:cNvSpPr>
            <a:spLocks noChangeArrowheads="1"/>
          </p:cNvSpPr>
          <p:nvPr/>
        </p:nvSpPr>
        <p:spPr bwMode="auto">
          <a:xfrm>
            <a:off x="455613" y="1462088"/>
            <a:ext cx="8226425"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400"/>
              <a:t>If 10 patients are randomly selected for treatment with the first drug and another 10 independently selected for treatment with the second drug, an independent-</a:t>
            </a:r>
          </a:p>
          <a:p>
            <a:r>
              <a:rPr lang="en-US" altLang="en-US" sz="2400"/>
              <a:t>samples experiment results.</a:t>
            </a:r>
          </a:p>
          <a:p>
            <a:endParaRPr lang="en-US" altLang="en-US" sz="2400"/>
          </a:p>
          <a:p>
            <a:r>
              <a:rPr lang="en-US" altLang="en-US" sz="2400"/>
              <a:t>However, the experimenter, knowing that blood pressure is influenced by age and weight, might decide to create pairs of patients so that within each of the resulting 10 pairs, age and weight were approximately equal (though there might be sizable differences between pairs). </a:t>
            </a:r>
          </a:p>
          <a:p>
            <a:endParaRPr lang="en-US" altLang="en-US" sz="2400"/>
          </a:p>
          <a:p>
            <a:r>
              <a:rPr lang="en-US" altLang="en-US" sz="2400"/>
              <a:t>Then each drug would be given to a different patient within each pair for a total of 10 observations on each drug.</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ltLang="en-US" sz="3800"/>
              <a:t>Paired Versus Unpaired Experiments</a:t>
            </a:r>
          </a:p>
        </p:txBody>
      </p:sp>
      <p:sp>
        <p:nvSpPr>
          <p:cNvPr id="165891" name="Rectangle 3"/>
          <p:cNvSpPr>
            <a:spLocks noChangeArrowheads="1"/>
          </p:cNvSpPr>
          <p:nvPr/>
        </p:nvSpPr>
        <p:spPr bwMode="auto">
          <a:xfrm>
            <a:off x="455613" y="1462088"/>
            <a:ext cx="8226425" cy="511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400"/>
              <a:t>Without this matching (or “blocking”), one drug might appear to outperform the other just because patients in one sample were lighter and younger and thus more susceptible to a decrease in blood pressure than the heavier and older patients in the second sample. </a:t>
            </a:r>
          </a:p>
          <a:p>
            <a:endParaRPr lang="en-US" altLang="en-US" sz="2400"/>
          </a:p>
          <a:p>
            <a:r>
              <a:rPr lang="en-US" altLang="en-US" sz="2400"/>
              <a:t>However, there is a price to be paid for pairing—a smaller number of degrees of freedom for the paired analysis—so we must ask when one type of experiment should be preferred to the other.</a:t>
            </a:r>
          </a:p>
          <a:p>
            <a:endParaRPr lang="en-US" altLang="en-US" sz="2400"/>
          </a:p>
          <a:p>
            <a:r>
              <a:rPr lang="en-US" altLang="en-US" sz="2400"/>
              <a:t>There is no straightforward and precise answer to this question, but there are some useful guidelines.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en-US" sz="3800"/>
              <a:t>Paired Versus Unpaired Experiments</a:t>
            </a:r>
          </a:p>
        </p:txBody>
      </p:sp>
      <p:sp>
        <p:nvSpPr>
          <p:cNvPr id="166915" name="Rectangle 3"/>
          <p:cNvSpPr>
            <a:spLocks noChangeArrowheads="1"/>
          </p:cNvSpPr>
          <p:nvPr/>
        </p:nvSpPr>
        <p:spPr bwMode="auto">
          <a:xfrm>
            <a:off x="455613" y="1462088"/>
            <a:ext cx="8226425"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400"/>
              <a:t>If we have a choice between two </a:t>
            </a:r>
            <a:r>
              <a:rPr lang="en-US" altLang="en-US" sz="2400" i="1"/>
              <a:t>t</a:t>
            </a:r>
            <a:r>
              <a:rPr lang="en-US" altLang="en-US" sz="2400"/>
              <a:t> tests that are both valid</a:t>
            </a:r>
          </a:p>
          <a:p>
            <a:r>
              <a:rPr lang="en-US" altLang="en-US" sz="2400"/>
              <a:t>(and carried out at the same level of significance </a:t>
            </a:r>
            <a:r>
              <a:rPr lang="en-US" altLang="en-US" sz="2400" i="1">
                <a:sym typeface="Symbol" panose="05050102010706020507" pitchFamily="18" charset="2"/>
              </a:rPr>
              <a:t></a:t>
            </a:r>
            <a:r>
              <a:rPr lang="en-US" altLang="en-US" sz="2400"/>
              <a:t>), we should prefer the test that has the larger number of degrees of freedom. </a:t>
            </a:r>
          </a:p>
          <a:p>
            <a:endParaRPr lang="en-US" altLang="en-US" sz="2400"/>
          </a:p>
          <a:p>
            <a:r>
              <a:rPr lang="en-US" altLang="en-US" sz="2400"/>
              <a:t>The reason for this is that a larger number of degrees of freedom means smaller </a:t>
            </a:r>
            <a:r>
              <a:rPr lang="en-US" altLang="en-US" sz="2400" i="1">
                <a:sym typeface="Symbol" panose="05050102010706020507" pitchFamily="18" charset="2"/>
              </a:rPr>
              <a:t></a:t>
            </a:r>
            <a:r>
              <a:rPr lang="en-US" altLang="en-US"/>
              <a:t>  </a:t>
            </a:r>
            <a:r>
              <a:rPr lang="en-US" altLang="en-US" sz="2400"/>
              <a:t>for any fixed alternative value of the parameter or parameters. </a:t>
            </a:r>
          </a:p>
          <a:p>
            <a:endParaRPr lang="en-US" altLang="en-US" sz="2400"/>
          </a:p>
          <a:p>
            <a:r>
              <a:rPr lang="en-US" altLang="en-US" sz="2400"/>
              <a:t>That is, for a fixed type I error probability, the probability of a type II error is decreased by increasing degrees of freedom.</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noFill/>
        </p:spPr>
        <p:txBody>
          <a:bodyPr/>
          <a:lstStyle/>
          <a:p>
            <a:r>
              <a:rPr lang="en-US" altLang="en-US"/>
              <a:t>Analysis of Paired Data</a:t>
            </a:r>
          </a:p>
        </p:txBody>
      </p:sp>
      <p:sp>
        <p:nvSpPr>
          <p:cNvPr id="125955"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In contrast, there are a number of experimental situations in which there is only one set of </a:t>
            </a:r>
            <a:r>
              <a:rPr lang="en-US" altLang="en-US" i="1"/>
              <a:t>n </a:t>
            </a:r>
            <a:r>
              <a:rPr lang="en-US" altLang="en-US"/>
              <a:t>individuals or experimental objects; making two observations on each one results in a natural pairing of values.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ltLang="en-US" sz="3800"/>
              <a:t>Paired Versus Unpaired Experiments</a:t>
            </a:r>
          </a:p>
        </p:txBody>
      </p:sp>
      <p:sp>
        <p:nvSpPr>
          <p:cNvPr id="167939" name="Rectangle 3"/>
          <p:cNvSpPr>
            <a:spLocks noChangeArrowheads="1"/>
          </p:cNvSpPr>
          <p:nvPr/>
        </p:nvSpPr>
        <p:spPr bwMode="auto">
          <a:xfrm>
            <a:off x="455613" y="1462088"/>
            <a:ext cx="8226425"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400" dirty="0"/>
              <a:t>However, if the experimental units are quite heterogeneous in their responses, it will be difficult to detect small but significant differences between two treatments.</a:t>
            </a:r>
          </a:p>
          <a:p>
            <a:endParaRPr lang="en-US" altLang="en-US" sz="2400" dirty="0"/>
          </a:p>
          <a:p>
            <a:r>
              <a:rPr lang="en-US" altLang="en-US" sz="2400" dirty="0"/>
              <a:t>This is essentially what happened in the data set in Example 9.8; for both “treatments” (bottom water and surface water), there is great between-location variability, which tends to mask differences in treatments within locations. </a:t>
            </a:r>
          </a:p>
          <a:p>
            <a:endParaRPr lang="en-US" altLang="en-US" sz="2400" dirty="0"/>
          </a:p>
          <a:p>
            <a:r>
              <a:rPr lang="en-US" altLang="en-US" sz="2400" dirty="0"/>
              <a:t>If there is a high positive correlation within experimental units or subjects, the variance of                    will be much smaller than the unpaired variance.</a:t>
            </a:r>
          </a:p>
        </p:txBody>
      </p:sp>
      <p:pic>
        <p:nvPicPr>
          <p:cNvPr id="1679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5562600"/>
            <a:ext cx="1498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en-US" sz="3800"/>
              <a:t>Paired Versus Unpaired Experiments</a:t>
            </a:r>
          </a:p>
        </p:txBody>
      </p:sp>
      <p:sp>
        <p:nvSpPr>
          <p:cNvPr id="168963" name="Rectangle 3"/>
          <p:cNvSpPr>
            <a:spLocks noChangeArrowheads="1"/>
          </p:cNvSpPr>
          <p:nvPr/>
        </p:nvSpPr>
        <p:spPr bwMode="auto">
          <a:xfrm>
            <a:off x="455613" y="1462088"/>
            <a:ext cx="8226425"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465138" algn="l"/>
              </a:tabLst>
              <a:defRPr>
                <a:solidFill>
                  <a:schemeClr val="tx1"/>
                </a:solidFill>
                <a:latin typeface="Arial" panose="020B0604020202020204" pitchFamily="34" charset="0"/>
              </a:defRPr>
            </a:lvl1pPr>
            <a:lvl2pPr>
              <a:tabLst>
                <a:tab pos="465138" algn="l"/>
              </a:tabLst>
              <a:defRPr>
                <a:solidFill>
                  <a:schemeClr val="tx1"/>
                </a:solidFill>
                <a:latin typeface="Arial" panose="020B0604020202020204" pitchFamily="34" charset="0"/>
              </a:defRPr>
            </a:lvl2pPr>
            <a:lvl3pPr>
              <a:tabLst>
                <a:tab pos="465138" algn="l"/>
              </a:tabLst>
              <a:defRPr>
                <a:solidFill>
                  <a:schemeClr val="tx1"/>
                </a:solidFill>
                <a:latin typeface="Arial" panose="020B0604020202020204" pitchFamily="34" charset="0"/>
              </a:defRPr>
            </a:lvl3pPr>
            <a:lvl4pPr>
              <a:tabLst>
                <a:tab pos="465138" algn="l"/>
              </a:tabLst>
              <a:defRPr>
                <a:solidFill>
                  <a:schemeClr val="tx1"/>
                </a:solidFill>
                <a:latin typeface="Arial" panose="020B0604020202020204" pitchFamily="34" charset="0"/>
              </a:defRPr>
            </a:lvl4pPr>
            <a:lvl5pPr>
              <a:tabLst>
                <a:tab pos="465138" algn="l"/>
              </a:tabLst>
              <a:defRPr>
                <a:solidFill>
                  <a:schemeClr val="tx1"/>
                </a:solidFill>
                <a:latin typeface="Arial" panose="020B0604020202020204" pitchFamily="34" charset="0"/>
              </a:defRPr>
            </a:lvl5pPr>
            <a:lvl6pPr fontAlgn="base">
              <a:spcBef>
                <a:spcPct val="0"/>
              </a:spcBef>
              <a:spcAft>
                <a:spcPct val="0"/>
              </a:spcAft>
              <a:tabLst>
                <a:tab pos="465138" algn="l"/>
              </a:tabLst>
              <a:defRPr>
                <a:solidFill>
                  <a:schemeClr val="tx1"/>
                </a:solidFill>
                <a:latin typeface="Arial" panose="020B0604020202020204" pitchFamily="34" charset="0"/>
              </a:defRPr>
            </a:lvl6pPr>
            <a:lvl7pPr fontAlgn="base">
              <a:spcBef>
                <a:spcPct val="0"/>
              </a:spcBef>
              <a:spcAft>
                <a:spcPct val="0"/>
              </a:spcAft>
              <a:tabLst>
                <a:tab pos="465138" algn="l"/>
              </a:tabLst>
              <a:defRPr>
                <a:solidFill>
                  <a:schemeClr val="tx1"/>
                </a:solidFill>
                <a:latin typeface="Arial" panose="020B0604020202020204" pitchFamily="34" charset="0"/>
              </a:defRPr>
            </a:lvl7pPr>
            <a:lvl8pPr fontAlgn="base">
              <a:spcBef>
                <a:spcPct val="0"/>
              </a:spcBef>
              <a:spcAft>
                <a:spcPct val="0"/>
              </a:spcAft>
              <a:tabLst>
                <a:tab pos="465138" algn="l"/>
              </a:tabLst>
              <a:defRPr>
                <a:solidFill>
                  <a:schemeClr val="tx1"/>
                </a:solidFill>
                <a:latin typeface="Arial" panose="020B0604020202020204" pitchFamily="34" charset="0"/>
              </a:defRPr>
            </a:lvl8pPr>
            <a:lvl9pPr fontAlgn="base">
              <a:spcBef>
                <a:spcPct val="0"/>
              </a:spcBef>
              <a:spcAft>
                <a:spcPct val="0"/>
              </a:spcAft>
              <a:tabLst>
                <a:tab pos="465138" algn="l"/>
              </a:tabLst>
              <a:defRPr>
                <a:solidFill>
                  <a:schemeClr val="tx1"/>
                </a:solidFill>
                <a:latin typeface="Arial" panose="020B0604020202020204" pitchFamily="34" charset="0"/>
              </a:defRPr>
            </a:lvl9pPr>
          </a:lstStyle>
          <a:p>
            <a:r>
              <a:rPr lang="en-US" altLang="en-US" sz="2400" dirty="0"/>
              <a:t>Because of this reduced variance, it will be easier to detect a difference with paired samples than with independent samples. The pros and cons of pairing can now be summarized as follows. </a:t>
            </a:r>
          </a:p>
          <a:p>
            <a:endParaRPr lang="en-US" alt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13" y="3276600"/>
            <a:ext cx="8129587" cy="3105424"/>
          </a:xfrm>
          <a:prstGeom prst="rect">
            <a:avLst/>
          </a:prstGeo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ltLang="en-US" sz="3800"/>
              <a:t>Paired Versus Unpaired Experiments</a:t>
            </a:r>
          </a:p>
        </p:txBody>
      </p:sp>
      <p:sp>
        <p:nvSpPr>
          <p:cNvPr id="173059" name="Rectangle 3"/>
          <p:cNvSpPr>
            <a:spLocks noChangeArrowheads="1"/>
          </p:cNvSpPr>
          <p:nvPr/>
        </p:nvSpPr>
        <p:spPr bwMode="auto">
          <a:xfrm>
            <a:off x="455613" y="1462088"/>
            <a:ext cx="8226425"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465138" algn="l"/>
              </a:tabLst>
              <a:defRPr>
                <a:solidFill>
                  <a:schemeClr val="tx1"/>
                </a:solidFill>
                <a:latin typeface="Arial" panose="020B0604020202020204" pitchFamily="34" charset="0"/>
              </a:defRPr>
            </a:lvl1pPr>
            <a:lvl2pPr>
              <a:tabLst>
                <a:tab pos="465138" algn="l"/>
              </a:tabLst>
              <a:defRPr>
                <a:solidFill>
                  <a:schemeClr val="tx1"/>
                </a:solidFill>
                <a:latin typeface="Arial" panose="020B0604020202020204" pitchFamily="34" charset="0"/>
              </a:defRPr>
            </a:lvl2pPr>
            <a:lvl3pPr>
              <a:tabLst>
                <a:tab pos="465138" algn="l"/>
              </a:tabLst>
              <a:defRPr>
                <a:solidFill>
                  <a:schemeClr val="tx1"/>
                </a:solidFill>
                <a:latin typeface="Arial" panose="020B0604020202020204" pitchFamily="34" charset="0"/>
              </a:defRPr>
            </a:lvl3pPr>
            <a:lvl4pPr>
              <a:tabLst>
                <a:tab pos="465138" algn="l"/>
              </a:tabLst>
              <a:defRPr>
                <a:solidFill>
                  <a:schemeClr val="tx1"/>
                </a:solidFill>
                <a:latin typeface="Arial" panose="020B0604020202020204" pitchFamily="34" charset="0"/>
              </a:defRPr>
            </a:lvl4pPr>
            <a:lvl5pPr>
              <a:tabLst>
                <a:tab pos="465138" algn="l"/>
              </a:tabLst>
              <a:defRPr>
                <a:solidFill>
                  <a:schemeClr val="tx1"/>
                </a:solidFill>
                <a:latin typeface="Arial" panose="020B0604020202020204" pitchFamily="34" charset="0"/>
              </a:defRPr>
            </a:lvl5pPr>
            <a:lvl6pPr fontAlgn="base">
              <a:spcBef>
                <a:spcPct val="0"/>
              </a:spcBef>
              <a:spcAft>
                <a:spcPct val="0"/>
              </a:spcAft>
              <a:tabLst>
                <a:tab pos="465138" algn="l"/>
              </a:tabLst>
              <a:defRPr>
                <a:solidFill>
                  <a:schemeClr val="tx1"/>
                </a:solidFill>
                <a:latin typeface="Arial" panose="020B0604020202020204" pitchFamily="34" charset="0"/>
              </a:defRPr>
            </a:lvl6pPr>
            <a:lvl7pPr fontAlgn="base">
              <a:spcBef>
                <a:spcPct val="0"/>
              </a:spcBef>
              <a:spcAft>
                <a:spcPct val="0"/>
              </a:spcAft>
              <a:tabLst>
                <a:tab pos="465138" algn="l"/>
              </a:tabLst>
              <a:defRPr>
                <a:solidFill>
                  <a:schemeClr val="tx1"/>
                </a:solidFill>
                <a:latin typeface="Arial" panose="020B0604020202020204" pitchFamily="34" charset="0"/>
              </a:defRPr>
            </a:lvl7pPr>
            <a:lvl8pPr fontAlgn="base">
              <a:spcBef>
                <a:spcPct val="0"/>
              </a:spcBef>
              <a:spcAft>
                <a:spcPct val="0"/>
              </a:spcAft>
              <a:tabLst>
                <a:tab pos="465138" algn="l"/>
              </a:tabLst>
              <a:defRPr>
                <a:solidFill>
                  <a:schemeClr val="tx1"/>
                </a:solidFill>
                <a:latin typeface="Arial" panose="020B0604020202020204" pitchFamily="34" charset="0"/>
              </a:defRPr>
            </a:lvl8pPr>
            <a:lvl9pPr fontAlgn="base">
              <a:spcBef>
                <a:spcPct val="0"/>
              </a:spcBef>
              <a:spcAft>
                <a:spcPct val="0"/>
              </a:spcAft>
              <a:tabLst>
                <a:tab pos="465138" algn="l"/>
              </a:tabLst>
              <a:defRPr>
                <a:solidFill>
                  <a:schemeClr val="tx1"/>
                </a:solidFill>
                <a:latin typeface="Arial" panose="020B0604020202020204" pitchFamily="34" charset="0"/>
              </a:defRPr>
            </a:lvl9pPr>
          </a:lstStyle>
          <a:p>
            <a:r>
              <a:rPr lang="en-US" altLang="en-US" sz="2400" dirty="0"/>
              <a:t>Of course, values of           , and </a:t>
            </a:r>
            <a:r>
              <a:rPr lang="en-US" altLang="en-US" sz="2400" i="1" dirty="0">
                <a:sym typeface="Symbol" panose="05050102010706020507" pitchFamily="18" charset="2"/>
              </a:rPr>
              <a:t></a:t>
            </a:r>
            <a:r>
              <a:rPr lang="en-US" altLang="en-US" sz="2400" dirty="0"/>
              <a:t> will not usually be known very precisely, so an investigator will be required to make an educated guess as to whether Situation 1 or 2 obtains.</a:t>
            </a:r>
          </a:p>
          <a:p>
            <a:endParaRPr lang="en-US" altLang="en-US" sz="2400" dirty="0"/>
          </a:p>
          <a:p>
            <a:r>
              <a:rPr lang="en-US" altLang="en-US" sz="2400" dirty="0"/>
              <a:t>In general, if the number of observations that can be obtained is large, then a loss in degrees of freedom (e.g., </a:t>
            </a:r>
          </a:p>
          <a:p>
            <a:r>
              <a:rPr lang="en-US" altLang="en-US" sz="2400" dirty="0"/>
              <a:t>from 40 to 20) will not be serious; but if the number is small, then the loss (say, from 16 to 8) because of pairing may be serious if not compensated for by increased precision. </a:t>
            </a:r>
          </a:p>
          <a:p>
            <a:endParaRPr lang="en-US" altLang="en-US" sz="2400" dirty="0"/>
          </a:p>
        </p:txBody>
      </p:sp>
      <p:pic>
        <p:nvPicPr>
          <p:cNvPr id="173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472974"/>
            <a:ext cx="758825"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ltLang="en-US" sz="3800"/>
              <a:t>Paired Versus Unpaired Experiments</a:t>
            </a:r>
          </a:p>
        </p:txBody>
      </p:sp>
      <p:sp>
        <p:nvSpPr>
          <p:cNvPr id="169987" name="Rectangle 3"/>
          <p:cNvSpPr>
            <a:spLocks noChangeArrowheads="1"/>
          </p:cNvSpPr>
          <p:nvPr/>
        </p:nvSpPr>
        <p:spPr bwMode="auto">
          <a:xfrm>
            <a:off x="455613" y="1462088"/>
            <a:ext cx="8226425"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400"/>
              <a:t>Similar </a:t>
            </a:r>
            <a:r>
              <a:rPr lang="en-US" altLang="en-US" sz="2400" dirty="0"/>
              <a:t>considerations apply when choosing between the two types of experiments to estimate </a:t>
            </a:r>
            <a:r>
              <a:rPr lang="en-US" altLang="en-US" sz="2400" i="1" dirty="0">
                <a:sym typeface="Symbol" panose="05050102010706020507" pitchFamily="18" charset="2"/>
              </a:rPr>
              <a:t></a:t>
            </a:r>
            <a:r>
              <a:rPr lang="en-US" altLang="en-US" sz="2400" baseline="-25000" dirty="0">
                <a:sym typeface="Symbol" panose="05050102010706020507" pitchFamily="18" charset="2"/>
              </a:rPr>
              <a:t>1</a:t>
            </a:r>
            <a:r>
              <a:rPr lang="en-US" altLang="en-US" sz="2400" dirty="0">
                <a:sym typeface="Symbol" panose="05050102010706020507" pitchFamily="18" charset="2"/>
              </a:rPr>
              <a:t> – </a:t>
            </a:r>
            <a:r>
              <a:rPr lang="en-US" altLang="en-US" sz="2400" i="1" dirty="0">
                <a:sym typeface="Symbol" panose="05050102010706020507" pitchFamily="18" charset="2"/>
              </a:rPr>
              <a:t></a:t>
            </a:r>
            <a:r>
              <a:rPr lang="en-US" altLang="en-US" sz="2400" baseline="-25000" dirty="0">
                <a:sym typeface="Symbol" panose="05050102010706020507" pitchFamily="18" charset="2"/>
              </a:rPr>
              <a:t>2</a:t>
            </a:r>
            <a:r>
              <a:rPr lang="en-US" altLang="en-US" dirty="0"/>
              <a:t> </a:t>
            </a:r>
            <a:r>
              <a:rPr lang="en-US" altLang="en-US" sz="2400" dirty="0"/>
              <a:t>with a confidence interval.</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en-US" dirty="0"/>
              <a:t>Example 9.8 </a:t>
            </a:r>
            <a:endParaRPr lang="en-US" altLang="en-US" i="1" dirty="0"/>
          </a:p>
        </p:txBody>
      </p:sp>
      <p:sp>
        <p:nvSpPr>
          <p:cNvPr id="123907"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Trace metals in drinking water affect the flavor, and unusually high concentrations can pose a health hazard. </a:t>
            </a:r>
          </a:p>
          <a:p>
            <a:pPr>
              <a:tabLst>
                <a:tab pos="457200" algn="l"/>
                <a:tab pos="1371600" algn="l"/>
                <a:tab pos="1547813" algn="l"/>
              </a:tabLst>
            </a:pPr>
            <a:endParaRPr lang="en-US" altLang="en-US"/>
          </a:p>
          <a:p>
            <a:pPr>
              <a:tabLst>
                <a:tab pos="457200" algn="l"/>
                <a:tab pos="1371600" algn="l"/>
                <a:tab pos="1547813" algn="l"/>
              </a:tabLst>
            </a:pPr>
            <a:r>
              <a:rPr lang="en-US" altLang="en-US"/>
              <a:t>The article “Trace Metals of South Indian River” (</a:t>
            </a:r>
            <a:r>
              <a:rPr lang="en-US" altLang="en-US" i="1"/>
              <a:t>Envir.Studies, </a:t>
            </a:r>
            <a:r>
              <a:rPr lang="en-US" altLang="en-US"/>
              <a:t>1982: 62 – 66) reports on a study in which six river locations were selected (six experimental objects) and the zinc concentration (mg/L) determined for both surface water and bottom water at each location.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animEffect transition="in" filter="fade">
                                      <p:cBhvr>
                                        <p:cTn id="7" dur="1000"/>
                                        <p:tgtEl>
                                          <p:spTgt spid="123907">
                                            <p:txEl>
                                              <p:pRg st="2" end="2"/>
                                            </p:txEl>
                                          </p:spTgt>
                                        </p:tgtEl>
                                      </p:cBhvr>
                                    </p:animEffect>
                                    <p:anim calcmode="lin" valueType="num">
                                      <p:cBhvr>
                                        <p:cTn id="8" dur="1000" fill="hold"/>
                                        <p:tgtEl>
                                          <p:spTgt spid="123907">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23907">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3907">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ltLang="en-US" dirty="0"/>
              <a:t>Example 9.8 </a:t>
            </a:r>
            <a:endParaRPr lang="en-US" altLang="en-US" i="1" dirty="0"/>
          </a:p>
        </p:txBody>
      </p:sp>
      <p:sp>
        <p:nvSpPr>
          <p:cNvPr id="174083"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six pairs of observations are displayed in the accompanying table. Does the data suggest that true average concentration in bottom water exceeds that of surface water?</a:t>
            </a:r>
          </a:p>
        </p:txBody>
      </p:sp>
      <p:pic>
        <p:nvPicPr>
          <p:cNvPr id="17408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3276600"/>
            <a:ext cx="6581775" cy="217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085" name="Rectangle 5"/>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4" name="Rectangle 8"/>
          <p:cNvSpPr>
            <a:spLocks noGrp="1" noChangeArrowheads="1"/>
          </p:cNvSpPr>
          <p:nvPr>
            <p:ph type="body" idx="1"/>
          </p:nvPr>
        </p:nvSpPr>
        <p:spPr/>
        <p:txBody>
          <a:bodyPr/>
          <a:lstStyle/>
          <a:p>
            <a:pPr>
              <a:spcBef>
                <a:spcPct val="50000"/>
              </a:spcBef>
            </a:pPr>
            <a:r>
              <a:rPr lang="en-US" altLang="en-US"/>
              <a:t>Figure 9.4(a) displays a plot of this data. At first glance, there appears to be little difference between the </a:t>
            </a:r>
            <a:r>
              <a:rPr lang="en-US" altLang="en-US" i="1"/>
              <a:t>x</a:t>
            </a:r>
            <a:r>
              <a:rPr lang="en-US" altLang="en-US"/>
              <a:t> and </a:t>
            </a:r>
            <a:r>
              <a:rPr lang="en-US" altLang="en-US" i="1"/>
              <a:t>y</a:t>
            </a:r>
            <a:r>
              <a:rPr lang="en-US" altLang="en-US"/>
              <a:t> samples.</a:t>
            </a:r>
          </a:p>
          <a:p>
            <a:pPr>
              <a:spcBef>
                <a:spcPct val="50000"/>
              </a:spcBef>
            </a:pPr>
            <a:endParaRPr lang="en-US" altLang="en-US"/>
          </a:p>
          <a:p>
            <a:pPr>
              <a:spcBef>
                <a:spcPct val="50000"/>
              </a:spcBef>
            </a:pPr>
            <a:endParaRPr lang="en-US" altLang="en-US"/>
          </a:p>
          <a:p>
            <a:pPr>
              <a:spcBef>
                <a:spcPct val="50000"/>
              </a:spcBef>
            </a:pPr>
            <a:endParaRPr lang="en-US" altLang="en-US"/>
          </a:p>
          <a:p>
            <a:pPr>
              <a:spcBef>
                <a:spcPct val="50000"/>
              </a:spcBef>
            </a:pPr>
            <a:endParaRPr lang="en-US" altLang="en-US" sz="1000"/>
          </a:p>
          <a:p>
            <a:pPr>
              <a:spcBef>
                <a:spcPct val="50000"/>
              </a:spcBef>
            </a:pPr>
            <a:endParaRPr lang="en-US" altLang="en-US" sz="1000"/>
          </a:p>
          <a:p>
            <a:pPr>
              <a:spcBef>
                <a:spcPct val="50000"/>
              </a:spcBef>
            </a:pPr>
            <a:r>
              <a:rPr lang="en-US" altLang="en-US"/>
              <a:t>From location to location, there is a great deal of variability in each sample, and it looks as though any differences between the samples can be attributed to this variability.</a:t>
            </a:r>
          </a:p>
        </p:txBody>
      </p:sp>
      <p:sp>
        <p:nvSpPr>
          <p:cNvPr id="126978" name="Rectangle 2"/>
          <p:cNvSpPr>
            <a:spLocks noGrp="1" noChangeArrowheads="1"/>
          </p:cNvSpPr>
          <p:nvPr>
            <p:ph type="title"/>
          </p:nvPr>
        </p:nvSpPr>
        <p:spPr/>
        <p:txBody>
          <a:bodyPr/>
          <a:lstStyle/>
          <a:p>
            <a:r>
              <a:rPr lang="en-US" altLang="en-US" dirty="0"/>
              <a:t>Example 9.8 </a:t>
            </a:r>
            <a:endParaRPr lang="en-US" altLang="en-US" i="1" dirty="0"/>
          </a:p>
        </p:txBody>
      </p:sp>
      <p:sp>
        <p:nvSpPr>
          <p:cNvPr id="126980"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pic>
        <p:nvPicPr>
          <p:cNvPr id="12698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768600"/>
            <a:ext cx="650875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986" name="Rectangle 10"/>
          <p:cNvSpPr>
            <a:spLocks noChangeArrowheads="1"/>
          </p:cNvSpPr>
          <p:nvPr/>
        </p:nvSpPr>
        <p:spPr bwMode="auto">
          <a:xfrm>
            <a:off x="2819400" y="3733800"/>
            <a:ext cx="34051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(a) observations not identified by location</a:t>
            </a:r>
          </a:p>
        </p:txBody>
      </p:sp>
      <p:sp>
        <p:nvSpPr>
          <p:cNvPr id="126989" name="Rectangle 13"/>
          <p:cNvSpPr>
            <a:spLocks noChangeArrowheads="1"/>
          </p:cNvSpPr>
          <p:nvPr/>
        </p:nvSpPr>
        <p:spPr bwMode="auto">
          <a:xfrm>
            <a:off x="3019425" y="4067175"/>
            <a:ext cx="300037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400"/>
              <a:t>Plot of paired data from Example 8</a:t>
            </a:r>
          </a:p>
        </p:txBody>
      </p:sp>
      <p:sp>
        <p:nvSpPr>
          <p:cNvPr id="126990" name="Rectangle 14"/>
          <p:cNvSpPr>
            <a:spLocks noChangeArrowheads="1"/>
          </p:cNvSpPr>
          <p:nvPr/>
        </p:nvSpPr>
        <p:spPr bwMode="auto">
          <a:xfrm>
            <a:off x="3933825" y="4373563"/>
            <a:ext cx="9048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200" b="1"/>
              <a:t>Figure 9.4</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26984">
                                            <p:txEl>
                                              <p:pRg st="6" end="6"/>
                                            </p:txEl>
                                          </p:spTgt>
                                        </p:tgtEl>
                                        <p:attrNameLst>
                                          <p:attrName>style.visibility</p:attrName>
                                        </p:attrNameLst>
                                      </p:cBhvr>
                                      <p:to>
                                        <p:strVal val="visible"/>
                                      </p:to>
                                    </p:set>
                                    <p:animEffect transition="in" filter="fade">
                                      <p:cBhvr>
                                        <p:cTn id="7" dur="1000"/>
                                        <p:tgtEl>
                                          <p:spTgt spid="126984">
                                            <p:txEl>
                                              <p:pRg st="6" end="6"/>
                                            </p:txEl>
                                          </p:spTgt>
                                        </p:tgtEl>
                                      </p:cBhvr>
                                    </p:animEffect>
                                    <p:anim calcmode="lin" valueType="num">
                                      <p:cBhvr>
                                        <p:cTn id="8" dur="1000" fill="hold"/>
                                        <p:tgtEl>
                                          <p:spTgt spid="126984">
                                            <p:txEl>
                                              <p:pRg st="6" end="6"/>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26984">
                                            <p:txEl>
                                              <p:pRg st="6" end="6"/>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6984">
                                            <p:txEl>
                                              <p:pRg st="6" end="6"/>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en-US" dirty="0"/>
              <a:t>Example 9.8 </a:t>
            </a:r>
            <a:endParaRPr lang="en-US" altLang="en-US" i="1" dirty="0"/>
          </a:p>
        </p:txBody>
      </p:sp>
      <p:sp>
        <p:nvSpPr>
          <p:cNvPr id="129027" name="Rectangle 3"/>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
        <p:nvSpPr>
          <p:cNvPr id="129028" name="Rectangle 4"/>
          <p:cNvSpPr>
            <a:spLocks noChangeArrowheads="1"/>
          </p:cNvSpPr>
          <p:nvPr/>
        </p:nvSpPr>
        <p:spPr bwMode="auto">
          <a:xfrm>
            <a:off x="455613" y="1462088"/>
            <a:ext cx="8226425"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en-US" sz="2400"/>
              <a:t>However, when the observations are identified by location, as in Figure 9.4(b), a different view emerges. At each location, bottom concentration exceeds surface concentration.</a:t>
            </a:r>
          </a:p>
          <a:p>
            <a:pPr>
              <a:spcBef>
                <a:spcPct val="50000"/>
              </a:spcBef>
            </a:pPr>
            <a:endParaRPr lang="en-US" altLang="en-US" sz="2400"/>
          </a:p>
          <a:p>
            <a:pPr>
              <a:spcBef>
                <a:spcPct val="50000"/>
              </a:spcBef>
            </a:pPr>
            <a:endParaRPr lang="en-US" altLang="en-US" sz="2400"/>
          </a:p>
          <a:p>
            <a:pPr>
              <a:spcBef>
                <a:spcPct val="50000"/>
              </a:spcBef>
            </a:pPr>
            <a:endParaRPr lang="en-US" altLang="en-US" sz="2400"/>
          </a:p>
          <a:p>
            <a:pPr>
              <a:spcBef>
                <a:spcPct val="50000"/>
              </a:spcBef>
            </a:pPr>
            <a:endParaRPr lang="en-US" altLang="en-US" sz="2400"/>
          </a:p>
          <a:p>
            <a:r>
              <a:rPr lang="en-US" altLang="en-US" sz="2400"/>
              <a:t>This is confirmed by the fact that all </a:t>
            </a:r>
            <a:r>
              <a:rPr lang="en-US" altLang="en-US" sz="2400" i="1"/>
              <a:t>x</a:t>
            </a:r>
            <a:r>
              <a:rPr lang="en-US" altLang="en-US" sz="2400"/>
              <a:t> – </a:t>
            </a:r>
            <a:r>
              <a:rPr lang="en-US" altLang="en-US" sz="2400" i="1"/>
              <a:t>y </a:t>
            </a:r>
            <a:r>
              <a:rPr lang="en-US" altLang="en-US" sz="2400"/>
              <a:t>differences displayed in the bottom row of the data table are positive.</a:t>
            </a:r>
          </a:p>
          <a:p>
            <a:r>
              <a:rPr lang="en-US" altLang="en-US" sz="2400"/>
              <a:t>A correct analysis of this data focuses on these differences.</a:t>
            </a:r>
          </a:p>
        </p:txBody>
      </p:sp>
      <p:pic>
        <p:nvPicPr>
          <p:cNvPr id="129039"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200400"/>
            <a:ext cx="762000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9040" name="Rectangle 16"/>
          <p:cNvSpPr>
            <a:spLocks noChangeArrowheads="1"/>
          </p:cNvSpPr>
          <p:nvPr/>
        </p:nvSpPr>
        <p:spPr bwMode="auto">
          <a:xfrm>
            <a:off x="2819400" y="4110038"/>
            <a:ext cx="31099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(b) observations identified by location</a:t>
            </a:r>
          </a:p>
        </p:txBody>
      </p:sp>
      <p:sp>
        <p:nvSpPr>
          <p:cNvPr id="129041" name="Rectangle 17"/>
          <p:cNvSpPr>
            <a:spLocks noChangeArrowheads="1"/>
          </p:cNvSpPr>
          <p:nvPr/>
        </p:nvSpPr>
        <p:spPr bwMode="auto">
          <a:xfrm>
            <a:off x="2895600" y="4419600"/>
            <a:ext cx="300037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400"/>
              <a:t>Plot of paired data from Example 8</a:t>
            </a:r>
          </a:p>
        </p:txBody>
      </p:sp>
      <p:sp>
        <p:nvSpPr>
          <p:cNvPr id="129042" name="Rectangle 18"/>
          <p:cNvSpPr>
            <a:spLocks noChangeArrowheads="1"/>
          </p:cNvSpPr>
          <p:nvPr/>
        </p:nvSpPr>
        <p:spPr bwMode="auto">
          <a:xfrm>
            <a:off x="3810000" y="4724400"/>
            <a:ext cx="9048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200" b="1"/>
              <a:t>Figure 9.4</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29028">
                                            <p:txEl>
                                              <p:pRg st="5" end="5"/>
                                            </p:txEl>
                                          </p:spTgt>
                                        </p:tgtEl>
                                        <p:attrNameLst>
                                          <p:attrName>style.visibility</p:attrName>
                                        </p:attrNameLst>
                                      </p:cBhvr>
                                      <p:to>
                                        <p:strVal val="visible"/>
                                      </p:to>
                                    </p:set>
                                    <p:animEffect transition="in" filter="fade">
                                      <p:cBhvr>
                                        <p:cTn id="7" dur="1000"/>
                                        <p:tgtEl>
                                          <p:spTgt spid="129028">
                                            <p:txEl>
                                              <p:pRg st="5" end="5"/>
                                            </p:txEl>
                                          </p:spTgt>
                                        </p:tgtEl>
                                      </p:cBhvr>
                                    </p:animEffect>
                                    <p:anim calcmode="lin" valueType="num">
                                      <p:cBhvr>
                                        <p:cTn id="8" dur="1000" fill="hold"/>
                                        <p:tgtEl>
                                          <p:spTgt spid="129028">
                                            <p:txEl>
                                              <p:pRg st="5" end="5"/>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29028">
                                            <p:txEl>
                                              <p:pRg st="5" end="5"/>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9028">
                                            <p:txEl>
                                              <p:pRg st="5" end="5"/>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29028">
                                            <p:txEl>
                                              <p:pRg st="6" end="6"/>
                                            </p:txEl>
                                          </p:spTgt>
                                        </p:tgtEl>
                                        <p:attrNameLst>
                                          <p:attrName>style.visibility</p:attrName>
                                        </p:attrNameLst>
                                      </p:cBhvr>
                                      <p:to>
                                        <p:strVal val="visible"/>
                                      </p:to>
                                    </p:set>
                                    <p:animEffect transition="in" filter="fade">
                                      <p:cBhvr>
                                        <p:cTn id="13" dur="1000"/>
                                        <p:tgtEl>
                                          <p:spTgt spid="129028">
                                            <p:txEl>
                                              <p:pRg st="6" end="6"/>
                                            </p:txEl>
                                          </p:spTgt>
                                        </p:tgtEl>
                                      </p:cBhvr>
                                    </p:animEffect>
                                    <p:anim calcmode="lin" valueType="num">
                                      <p:cBhvr>
                                        <p:cTn id="14" dur="1000" fill="hold"/>
                                        <p:tgtEl>
                                          <p:spTgt spid="129028">
                                            <p:txEl>
                                              <p:pRg st="6" end="6"/>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29028">
                                            <p:txEl>
                                              <p:pRg st="6" end="6"/>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29028">
                                            <p:txEl>
                                              <p:pRg st="6" end="6"/>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en-US"/>
              <a:t>Analysis of Paired Data</a:t>
            </a:r>
          </a:p>
        </p:txBody>
      </p:sp>
      <p:sp>
        <p:nvSpPr>
          <p:cNvPr id="130052" name="Rectangle 4"/>
          <p:cNvSpPr>
            <a:spLocks noChangeArrowheads="1"/>
          </p:cNvSpPr>
          <p:nvPr/>
        </p:nvSpPr>
        <p:spPr bwMode="auto">
          <a:xfrm>
            <a:off x="455613" y="1462088"/>
            <a:ext cx="8226425"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400" b="1" dirty="0"/>
              <a:t>Assumptions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023" y="2057400"/>
            <a:ext cx="7689604" cy="2743200"/>
          </a:xfrm>
          <a:prstGeom prst="rect">
            <a:avLst/>
          </a:prstGeom>
        </p:spPr>
      </p:pic>
    </p:spTree>
  </p:cSld>
  <p:clrMapOvr>
    <a:masterClrMapping/>
  </p:clrMapOvr>
  <p:transition/>
</p:sld>
</file>

<file path=ppt/theme/theme1.xml><?xml version="1.0" encoding="utf-8"?>
<a:theme xmlns:a="http://schemas.openxmlformats.org/drawingml/2006/main" name="McKBAlgP8">
  <a:themeElements>
    <a:clrScheme name="McKBAlgP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cKBAlgP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cKBAlgP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cKBAlgP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cKBAlgP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cKBAlgP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cKBAlgP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cKBAlgP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cKBAlgP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cKBAlgP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cKBAlgP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cKBAlgP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cKBAlgP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cKBAlgP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McKBAlgP8</Template>
  <TotalTime>1440</TotalTime>
  <Words>2606</Words>
  <Application>Microsoft Office PowerPoint</Application>
  <PresentationFormat>On-screen Show (4:3)</PresentationFormat>
  <Paragraphs>250</Paragraphs>
  <Slides>43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Cambria Math</vt:lpstr>
      <vt:lpstr>Symbol</vt:lpstr>
      <vt:lpstr>McKBAlgP8</vt:lpstr>
      <vt:lpstr>PowerPoint Presentation</vt:lpstr>
      <vt:lpstr>PowerPoint Presentation</vt:lpstr>
      <vt:lpstr>Analysis of Paired Data</vt:lpstr>
      <vt:lpstr>Analysis of Paired Data</vt:lpstr>
      <vt:lpstr>Example 9.8 </vt:lpstr>
      <vt:lpstr>Example 9.8 </vt:lpstr>
      <vt:lpstr>Example 9.8 </vt:lpstr>
      <vt:lpstr>Example 9.8 </vt:lpstr>
      <vt:lpstr>Analysis of Paired Data</vt:lpstr>
      <vt:lpstr>Analysis of Paired Data</vt:lpstr>
      <vt:lpstr>PowerPoint Presentation</vt:lpstr>
      <vt:lpstr>The Paired t Test</vt:lpstr>
      <vt:lpstr>The Paired t Test</vt:lpstr>
      <vt:lpstr>The Paired t Test</vt:lpstr>
      <vt:lpstr>Example 9.9 </vt:lpstr>
      <vt:lpstr>Example 9.9 </vt:lpstr>
      <vt:lpstr>Example 9.9 </vt:lpstr>
      <vt:lpstr>Example 9.9 </vt:lpstr>
      <vt:lpstr>Example 9.9 </vt:lpstr>
      <vt:lpstr>Example 9.9 </vt:lpstr>
      <vt:lpstr>Example 9.9 </vt:lpstr>
      <vt:lpstr>Example 9.9 </vt:lpstr>
      <vt:lpstr>PowerPoint Presentation</vt:lpstr>
      <vt:lpstr>The Paired t Confidence Interval</vt:lpstr>
      <vt:lpstr>The Paired t Confidence Interval</vt:lpstr>
      <vt:lpstr>Example 9.10 </vt:lpstr>
      <vt:lpstr>Example 9.10 </vt:lpstr>
      <vt:lpstr>Example 9.10 </vt:lpstr>
      <vt:lpstr>Example 9.10 </vt:lpstr>
      <vt:lpstr>PowerPoint Presentation</vt:lpstr>
      <vt:lpstr>Paired Data and Two-Sample t Procedures</vt:lpstr>
      <vt:lpstr>Paired Data and Two-Sample t Procedures</vt:lpstr>
      <vt:lpstr>Paired Data and Two-Sample t Procedures</vt:lpstr>
      <vt:lpstr>Paired Data and Two-Sample t Procedures</vt:lpstr>
      <vt:lpstr>PowerPoint Presentation</vt:lpstr>
      <vt:lpstr>Paired Versus Unpaired Experiments</vt:lpstr>
      <vt:lpstr>Paired Versus Unpaired Experiments</vt:lpstr>
      <vt:lpstr>Paired Versus Unpaired Experiments</vt:lpstr>
      <vt:lpstr>Paired Versus Unpaired Experiments</vt:lpstr>
      <vt:lpstr>Paired Versus Unpaired Experiments</vt:lpstr>
      <vt:lpstr>Paired Versus Unpaired Experiments</vt:lpstr>
      <vt:lpstr>Paired Versus Unpaired Experiments</vt:lpstr>
      <vt:lpstr>Paired Versus Unpaired Experiments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gchaudhari</dc:creator>
  <cp:lastModifiedBy>Prince Nelson, Sybil</cp:lastModifiedBy>
  <cp:revision>696</cp:revision>
  <dcterms:created xsi:type="dcterms:W3CDTF">2010-10-18T10:39:55Z</dcterms:created>
  <dcterms:modified xsi:type="dcterms:W3CDTF">2021-01-14T21:45:04Z</dcterms:modified>
</cp:coreProperties>
</file>