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86" r:id="rId3"/>
    <p:sldId id="287" r:id="rId4"/>
    <p:sldId id="288" r:id="rId5"/>
    <p:sldId id="290" r:id="rId6"/>
    <p:sldId id="291" r:id="rId7"/>
    <p:sldId id="289" r:id="rId8"/>
    <p:sldId id="292" r:id="rId9"/>
    <p:sldId id="293" r:id="rId10"/>
    <p:sldId id="298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E68F0-3D95-4527-809F-80B3A83D3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Two Variances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F4C01F-92C5-4F9D-9B93-3B9AB4C8E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Both samples are random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samples are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populations are normally distributed or both sample sizes are greater than 30</a:t>
            </a:r>
          </a:p>
        </p:txBody>
      </p:sp>
    </p:spTree>
    <p:extLst>
      <p:ext uri="{BB962C8B-B14F-4D97-AF65-F5344CB8AC3E}">
        <p14:creationId xmlns:p14="http://schemas.microsoft.com/office/powerpoint/2010/main" val="175796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=10 </m:t>
                    </m:r>
                  </m:oMath>
                </a14:m>
                <a:r>
                  <a:rPr lang="en-US" dirty="0"/>
                  <a:t>subjects who followed</a:t>
                </a:r>
              </a:p>
              <a:p>
                <a:pPr marL="0" indent="0">
                  <a:buNone/>
                </a:pPr>
                <a:r>
                  <a:rPr lang="en-US" dirty="0"/>
                  <a:t>diet </a:t>
                </a:r>
                <a:r>
                  <a:rPr lang="en-US" i="1" dirty="0"/>
                  <a:t>A</a:t>
                </a:r>
                <a:r>
                  <a:rPr lang="en-US" dirty="0"/>
                  <a:t>, their mean weight loss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4.5 </m:t>
                    </m:r>
                  </m:oMath>
                </a14:m>
                <a:r>
                  <a:rPr lang="en-US" dirty="0" err="1"/>
                  <a:t>lb</a:t>
                </a:r>
                <a:r>
                  <a:rPr lang="en-US" dirty="0"/>
                  <a:t> with a standard deviation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=6.5 </m:t>
                    </m:r>
                  </m:oMath>
                </a14:m>
                <a:r>
                  <a:rPr lang="en-US" dirty="0"/>
                  <a:t>lb.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dirty="0"/>
                  <a:t> subjects who followed diet </a:t>
                </a:r>
                <a:r>
                  <a:rPr lang="en-US" i="1" dirty="0"/>
                  <a:t>B</a:t>
                </a:r>
                <a:r>
                  <a:rPr lang="en-US" dirty="0"/>
                  <a:t>, their mean weight loss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3.2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lb with a standard deviation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=4.5</m:t>
                    </m:r>
                  </m:oMath>
                </a14:m>
                <a:r>
                  <a:rPr lang="en-US" dirty="0"/>
                  <a:t> lb. Test the claim that the two populations have the same variance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7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parameters about which the claim is made are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Assume equal population variances. Test statistic: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676418"/>
              </p:ext>
            </p:extLst>
          </p:nvPr>
        </p:nvGraphicFramePr>
        <p:xfrm>
          <a:off x="5029200" y="4724400"/>
          <a:ext cx="305517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9" name="Equation" r:id="rId3" imgW="1358640" imgH="609480" progId="Equation.DSMT4">
                  <p:embed/>
                </p:oleObj>
              </mc:Choice>
              <mc:Fallback>
                <p:oleObj name="Equation" r:id="rId3" imgW="13586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4724400"/>
                        <a:ext cx="305517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54636"/>
              </p:ext>
            </p:extLst>
          </p:nvPr>
        </p:nvGraphicFramePr>
        <p:xfrm>
          <a:off x="1295400" y="2133600"/>
          <a:ext cx="653732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0" name="Equation" r:id="rId5" imgW="3111480" imgH="914400" progId="Equation.DSMT4">
                  <p:embed/>
                </p:oleObj>
              </mc:Choice>
              <mc:Fallback>
                <p:oleObj name="Equation" r:id="rId5" imgW="3111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133600"/>
                        <a:ext cx="6537325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23193"/>
              </p:ext>
            </p:extLst>
          </p:nvPr>
        </p:nvGraphicFramePr>
        <p:xfrm>
          <a:off x="533400" y="4724400"/>
          <a:ext cx="4241968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1" name="Equation" r:id="rId7" imgW="2019240" imgH="660240" progId="Equation.DSMT4">
                  <p:embed/>
                </p:oleObj>
              </mc:Choice>
              <mc:Fallback>
                <p:oleObj name="Equation" r:id="rId7" imgW="20192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4724400"/>
                        <a:ext cx="4241968" cy="138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95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Critical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(10+10−2)=1.734</m:t>
                    </m:r>
                  </m:oMath>
                </a14:m>
                <a:endParaRPr lang="en-US" b="0" dirty="0"/>
              </a:p>
              <a:p>
                <a:pPr marL="914400" lvl="1" indent="-514350"/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area to the right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=0.52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/>
                <a:r>
                  <a:rPr lang="en-US" dirty="0"/>
                  <a:t>Using software: P-value = 0.305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Critical region: [1.734, </a:t>
                </a:r>
                <a:r>
                  <a:rPr lang="en-US" dirty="0">
                    <a:latin typeface="Times New Roman"/>
                    <a:cs typeface="Times New Roman"/>
                  </a:rPr>
                  <a:t>∞)</a:t>
                </a:r>
              </a:p>
              <a:p>
                <a:pPr marL="914400" lvl="1" indent="-514350"/>
                <a:r>
                  <a:rPr lang="en-US" dirty="0"/>
                  <a:t>Technical conclusion: Do not reject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Final conclusion: The data do not support the claim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  <a:blipFill rotWithShape="1">
                <a:blip r:embed="rId2"/>
                <a:stretch>
                  <a:fillRect l="-1630" t="-191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4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Purpose</a:t>
                </a:r>
                <a:r>
                  <a:rPr lang="en-US" sz="2800" dirty="0"/>
                  <a:t>: To test the claim that a set of paired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i="1" baseline="-25000" dirty="0">
                            <a:latin typeface="Cambria Math"/>
                          </a:rPr>
                          <m:t>𝑖</m:t>
                        </m:r>
                        <m:r>
                          <a:rPr lang="en-US" sz="2800" i="1" dirty="0">
                            <a:latin typeface="Cambria Math"/>
                          </a:rPr>
                          <m:t>, </m:t>
                        </m:r>
                        <m:r>
                          <a:rPr lang="en-US" sz="2800" i="1" dirty="0" err="1">
                            <a:latin typeface="Cambria Math"/>
                          </a:rPr>
                          <m:t>𝑦</m:t>
                        </m:r>
                        <m:r>
                          <a:rPr lang="en-US" sz="2800" i="1" baseline="-25000" dirty="0" err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 err="1">
                        <a:latin typeface="Cambria Math"/>
                      </a:rPr>
                      <m:t>𝑖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1,…, 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come from a population in which the differences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have a mean less than, greater than, or equal to 0.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sz="1400" i="1" baseline="-25000" dirty="0" err="1">
                        <a:latin typeface="Cambria Math"/>
                      </a:rPr>
                      <m:t>𝑑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denote the population mean of the differences.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The null hypothesis is </a:t>
                </a:r>
                <a:r>
                  <a:rPr lang="pt-BR" b="1" i="1" dirty="0"/>
                  <a:t>H</a:t>
                </a:r>
                <a:r>
                  <a:rPr lang="pt-BR" b="1" baseline="-25000" dirty="0"/>
                  <a:t>0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𝜇</m:t>
                    </m:r>
                    <m:r>
                      <a:rPr lang="en-US" sz="1400" i="1" baseline="-25000" dirty="0" err="1">
                        <a:latin typeface="Cambria Math"/>
                      </a:rPr>
                      <m:t>𝑑</m:t>
                    </m:r>
                    <m:r>
                      <a:rPr lang="en-US" sz="1400" i="1" baseline="-25000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Calculate the differences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 baseline="-25000" dirty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 = 1,…, 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Use the differences from step 3 and the </a:t>
                </a:r>
                <a:r>
                  <a:rPr lang="en-US" i="1" dirty="0"/>
                  <a:t>T</a:t>
                </a:r>
                <a:r>
                  <a:rPr lang="en-US" dirty="0"/>
                  <a:t>-test from Section 5.3 to test the claim.</a:t>
                </a:r>
                <a:endParaRPr lang="en-US" sz="5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3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a large university, freshman students are required to take an introduction to writing class. Students are given a survey on their attitudes toward writing at the beginning and end of the class. Each student receives a score between 0 and 100 (the higher the score, the more favorable his or her attitude toward writing). Test the claim that the scores improve from the beginning to the end.</a:t>
            </a:r>
          </a:p>
        </p:txBody>
      </p:sp>
    </p:spTree>
    <p:extLst>
      <p:ext uri="{BB962C8B-B14F-4D97-AF65-F5344CB8AC3E}">
        <p14:creationId xmlns:p14="http://schemas.microsoft.com/office/powerpoint/2010/main" val="240649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458200" cy="3001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These data come in “matched pairs”</a:t>
                </a:r>
              </a:p>
              <a:p>
                <a:pPr lvl="1"/>
                <a:r>
                  <a:rPr lang="en-US" dirty="0"/>
                  <a:t>They are </a:t>
                </a:r>
                <a:r>
                  <a:rPr lang="en-US" i="1" dirty="0"/>
                  <a:t>not</a:t>
                </a:r>
                <a:r>
                  <a:rPr lang="en-US" dirty="0"/>
                  <a:t> independent</a:t>
                </a:r>
              </a:p>
              <a:p>
                <a:pPr lvl="1"/>
                <a:r>
                  <a:rPr lang="en-US" dirty="0"/>
                  <a:t>We cannot use a 2-sample </a:t>
                </a:r>
                <a:r>
                  <a:rPr lang="en-US" i="1" dirty="0"/>
                  <a:t>T</a:t>
                </a:r>
                <a:r>
                  <a:rPr lang="en-US" dirty="0"/>
                  <a:t>-test</a:t>
                </a:r>
              </a:p>
              <a:p>
                <a:pPr marL="0" indent="0">
                  <a:buNone/>
                </a:pPr>
                <a:r>
                  <a:rPr lang="en-US" sz="2800" dirty="0"/>
                  <a:t>If scores improve, then the differences (End – Beginning) would be positive</a:t>
                </a:r>
              </a:p>
              <a:p>
                <a:pPr lvl="1"/>
                <a:r>
                  <a:rPr lang="en-US" dirty="0"/>
                  <a:t>We test the claim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458200" cy="3001963"/>
              </a:xfrm>
              <a:blipFill rotWithShape="1">
                <a:blip r:embed="rId2"/>
                <a:stretch>
                  <a:fillRect l="-1441" t="-2033" r="-1513" b="-5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29600" cy="95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3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State the hypotheses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population mean of (end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beginning)</a:t>
                </a:r>
              </a:p>
              <a:p>
                <a:pPr marL="0" lvl="1" indent="0" algn="ctr">
                  <a:buNone/>
                </a:pPr>
                <a:r>
                  <a:rPr lang="pt-BR" b="1" i="1" dirty="0"/>
                  <a:t>H</a:t>
                </a:r>
                <a:r>
                  <a:rPr lang="pt-BR" b="1" baseline="-25000" dirty="0"/>
                  <a:t>0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baseline="-25000" dirty="0" smtClean="0">
                        <a:latin typeface="Cambria Math"/>
                      </a:rPr>
                      <m:t>𝑑</m:t>
                    </m:r>
                    <m:r>
                      <a:rPr lang="pt-BR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pt-BR" i="1" dirty="0">
                        <a:latin typeface="Cambria Math"/>
                      </a:rPr>
                      <m:t>   </m:t>
                    </m:r>
                  </m:oMath>
                </a14:m>
                <a:r>
                  <a:rPr lang="pt-BR" b="1" i="1" dirty="0"/>
                  <a:t>H</a:t>
                </a:r>
                <a:r>
                  <a:rPr lang="pt-BR" b="1" baseline="-25000" dirty="0"/>
                  <a:t>1</a:t>
                </a:r>
                <a:r>
                  <a:rPr lang="pt-BR" dirty="0"/>
                  <a:t>: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 baseline="-25000" dirty="0">
                        <a:latin typeface="Cambria Math"/>
                      </a:rPr>
                      <m:t>𝑑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Test statistic: Mean and standard deviation of sample differences: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=3.256, 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=4.215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Critical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(9</m:t>
                    </m:r>
                    <m:r>
                      <a:rPr lang="en-US" sz="2800" i="1" dirty="0"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latin typeface="Cambria Math"/>
                      </a:rPr>
                      <m:t>1)=1.860</m:t>
                    </m:r>
                  </m:oMath>
                </a14:m>
                <a:endParaRPr lang="en-US" sz="2800" dirty="0"/>
              </a:p>
              <a:p>
                <a:pPr marL="914400" lvl="1" indent="-514350"/>
                <a:r>
                  <a:rPr lang="en-US" sz="2400" dirty="0"/>
                  <a:t>P-value: Area to the right of 2.32 which is 0.025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7515"/>
              </p:ext>
            </p:extLst>
          </p:nvPr>
        </p:nvGraphicFramePr>
        <p:xfrm>
          <a:off x="2895600" y="4114800"/>
          <a:ext cx="288174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7" name="Equation" r:id="rId4" imgW="1320480" imgH="419040" progId="Equation.DSMT4">
                  <p:embed/>
                </p:oleObj>
              </mc:Choice>
              <mc:Fallback>
                <p:oleObj name="Equation" r:id="rId4" imgW="1320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4114800"/>
                        <a:ext cx="288174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22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Critical region: [1.860, </a:t>
            </a:r>
            <a:r>
              <a:rPr lang="en-US" dirty="0">
                <a:latin typeface="Times New Roman"/>
                <a:cs typeface="Times New Roman"/>
              </a:rPr>
              <a:t>∞)</a:t>
            </a:r>
          </a:p>
          <a:p>
            <a:pPr marL="914400" lvl="1" indent="-514350"/>
            <a:r>
              <a:rPr lang="en-US" dirty="0">
                <a:latin typeface="Times New Roman"/>
                <a:cs typeface="Times New Roman"/>
              </a:rPr>
              <a:t>Reject </a:t>
            </a:r>
            <a:r>
              <a:rPr lang="pt-BR" b="1" i="1" dirty="0"/>
              <a:t>H</a:t>
            </a:r>
            <a:r>
              <a:rPr lang="pt-BR" b="1" baseline="-25000" dirty="0"/>
              <a:t>0</a:t>
            </a:r>
            <a:endParaRPr lang="en-US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Final conclusion: The data support the claim</a:t>
            </a:r>
          </a:p>
        </p:txBody>
      </p:sp>
    </p:spTree>
    <p:extLst>
      <p:ext uri="{BB962C8B-B14F-4D97-AF65-F5344CB8AC3E}">
        <p14:creationId xmlns:p14="http://schemas.microsoft.com/office/powerpoint/2010/main" val="33054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Comparing Two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F</a:t>
                </a:r>
                <a:r>
                  <a:rPr lang="en-US" sz="2800" b="1" dirty="0"/>
                  <a:t>-Test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Purpose</a:t>
                </a:r>
                <a:r>
                  <a:rPr lang="en-US" sz="2800" dirty="0"/>
                  <a:t>: To test a claim comparing the variances of two independent populations where the null hypothesis is of the form </a:t>
                </a: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0</a:t>
                </a:r>
                <a:r>
                  <a:rPr lang="pt-BR" sz="2800" dirty="0"/>
                  <a:t>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 The test statistic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26388"/>
              </p:ext>
            </p:extLst>
          </p:nvPr>
        </p:nvGraphicFramePr>
        <p:xfrm>
          <a:off x="974725" y="3581400"/>
          <a:ext cx="617514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0" name="Equation" r:id="rId4" imgW="2958840" imgH="1168200" progId="Equation.DSMT4">
                  <p:embed/>
                </p:oleObj>
              </mc:Choice>
              <mc:Fallback>
                <p:oleObj name="Equation" r:id="rId4" imgW="29588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4725" y="3581400"/>
                        <a:ext cx="617514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29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critical value is an </a:t>
                </a:r>
                <a:r>
                  <a:rPr lang="en-US" sz="2800" i="1" dirty="0"/>
                  <a:t>F</a:t>
                </a:r>
                <a:r>
                  <a:rPr lang="en-US" sz="2800" dirty="0"/>
                  <a:t>-value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/>
                  <a:t> degrees of freedom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/>
                  <a:t>Requirements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Both samples are random and independent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Both populations are normally distributed (strict requirement)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620000" cy="11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0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=10 </m:t>
                    </m:r>
                  </m:oMath>
                </a14:m>
                <a:r>
                  <a:rPr lang="en-US" dirty="0"/>
                  <a:t>subjects who followed</a:t>
                </a:r>
              </a:p>
              <a:p>
                <a:pPr marL="0" indent="0">
                  <a:buNone/>
                </a:pPr>
                <a:r>
                  <a:rPr lang="en-US" dirty="0"/>
                  <a:t>diet </a:t>
                </a:r>
                <a:r>
                  <a:rPr lang="en-US" i="1" dirty="0"/>
                  <a:t>A</a:t>
                </a:r>
                <a:r>
                  <a:rPr lang="en-US" dirty="0"/>
                  <a:t>, their mean weight loss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4.5 </m:t>
                    </m:r>
                  </m:oMath>
                </a14:m>
                <a:r>
                  <a:rPr lang="en-US" dirty="0" err="1"/>
                  <a:t>lb</a:t>
                </a:r>
                <a:r>
                  <a:rPr lang="en-US" dirty="0"/>
                  <a:t> with a standard deviation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=6.5 </m:t>
                    </m:r>
                  </m:oMath>
                </a14:m>
                <a:r>
                  <a:rPr lang="en-US" dirty="0"/>
                  <a:t>lb.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dirty="0"/>
                  <a:t> subjects who followed diet </a:t>
                </a:r>
                <a:r>
                  <a:rPr lang="en-US" i="1" dirty="0"/>
                  <a:t>B</a:t>
                </a:r>
                <a:r>
                  <a:rPr lang="en-US" dirty="0"/>
                  <a:t>, their mean weight loss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3.2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lb with a standard deviation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=4.5</m:t>
                    </m:r>
                  </m:oMath>
                </a14:m>
                <a:r>
                  <a:rPr lang="en-US" dirty="0"/>
                  <a:t> lb. Test the claim that the two populations have the same variance.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parameters about which the claim is made are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Test statistic: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69291"/>
              </p:ext>
            </p:extLst>
          </p:nvPr>
        </p:nvGraphicFramePr>
        <p:xfrm>
          <a:off x="3429000" y="5029200"/>
          <a:ext cx="19399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029200"/>
                        <a:ext cx="1939925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15863"/>
              </p:ext>
            </p:extLst>
          </p:nvPr>
        </p:nvGraphicFramePr>
        <p:xfrm>
          <a:off x="990600" y="2209800"/>
          <a:ext cx="776446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4" name="Equation" r:id="rId5" imgW="3695400" imgH="990360" progId="Equation.DSMT4">
                  <p:embed/>
                </p:oleObj>
              </mc:Choice>
              <mc:Fallback>
                <p:oleObj name="Equation" r:id="rId5" imgW="36954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7764463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6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Critical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0.05/2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9, 9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=4.03</m:t>
                    </m:r>
                  </m:oMath>
                </a14:m>
                <a:endParaRPr lang="en-US" b="0" dirty="0"/>
              </a:p>
              <a:p>
                <a:pPr marL="914400" lvl="1" indent="-514350"/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area to the right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=4.03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/>
                <a:r>
                  <a:rPr lang="en-US" dirty="0"/>
                  <a:t>Using software: P-value = 0.288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Critical region: [4.03, </a:t>
                </a:r>
                <a:r>
                  <a:rPr lang="en-US" dirty="0">
                    <a:latin typeface="Times New Roman"/>
                    <a:cs typeface="Times New Roman"/>
                  </a:rPr>
                  <a:t>∞)</a:t>
                </a:r>
              </a:p>
              <a:p>
                <a:pPr marL="914400" lvl="1" indent="-514350"/>
                <a:r>
                  <a:rPr lang="en-US" dirty="0"/>
                  <a:t>Technical conclusion: Do not reject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Final conclusion: There is not sufficient evidence to reject the claim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449763"/>
              </a:xfrm>
              <a:blipFill rotWithShape="1">
                <a:blip r:embed="rId2"/>
                <a:stretch>
                  <a:fillRect l="-1630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2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Comparing Two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dirty="0"/>
                  <a:t>2-Sample </a:t>
                </a:r>
                <a:r>
                  <a:rPr lang="en-US" sz="2800" b="1" i="1" dirty="0"/>
                  <a:t>T</a:t>
                </a:r>
                <a:r>
                  <a:rPr lang="en-US" sz="2800" b="1" dirty="0"/>
                  <a:t>-Tests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Purpose: </a:t>
                </a:r>
                <a:r>
                  <a:rPr lang="en-US" sz="2800" dirty="0"/>
                  <a:t>To test a claim regarding the means of two independent populations where the null hypothesis is of the form </a:t>
                </a: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0</a:t>
                </a:r>
                <a:r>
                  <a:rPr lang="pt-BR" sz="2800" dirty="0"/>
                  <a:t>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𝜇</m:t>
                    </m:r>
                    <m:r>
                      <a:rPr 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latin typeface="Cambria Math"/>
                      </a:rPr>
                      <m:t>𝜇</m:t>
                    </m:r>
                    <m:r>
                      <a:rPr lang="en-US" sz="2800" i="1" baseline="-25000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lvl="1"/>
                <a:r>
                  <a:rPr lang="en-US" dirty="0"/>
                  <a:t>Select random and independent samples from each population</a:t>
                </a:r>
              </a:p>
              <a:p>
                <a:pPr lvl="1"/>
                <a:r>
                  <a:rPr lang="en-US" dirty="0"/>
                  <a:t>Calculate the mean and variance of each sample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9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Population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Test statistic: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lvl="1"/>
                <a:r>
                  <a:rPr lang="en-US" dirty="0"/>
                  <a:t>Critical value: </a:t>
                </a:r>
                <a:r>
                  <a:rPr lang="en-US" i="1" dirty="0"/>
                  <a:t>t</a:t>
                </a:r>
                <a:r>
                  <a:rPr lang="en-US" dirty="0"/>
                  <a:t>-score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 degrees of freedom </a:t>
                </a:r>
              </a:p>
              <a:p>
                <a:pPr lvl="1"/>
                <a:r>
                  <a:rPr lang="en-US" dirty="0"/>
                  <a:t>P-value is an area under the Student-</a:t>
                </a:r>
                <a:r>
                  <a:rPr lang="en-US" i="1" dirty="0"/>
                  <a:t>t </a:t>
                </a:r>
                <a:r>
                  <a:rPr lang="en-US" dirty="0"/>
                  <a:t>density curve with this number of degrees of freedom.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 r="-88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11130"/>
              </p:ext>
            </p:extLst>
          </p:nvPr>
        </p:nvGraphicFramePr>
        <p:xfrm>
          <a:off x="1828800" y="1752600"/>
          <a:ext cx="4680856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4" imgW="2438280" imgH="1244520" progId="Equation.DSMT4">
                  <p:embed/>
                </p:oleObj>
              </mc:Choice>
              <mc:Fallback>
                <p:oleObj name="Equation" r:id="rId4" imgW="24382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1752600"/>
                        <a:ext cx="4680856" cy="238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2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Unequal Population Variances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Test statistic: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The critical value is a </a:t>
            </a:r>
            <a:r>
              <a:rPr lang="en-US" sz="2800" i="1" dirty="0"/>
              <a:t>t</a:t>
            </a:r>
            <a:r>
              <a:rPr lang="en-US" sz="2800" dirty="0"/>
              <a:t>-score with </a:t>
            </a:r>
            <a:r>
              <a:rPr lang="en-US" sz="2800" i="1" dirty="0"/>
              <a:t>r </a:t>
            </a:r>
            <a:r>
              <a:rPr lang="en-US" sz="2800" dirty="0"/>
              <a:t>degrees of freedom where </a:t>
            </a:r>
            <a:r>
              <a:rPr lang="en-US" sz="2800" i="1" dirty="0"/>
              <a:t>r </a:t>
            </a:r>
            <a:r>
              <a:rPr lang="en-US" sz="2800" dirty="0"/>
              <a:t>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</a:t>
            </a:r>
            <a:r>
              <a:rPr lang="en-US" sz="2800" i="1" dirty="0"/>
              <a:t>r</a:t>
            </a:r>
            <a:r>
              <a:rPr lang="en-US" sz="2800" dirty="0"/>
              <a:t> is not an integer, then round it down to the nearest whole number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63590"/>
              </p:ext>
            </p:extLst>
          </p:nvPr>
        </p:nvGraphicFramePr>
        <p:xfrm>
          <a:off x="3429000" y="1683666"/>
          <a:ext cx="2514600" cy="101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8" name="Equation" r:id="rId3" imgW="1231560" imgH="495000" progId="Equation.DSMT4">
                  <p:embed/>
                </p:oleObj>
              </mc:Choice>
              <mc:Fallback>
                <p:oleObj name="Equation" r:id="rId3" imgW="1231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1683666"/>
                        <a:ext cx="2514600" cy="1011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86883"/>
              </p:ext>
            </p:extLst>
          </p:nvPr>
        </p:nvGraphicFramePr>
        <p:xfrm>
          <a:off x="2819400" y="3352800"/>
          <a:ext cx="3505200" cy="185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9" name="Equation" r:id="rId5" imgW="1866600" imgH="990360" progId="Equation.DSMT4">
                  <p:embed/>
                </p:oleObj>
              </mc:Choice>
              <mc:Fallback>
                <p:oleObj name="Equation" r:id="rId5" imgW="1866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352800"/>
                        <a:ext cx="3505200" cy="1859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60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794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Office Theme</vt:lpstr>
      <vt:lpstr>Equation</vt:lpstr>
      <vt:lpstr>Comparing Two Variances</vt:lpstr>
      <vt:lpstr> Comparing Two Variances</vt:lpstr>
      <vt:lpstr>F-Test</vt:lpstr>
      <vt:lpstr>Example </vt:lpstr>
      <vt:lpstr>Example </vt:lpstr>
      <vt:lpstr>Example </vt:lpstr>
      <vt:lpstr> Comparing Two Means</vt:lpstr>
      <vt:lpstr>Equal Population Variances</vt:lpstr>
      <vt:lpstr>Unequal Population Variances</vt:lpstr>
      <vt:lpstr>Requirements</vt:lpstr>
      <vt:lpstr>Example </vt:lpstr>
      <vt:lpstr>Example </vt:lpstr>
      <vt:lpstr>Example </vt:lpstr>
      <vt:lpstr>Paired T-Test</vt:lpstr>
      <vt:lpstr>Example </vt:lpstr>
      <vt:lpstr>Example </vt:lpstr>
      <vt:lpstr>Example </vt:lpstr>
      <vt:lpstr>Example </vt:lpstr>
    </vt:vector>
  </TitlesOfParts>
  <Company>Concordia University,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Mathematical Statistics</dc:title>
  <dc:creator>Windows User</dc:creator>
  <cp:lastModifiedBy>Prince Nelson, Sybil</cp:lastModifiedBy>
  <cp:revision>256</cp:revision>
  <dcterms:created xsi:type="dcterms:W3CDTF">2012-06-13T01:52:41Z</dcterms:created>
  <dcterms:modified xsi:type="dcterms:W3CDTF">2021-01-14T22:01:51Z</dcterms:modified>
</cp:coreProperties>
</file>