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5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8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63687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 6.2.3 </a:t>
                </a:r>
                <a:r>
                  <a:rPr lang="en-US" dirty="0"/>
                  <a:t>Two random variables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with a bivariate normal distribution are independent if and only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𝜌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)=0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2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T-test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𝝆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dirty="0"/>
                  <a:t>T-test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𝝆</m:t>
                    </m:r>
                    <m:r>
                      <a:rPr lang="en-US" sz="2800" b="1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/>
                  <a:t> for Bivariate Random Variables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Purpose</a:t>
                </a:r>
                <a:r>
                  <a:rPr lang="en-US" sz="2800" dirty="0"/>
                  <a:t>: To test the null hypothesis </a:t>
                </a:r>
                <a:r>
                  <a:rPr lang="en-US" sz="2800" b="1" i="1" dirty="0"/>
                  <a:t>H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𝜌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𝑋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𝑌</m:t>
                    </m:r>
                    <m:r>
                      <a:rPr lang="en-US" sz="2800" i="1" dirty="0">
                        <a:latin typeface="Cambria Math"/>
                      </a:rPr>
                      <m:t>)=0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have a bivariate normal distribution.</a:t>
                </a:r>
              </a:p>
              <a:p>
                <a:pPr lvl="1"/>
                <a:r>
                  <a:rPr lang="en-US" sz="2400" dirty="0"/>
                  <a:t>Test statistic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Critical value: </a:t>
                </a:r>
                <a:r>
                  <a:rPr lang="en-US" sz="2400" i="1" dirty="0"/>
                  <a:t>t</a:t>
                </a:r>
                <a:r>
                  <a:rPr lang="en-US" sz="2400" dirty="0"/>
                  <a:t>-score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−2) </m:t>
                    </m:r>
                  </m:oMath>
                </a14:m>
                <a:r>
                  <a:rPr lang="en-US" sz="2400" dirty="0"/>
                  <a:t>degrees of freedom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98136"/>
              </p:ext>
            </p:extLst>
          </p:nvPr>
        </p:nvGraphicFramePr>
        <p:xfrm>
          <a:off x="3429000" y="3429000"/>
          <a:ext cx="1676400" cy="96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6" name="Equation" r:id="rId5" imgW="774360" imgH="444240" progId="Equation.DSMT4">
                  <p:embed/>
                </p:oleObj>
              </mc:Choice>
              <mc:Fallback>
                <p:oleObj name="Equation" r:id="rId5" imgW="774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429000"/>
                        <a:ext cx="1676400" cy="96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88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the shoe length </a:t>
                </a:r>
                <a:r>
                  <a:rPr lang="en-US" dirty="0" err="1"/>
                  <a:t>vs</a:t>
                </a:r>
                <a:r>
                  <a:rPr lang="en-US" dirty="0"/>
                  <a:t> height data,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=0.974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the claim that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statistic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40922"/>
              </p:ext>
            </p:extLst>
          </p:nvPr>
        </p:nvGraphicFramePr>
        <p:xfrm>
          <a:off x="2286000" y="4191000"/>
          <a:ext cx="4267200" cy="105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0" name="Equation" r:id="rId4" imgW="1904760" imgH="469800" progId="Equation.DSMT4">
                  <p:embed/>
                </p:oleObj>
              </mc:Choice>
              <mc:Fallback>
                <p:oleObj name="Equation" r:id="rId4" imgW="1904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4191000"/>
                        <a:ext cx="4267200" cy="1052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7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-457200"/>
                <a:r>
                  <a:rPr lang="en-US" dirty="0"/>
                  <a:t>Critical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0.05/2</m:t>
                        </m:r>
                      </m:sub>
                    </m:sSub>
                    <m:r>
                      <a:rPr lang="en-US" i="1" baseline="-25000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(10−2)=2.306</m:t>
                    </m:r>
                  </m:oMath>
                </a14:m>
                <a:endParaRPr lang="en-US" dirty="0"/>
              </a:p>
              <a:p>
                <a:pPr marL="457200" lvl="1" indent="-457200"/>
                <a:r>
                  <a:rPr lang="en-US" dirty="0"/>
                  <a:t>Critical region: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∞, −2.306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∪[2.306, ∞)</m:t>
                    </m:r>
                  </m:oMath>
                </a14:m>
                <a:endParaRPr lang="en-US" dirty="0"/>
              </a:p>
              <a:p>
                <a:pPr marL="457200" lvl="1" indent="-457200"/>
                <a:r>
                  <a:rPr lang="en-US" dirty="0"/>
                  <a:t>P-value = twice the region to the right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=12.16</m:t>
                    </m:r>
                  </m:oMath>
                </a14:m>
                <a:r>
                  <a:rPr lang="en-US" dirty="0"/>
                  <a:t> which is 0</a:t>
                </a:r>
              </a:p>
              <a:p>
                <a:pPr marL="457200" lvl="1" indent="-457200"/>
                <a:r>
                  <a:rPr lang="en-US" dirty="0"/>
                  <a:t>Reject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</a:p>
              <a:p>
                <a:pPr marL="0" lvl="1" indent="0">
                  <a:buNone/>
                </a:pPr>
                <a:r>
                  <a:rPr lang="en-US" dirty="0"/>
                  <a:t>Final conclusion:</a:t>
                </a:r>
                <a:endParaRPr lang="en-US" baseline="-25000" dirty="0"/>
              </a:p>
              <a:p>
                <a:pPr lvl="1"/>
                <a:r>
                  <a:rPr lang="en-US" dirty="0"/>
                  <a:t>There is a statistically significant linear relationship between shoe length and height.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4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Least-Squares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419600"/>
                <a:ext cx="8229600" cy="1706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minimize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419600"/>
                <a:ext cx="8229600" cy="1706563"/>
              </a:xfrm>
              <a:blipFill rotWithShape="1">
                <a:blip r:embed="rId3"/>
                <a:stretch>
                  <a:fillRect l="-1852" t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199"/>
            <a:ext cx="4343400" cy="269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51888"/>
              </p:ext>
            </p:extLst>
          </p:nvPr>
        </p:nvGraphicFramePr>
        <p:xfrm>
          <a:off x="1748117" y="4953000"/>
          <a:ext cx="541916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3" name="Equation" r:id="rId5" imgW="2361960" imgH="431640" progId="Equation.DSMT4">
                  <p:embed/>
                </p:oleObj>
              </mc:Choice>
              <mc:Fallback>
                <p:oleObj name="Equation" r:id="rId5" imgW="2361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8117" y="4953000"/>
                        <a:ext cx="541916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57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Least-Squares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84286"/>
              </p:ext>
            </p:extLst>
          </p:nvPr>
        </p:nvGraphicFramePr>
        <p:xfrm>
          <a:off x="762000" y="1676400"/>
          <a:ext cx="7429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4" name="Equation" r:id="rId3" imgW="2971800" imgH="1371600" progId="Equation.DSMT4">
                  <p:embed/>
                </p:oleObj>
              </mc:Choice>
              <mc:Fallback>
                <p:oleObj name="Equation" r:id="rId3" imgW="29718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676400"/>
                        <a:ext cx="7429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21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3" y="1447800"/>
            <a:ext cx="4876800" cy="274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2903"/>
            <a:ext cx="4010025" cy="236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33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Suppose a crime scene investigator finds a shoe print outside a window that measures 11.25 in long and would like to estimate the height of the person who made the print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Cautions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If there is no linear correlation, do not use a linear regression equation to make predictions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Only use a linear regression equation to make predictions within the range of the </a:t>
            </a:r>
            <a:r>
              <a:rPr lang="en-US" sz="2400" i="1" dirty="0"/>
              <a:t>x</a:t>
            </a:r>
            <a:r>
              <a:rPr lang="en-US" sz="2400" dirty="0"/>
              <a:t>-values of the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22430"/>
              </p:ext>
            </p:extLst>
          </p:nvPr>
        </p:nvGraphicFramePr>
        <p:xfrm>
          <a:off x="1828800" y="3200400"/>
          <a:ext cx="495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1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200400"/>
                        <a:ext cx="4953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0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Simple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6.4.1 </a:t>
                </a:r>
                <a:r>
                  <a:rPr lang="en-US" dirty="0"/>
                  <a:t>Two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said to be described by a simple linear model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constants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random variable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(0, </m:t>
                    </m:r>
                    <m:r>
                      <a:rPr lang="el-GR" i="1" dirty="0" smtClean="0">
                        <a:latin typeface="Cambria Math"/>
                      </a:rPr>
                      <m:t>𝜎</m:t>
                    </m:r>
                    <m:r>
                      <a:rPr lang="el-GR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𝜎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is a constant.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13682"/>
              </p:ext>
            </p:extLst>
          </p:nvPr>
        </p:nvGraphicFramePr>
        <p:xfrm>
          <a:off x="3124200" y="3124200"/>
          <a:ext cx="253297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4" name="Equation" r:id="rId4" imgW="927000" imgH="177480" progId="Equation.DSMT4">
                  <p:embed/>
                </p:oleObj>
              </mc:Choice>
              <mc:Fallback>
                <p:oleObj name="Equation" r:id="rId4" imgW="927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124200"/>
                        <a:ext cx="253297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5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 </a:t>
                </a:r>
                <a:r>
                  <a:rPr lang="en-US" dirty="0"/>
                  <a:t>For a set of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/>
                          </a:rPr>
                          <m:t>1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  <m:r>
                          <a:rPr lang="en-US" i="1" baseline="-25000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baseline="-25000" dirty="0" err="1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 err="1">
                        <a:latin typeface="Cambria Math"/>
                      </a:rPr>
                      <m:t>𝑦</m:t>
                    </m:r>
                    <m:r>
                      <a:rPr lang="en-US" i="1" baseline="-25000" dirty="0" err="1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), </m:t>
                    </m:r>
                  </m:oMath>
                </a14:m>
                <a:r>
                  <a:rPr lang="en-US" dirty="0"/>
                  <a:t> the </a:t>
                </a:r>
                <a:r>
                  <a:rPr lang="en-US" i="1" dirty="0"/>
                  <a:t>residuals </a:t>
                </a:r>
                <a:r>
                  <a:rPr lang="en-US" dirty="0"/>
                  <a:t>are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the least-squares estimates of m and b as calculated in Section 6.3</a:t>
                </a:r>
              </a:p>
              <a:p>
                <a:pPr lvl="1"/>
                <a:r>
                  <a:rPr lang="en-US" dirty="0"/>
                  <a:t>Observed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88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88192"/>
              </p:ext>
            </p:extLst>
          </p:nvPr>
        </p:nvGraphicFramePr>
        <p:xfrm>
          <a:off x="1676400" y="2971800"/>
          <a:ext cx="554235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7" name="Equation" r:id="rId4" imgW="2412720" imgH="304560" progId="Equation.DSMT4">
                  <p:embed/>
                </p:oleObj>
              </mc:Choice>
              <mc:Fallback>
                <p:oleObj name="Equation" r:id="rId4" imgW="241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971800"/>
                        <a:ext cx="5542355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Fundamental questions </a:t>
            </a:r>
          </a:p>
          <a:p>
            <a:pPr lvl="1"/>
            <a:r>
              <a:rPr lang="en-US" dirty="0"/>
              <a:t>Is there a relationship between two random variables and how strong is it?</a:t>
            </a:r>
          </a:p>
          <a:p>
            <a:pPr lvl="1"/>
            <a:r>
              <a:rPr lang="en-US" dirty="0"/>
              <a:t>Can we predict the value of one if we know the value of the other?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lvl="1"/>
            <a:r>
              <a:rPr lang="en-US" dirty="0"/>
              <a:t>The author had ten of his students measure their shoe length and height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3" y="5638800"/>
            <a:ext cx="7848600" cy="69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59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420916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85847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962401"/>
            <a:ext cx="3921367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32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described by a simple linear model. The </a:t>
                </a:r>
                <a:r>
                  <a:rPr lang="en-US" i="1" dirty="0"/>
                  <a:t>standard error of estimate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An unbiased estimate of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𝜎</m:t>
                    </m:r>
                    <m:r>
                      <a:rPr lang="el-GR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the 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887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70982"/>
              </p:ext>
            </p:extLst>
          </p:nvPr>
        </p:nvGraphicFramePr>
        <p:xfrm>
          <a:off x="2209800" y="3200400"/>
          <a:ext cx="4191000" cy="111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2" name="Equation" r:id="rId4" imgW="1815840" imgH="482400" progId="Equation.DSMT4">
                  <p:embed/>
                </p:oleObj>
              </mc:Choice>
              <mc:Fallback>
                <p:oleObj name="Equation" r:id="rId4" imgW="1815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3200400"/>
                        <a:ext cx="4191000" cy="1113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32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 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be described by a simple linear model. Given a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, say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  <m:r>
                      <a:rPr lang="en-US" sz="2800" i="1" dirty="0" smtClean="0">
                        <a:latin typeface="Cambria Math"/>
                      </a:rPr>
                      <m:t> = 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,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100(1−</m:t>
                    </m:r>
                    <m:r>
                      <a:rPr lang="en-US" sz="2800" i="1" dirty="0" smtClean="0">
                        <a:latin typeface="Cambria Math"/>
                      </a:rPr>
                      <m:t>𝛼</m:t>
                    </m:r>
                    <m:r>
                      <a:rPr lang="en-US" sz="2800" i="1" dirty="0">
                        <a:latin typeface="Cambria Math"/>
                      </a:rPr>
                      <m:t>)% </m:t>
                    </m:r>
                  </m:oMath>
                </a14:m>
                <a:r>
                  <a:rPr lang="en-US" sz="2800" i="1" dirty="0"/>
                  <a:t>prediction interval estimate </a:t>
                </a:r>
                <a:r>
                  <a:rPr lang="en-US" sz="2800" dirty="0"/>
                  <a:t>for the corresponding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dirty="0"/>
                  <a:t>, the margin of error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800" dirty="0"/>
                  <a:t> is a critical </a:t>
                </a:r>
                <a:r>
                  <a:rPr lang="en-US" sz="2800" i="1" dirty="0"/>
                  <a:t>t</a:t>
                </a:r>
                <a:r>
                  <a:rPr lang="en-US" sz="2800" dirty="0"/>
                  <a:t>-value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800" dirty="0"/>
                  <a:t> d.f.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1481" t="-137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21176"/>
              </p:ext>
            </p:extLst>
          </p:nvPr>
        </p:nvGraphicFramePr>
        <p:xfrm>
          <a:off x="3124200" y="3429000"/>
          <a:ext cx="2590800" cy="47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6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429000"/>
                        <a:ext cx="2590800" cy="476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72048"/>
              </p:ext>
            </p:extLst>
          </p:nvPr>
        </p:nvGraphicFramePr>
        <p:xfrm>
          <a:off x="2590800" y="4495800"/>
          <a:ext cx="375919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7" name="Equation" r:id="rId6" imgW="1879560" imgH="571320" progId="Equation.DSMT4">
                  <p:embed/>
                </p:oleObj>
              </mc:Choice>
              <mc:Fallback>
                <p:oleObj name="Equation" r:id="rId6" imgW="1879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800" y="4495800"/>
                        <a:ext cx="375919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97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  </a:t>
                </a:r>
                <a:r>
                  <a:rPr lang="en-US" sz="2800" dirty="0"/>
                  <a:t>Let X and Y be described by a simple linear model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err="1">
                        <a:latin typeface="Cambria Math"/>
                      </a:rPr>
                      <m:t>𝑚𝑋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/>
                  <a:t>.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1−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%</m:t>
                    </m:r>
                  </m:oMath>
                </a14:m>
                <a:r>
                  <a:rPr lang="en-US" sz="2800" dirty="0"/>
                  <a:t> confidence interval estimate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the margin of error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800" dirty="0"/>
                  <a:t> is a critical </a:t>
                </a:r>
                <a:r>
                  <a:rPr lang="en-US" sz="2800" i="1" dirty="0"/>
                  <a:t>t</a:t>
                </a:r>
                <a:r>
                  <a:rPr lang="en-US" sz="2800" dirty="0"/>
                  <a:t>-value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800" dirty="0"/>
                  <a:t> d.f.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81" t="-148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48391"/>
              </p:ext>
            </p:extLst>
          </p:nvPr>
        </p:nvGraphicFramePr>
        <p:xfrm>
          <a:off x="3200400" y="3048000"/>
          <a:ext cx="2971800" cy="45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8" name="Equation" r:id="rId5" imgW="1168200" imgH="177480" progId="Equation.DSMT4">
                  <p:embed/>
                </p:oleObj>
              </mc:Choice>
              <mc:Fallback>
                <p:oleObj name="Equation" r:id="rId5" imgW="1168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3048000"/>
                        <a:ext cx="2971800" cy="45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40789"/>
              </p:ext>
            </p:extLst>
          </p:nvPr>
        </p:nvGraphicFramePr>
        <p:xfrm>
          <a:off x="3048000" y="3962400"/>
          <a:ext cx="2971800" cy="110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9" name="Equation" r:id="rId7" imgW="1371600" imgH="507960" progId="Equation.DSMT4">
                  <p:embed/>
                </p:oleObj>
              </mc:Choice>
              <mc:Fallback>
                <p:oleObj name="Equation" r:id="rId7" imgW="1371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3962400"/>
                        <a:ext cx="2971800" cy="1100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71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-Test of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be described by a simple linear model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err="1" smtClean="0">
                        <a:latin typeface="Cambria Math"/>
                      </a:rPr>
                      <m:t>𝑚𝑋</m:t>
                    </m:r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i="1" dirty="0" err="1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/>
                  <a:t>. To test the null hypothesis</a:t>
                </a:r>
              </a:p>
              <a:p>
                <a:pPr marL="0" indent="0" algn="ctr">
                  <a:buNone/>
                </a:pPr>
                <a:r>
                  <a:rPr lang="en-US" sz="2800" b="1" i="1" dirty="0"/>
                  <a:t>H</a:t>
                </a:r>
                <a:r>
                  <a:rPr lang="en-US" sz="2800" b="0" baseline="-25000" dirty="0"/>
                  <a:t>0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/>
                  <a:t>the test statistic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critical value is a </a:t>
                </a:r>
                <a:r>
                  <a:rPr lang="en-US" sz="2800" i="1" dirty="0"/>
                  <a:t>t</a:t>
                </a:r>
                <a:r>
                  <a:rPr lang="en-US" sz="2800" dirty="0"/>
                  <a:t>-score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degrees of freedom, and the P-value is the area under the corresponding density curve.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62304"/>
              </p:ext>
            </p:extLst>
          </p:nvPr>
        </p:nvGraphicFramePr>
        <p:xfrm>
          <a:off x="2566988" y="3733800"/>
          <a:ext cx="35004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5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988" y="3733800"/>
                        <a:ext cx="35004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2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Sums of Squares and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0999"/>
            <a:ext cx="8229600" cy="1935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Variation</a:t>
            </a: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029200" cy="244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742300"/>
              </p:ext>
            </p:extLst>
          </p:nvPr>
        </p:nvGraphicFramePr>
        <p:xfrm>
          <a:off x="533400" y="4876800"/>
          <a:ext cx="8153400" cy="58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1" name="Equation" r:id="rId4" imgW="3873240" imgH="279360" progId="Equation.DSMT4">
                  <p:embed/>
                </p:oleObj>
              </mc:Choice>
              <mc:Fallback>
                <p:oleObj name="Equation" r:id="rId4" imgW="3873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4876800"/>
                        <a:ext cx="8153400" cy="58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253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71800"/>
                <a:ext cx="8229600" cy="31543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 square of the sample correlation 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Interpretation</a:t>
                </a:r>
              </a:p>
              <a:p>
                <a:pPr lvl="1"/>
                <a:r>
                  <a:rPr lang="en-US" dirty="0"/>
                  <a:t>“The proportion of the total variation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-values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explained (or accounted for) by the regression equation.”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71800"/>
                <a:ext cx="8229600" cy="3154363"/>
              </a:xfrm>
              <a:blipFill rotWithShape="1">
                <a:blip r:embed="rId3"/>
                <a:stretch>
                  <a:fillRect l="-1852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50337"/>
              </p:ext>
            </p:extLst>
          </p:nvPr>
        </p:nvGraphicFramePr>
        <p:xfrm>
          <a:off x="2971800" y="1752600"/>
          <a:ext cx="269837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5" name="Equation" r:id="rId4" imgW="1091880" imgH="431640" progId="Equation.DSMT4">
                  <p:embed/>
                </p:oleObj>
              </mc:Choice>
              <mc:Fallback>
                <p:oleObj name="Equation" r:id="rId4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1752600"/>
                        <a:ext cx="2698376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35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-Test of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:r>
                  <a:rPr lang="en-US" sz="2800" i="1" dirty="0"/>
                  <a:t>X </a:t>
                </a:r>
                <a:r>
                  <a:rPr lang="en-US" sz="2800" dirty="0"/>
                  <a:t>and </a:t>
                </a:r>
                <a:r>
                  <a:rPr lang="en-US" sz="2800" i="1" dirty="0"/>
                  <a:t>Y </a:t>
                </a:r>
                <a:r>
                  <a:rPr lang="en-US" sz="2800" dirty="0"/>
                  <a:t>be described by a simple linear model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𝑌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 err="1">
                        <a:latin typeface="Cambria Math"/>
                      </a:rPr>
                      <m:t>𝑚𝑋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/>
                  <a:t>. To test the hypotheses</a:t>
                </a:r>
              </a:p>
              <a:p>
                <a:pPr marL="0" indent="0" algn="ctr">
                  <a:buNone/>
                </a:pPr>
                <a:r>
                  <a:rPr lang="en-US" sz="2800" b="1" i="1" dirty="0"/>
                  <a:t>H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vs. </a:t>
                </a:r>
                <a:r>
                  <a:rPr lang="en-US" sz="2800" b="1" i="1" dirty="0"/>
                  <a:t>H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/>
                  <a:t>the test statistic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critical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(1,  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−2). </m:t>
                    </m:r>
                  </m:oMath>
                </a14:m>
                <a:r>
                  <a:rPr lang="en-US" sz="2800" dirty="0"/>
                  <a:t>The P-value is the area under the corresponding density curve to the right of the test statistic.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429411"/>
              </p:ext>
            </p:extLst>
          </p:nvPr>
        </p:nvGraphicFramePr>
        <p:xfrm>
          <a:off x="2971800" y="3505200"/>
          <a:ext cx="244898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8" name="Equation" r:id="rId4" imgW="1130040" imgH="457200" progId="Equation.DSMT4">
                  <p:embed/>
                </p:oleObj>
              </mc:Choice>
              <mc:Fallback>
                <p:oleObj name="Equation" r:id="rId4" imgW="1130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3505200"/>
                        <a:ext cx="244898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71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Nonlinear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described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𝑎𝑋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 +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the data below to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linear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en-US" dirty="0"/>
                  <a:t>“Transform”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-values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81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48" y="3886200"/>
            <a:ext cx="55245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8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Regression</a:t>
            </a: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524898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43350"/>
            <a:ext cx="4672012" cy="255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5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8" y="1779341"/>
            <a:ext cx="3679475" cy="197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1" y="1752600"/>
            <a:ext cx="3585988" cy="200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38" y="3886201"/>
            <a:ext cx="73589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06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7914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68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600200"/>
                <a:ext cx="4038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People/physician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Male life expectancy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) (</a:t>
                </a:r>
                <a:r>
                  <a:rPr lang="en-US" sz="2800" i="1" dirty="0"/>
                  <a:t>World Almanac Book of Facts</a:t>
                </a:r>
                <a:r>
                  <a:rPr lang="en-US" sz="2800" dirty="0"/>
                  <a:t>, 1992, Pharos Books)</a:t>
                </a:r>
              </a:p>
              <a:p>
                <a:r>
                  <a:rPr lang="en-US" sz="2800" dirty="0"/>
                  <a:t>Fit Power and Exponential models to the data</a:t>
                </a:r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600200"/>
                <a:ext cx="4038600" cy="4525963"/>
              </a:xfrm>
              <a:blipFill rotWithShape="1">
                <a:blip r:embed="rId2"/>
                <a:stretch>
                  <a:fillRect l="-2719" t="-1348" r="-5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" y="1676400"/>
            <a:ext cx="4267200" cy="41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928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57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9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–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Goal: </a:t>
                </a:r>
                <a:r>
                  <a:rPr lang="en-US" dirty="0"/>
                  <a:t>Predict the value of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in terms of two or more other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 err="1">
                        <a:latin typeface="Cambria Math"/>
                      </a:rPr>
                      <m:t>𝑋</m:t>
                    </m:r>
                    <m:r>
                      <a:rPr lang="en-US" i="1" baseline="-25000" dirty="0" err="1">
                        <a:latin typeface="Cambria Math"/>
                      </a:rPr>
                      <m:t>𝑘</m:t>
                    </m:r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/>
                  <a:t>response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, …, </m:t>
                    </m:r>
                    <m:r>
                      <a:rPr lang="en-US" i="1" dirty="0" err="1">
                        <a:latin typeface="Cambria Math"/>
                      </a:rPr>
                      <m:t>𝑋</m:t>
                    </m:r>
                    <m:r>
                      <a:rPr lang="en-US" i="1" baseline="-25000" dirty="0" err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/>
                  <a:t>predictor variables</a:t>
                </a:r>
                <a:endParaRPr lang="en-US" i="1" baseline="-25000" dirty="0"/>
              </a:p>
              <a:p>
                <a:pPr marL="0" indent="0">
                  <a:buNone/>
                </a:pPr>
                <a:r>
                  <a:rPr lang="en-US" dirty="0"/>
                  <a:t>Assume a relation of the form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Use software to estimate coefficients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43961"/>
              </p:ext>
            </p:extLst>
          </p:nvPr>
        </p:nvGraphicFramePr>
        <p:xfrm>
          <a:off x="2057400" y="4267200"/>
          <a:ext cx="4648200" cy="60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6" name="Equation" r:id="rId4" imgW="1752480" imgH="228600" progId="Equation.DSMT4">
                  <p:embed/>
                </p:oleObj>
              </mc:Choice>
              <mc:Fallback>
                <p:oleObj name="Equation" r:id="rId4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4267200"/>
                        <a:ext cx="4648200" cy="60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47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181600"/>
            <a:ext cx="79248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Predict Selling Price in terms of Area, Acres, and Bedrooms</a:t>
            </a:r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79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15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229600" cy="3124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Coefficients: </a:t>
                </a:r>
                <a:r>
                  <a:rPr lang="en-US" sz="2800" dirty="0"/>
                  <a:t>Yield the multiple regression equation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Standard error: </a:t>
                </a:r>
                <a:r>
                  <a:rPr lang="en-US" sz="2800" dirty="0"/>
                  <a:t>Use to calculate confidence interval estimate of the coefficients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800" dirty="0"/>
                  <a:t> is a critical </a:t>
                </a:r>
                <a:r>
                  <a:rPr lang="en-US" sz="2800" i="1" dirty="0"/>
                  <a:t>t</a:t>
                </a:r>
                <a:r>
                  <a:rPr lang="en-US" sz="2800" dirty="0"/>
                  <a:t>-value with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d.f.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229600" cy="3124200"/>
              </a:xfrm>
              <a:blipFill rotWithShape="1">
                <a:blip r:embed="rId3"/>
                <a:stretch>
                  <a:fillRect l="-1481" t="-1953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229600" cy="156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17883"/>
              </p:ext>
            </p:extLst>
          </p:nvPr>
        </p:nvGraphicFramePr>
        <p:xfrm>
          <a:off x="1447800" y="3657600"/>
          <a:ext cx="6096000" cy="51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7" name="Equation" r:id="rId5" imgW="2730240" imgH="228600" progId="Equation.DSMT4">
                  <p:embed/>
                </p:oleObj>
              </mc:Choice>
              <mc:Fallback>
                <p:oleObj name="Equation" r:id="rId5" imgW="273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6096000" cy="51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00632"/>
              </p:ext>
            </p:extLst>
          </p:nvPr>
        </p:nvGraphicFramePr>
        <p:xfrm>
          <a:off x="2362200" y="5029200"/>
          <a:ext cx="382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8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029200"/>
                        <a:ext cx="3822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933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229600" cy="3124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t Stat: </a:t>
                </a:r>
                <a:r>
                  <a:rPr lang="en-US" sz="2800" dirty="0"/>
                  <a:t>Test statistic for the hypotheses</a:t>
                </a:r>
              </a:p>
              <a:p>
                <a:pPr marL="0" indent="0" algn="ctr">
                  <a:buNone/>
                </a:pPr>
                <a:r>
                  <a:rPr lang="en-US" sz="2800" b="1" i="1" dirty="0"/>
                  <a:t>H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b="0" i="1" baseline="-25000" smtClean="0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,  </a:t>
                </a:r>
                <a:r>
                  <a:rPr lang="en-US" sz="2800" b="1" i="1" dirty="0"/>
                  <a:t>H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b="0" i="1" baseline="-25000" smtClean="0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i="1" dirty="0"/>
                  <a:t>in the presence of the other predictor variables</a:t>
                </a:r>
              </a:p>
              <a:p>
                <a:pPr lvl="1"/>
                <a:r>
                  <a:rPr lang="en-US" dirty="0"/>
                  <a:t>Small P-value indicates that the variable is “statistically significant”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229600" cy="3124200"/>
              </a:xfrm>
              <a:blipFill rotWithShape="1">
                <a:blip r:embed="rId2"/>
                <a:stretch>
                  <a:fillRect l="-1481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229600" cy="156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69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i="1" dirty="0"/>
                  <a:t>F</a:t>
                </a:r>
                <a:r>
                  <a:rPr lang="en-US" sz="2800" dirty="0"/>
                  <a:t> – Test statistic for the hypotheses</a:t>
                </a:r>
              </a:p>
              <a:p>
                <a:pPr marL="0" indent="0" algn="ctr">
                  <a:buNone/>
                </a:pPr>
                <a:r>
                  <a:rPr lang="en-US" sz="2600" b="1" i="1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𝑚</m:t>
                    </m:r>
                    <m:r>
                      <a:rPr lang="en-US" sz="2600" b="0" i="1" baseline="-25000" smtClean="0">
                        <a:latin typeface="Cambria Math"/>
                      </a:rPr>
                      <m:t>1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r>
                      <a:rPr lang="en-US" sz="2600" b="0" i="1" baseline="-25000" smtClean="0">
                        <a:latin typeface="Cambria Math"/>
                      </a:rPr>
                      <m:t>2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𝑚</m:t>
                    </m:r>
                    <m:r>
                      <a:rPr lang="en-US" sz="2600" b="0" i="1" baseline="-25000" smtClean="0">
                        <a:latin typeface="Cambria Math"/>
                      </a:rPr>
                      <m:t>3</m:t>
                    </m:r>
                    <m:r>
                      <a:rPr lang="en-US" sz="2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600" dirty="0"/>
                  <a:t>,  </a:t>
                </a:r>
                <a:r>
                  <a:rPr lang="en-US" sz="2600" b="1" i="1" dirty="0"/>
                  <a:t>H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: at least one is not 0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Significance </a:t>
                </a:r>
                <a:r>
                  <a:rPr lang="en-US" sz="2800" b="1" i="1" dirty="0"/>
                  <a:t>F</a:t>
                </a:r>
                <a:r>
                  <a:rPr lang="en-US" sz="2800" b="1" dirty="0"/>
                  <a:t> </a:t>
                </a:r>
                <a:r>
                  <a:rPr lang="en-US" sz="2800" dirty="0"/>
                  <a:t>– Corresponding P-value</a:t>
                </a:r>
              </a:p>
              <a:p>
                <a:pPr lvl="1"/>
                <a:r>
                  <a:rPr lang="en-US" sz="2400" dirty="0"/>
                  <a:t>Measures the “overall significance” of the set of predictor variables</a:t>
                </a:r>
              </a:p>
              <a:p>
                <a:pPr lvl="1"/>
                <a:r>
                  <a:rPr lang="en-US" sz="2400" dirty="0"/>
                  <a:t>Small P-value: The set is “statistically significant”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3"/>
              </a:xfrm>
              <a:blipFill rotWithShape="1">
                <a:blip r:embed="rId2"/>
                <a:stretch>
                  <a:fillRect l="-148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8829"/>
            <a:ext cx="7543800" cy="15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93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Multiple R</a:t>
            </a:r>
            <a:r>
              <a:rPr lang="en-US" sz="2800" dirty="0"/>
              <a:t> – Multiple regression equivalent of the sample correlation coefficient </a:t>
            </a:r>
            <a:r>
              <a:rPr lang="en-US" sz="2800" i="1" dirty="0"/>
              <a:t>r</a:t>
            </a:r>
          </a:p>
          <a:p>
            <a:pPr marL="0" indent="0">
              <a:buNone/>
            </a:pPr>
            <a:r>
              <a:rPr lang="en-US" sz="2800" b="1" dirty="0"/>
              <a:t>R Squared </a:t>
            </a:r>
            <a:r>
              <a:rPr lang="en-US" sz="2800" dirty="0"/>
              <a:t>– </a:t>
            </a:r>
            <a:r>
              <a:rPr lang="en-US" sz="2800" i="1" dirty="0"/>
              <a:t>Multiple coefficient of determination</a:t>
            </a:r>
            <a:endParaRPr lang="en-US" sz="2800" dirty="0"/>
          </a:p>
        </p:txBody>
      </p:sp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429000" cy="202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74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Adjusted R Square</a:t>
                </a:r>
                <a:r>
                  <a:rPr lang="en-US" sz="2800" dirty="0"/>
                  <a:t> – Calculated with the formula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:r>
                  <a:rPr lang="en-US" sz="2400" dirty="0"/>
                  <a:t>The higher the value, the better the overall quality of the model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Standard Error </a:t>
                </a:r>
                <a:r>
                  <a:rPr lang="en-US" sz="2800" dirty="0"/>
                  <a:t>– Estimate of the standard deviation of the random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800" dirty="0"/>
                  <a:t> in the multiple regression model</a:t>
                </a:r>
              </a:p>
              <a:p>
                <a:pPr lvl="1"/>
                <a:r>
                  <a:rPr lang="en-US" sz="2400" dirty="0"/>
                  <a:t>Also called the </a:t>
                </a:r>
                <a:r>
                  <a:rPr lang="en-US" sz="2400" i="1" dirty="0"/>
                  <a:t>standard error of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3"/>
                <a:stretch>
                  <a:fillRect l="-1481" t="-1348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46289"/>
              </p:ext>
            </p:extLst>
          </p:nvPr>
        </p:nvGraphicFramePr>
        <p:xfrm>
          <a:off x="2209800" y="2209800"/>
          <a:ext cx="425196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6" name="Equation" r:id="rId4" imgW="2361960" imgH="507960" progId="Equation.DSMT4">
                  <p:embed/>
                </p:oleObj>
              </mc:Choice>
              <mc:Fallback>
                <p:oleObj name="Equation" r:id="rId4" imgW="2361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425196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76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6.2.1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two random variables with respective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baseline="-25000" dirty="0" err="1">
                        <a:latin typeface="Cambria Math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i="1" baseline="-25000" dirty="0" err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. The </a:t>
                </a:r>
                <a:r>
                  <a:rPr lang="en-US" i="1" dirty="0"/>
                  <a:t>covariance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Alternatively,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75447"/>
              </p:ext>
            </p:extLst>
          </p:nvPr>
        </p:nvGraphicFramePr>
        <p:xfrm>
          <a:off x="1509713" y="3276600"/>
          <a:ext cx="5391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7" name="Equation" r:id="rId4" imgW="2197080" imgH="279360" progId="Equation.DSMT4">
                  <p:embed/>
                </p:oleObj>
              </mc:Choice>
              <mc:Fallback>
                <p:oleObj name="Equation" r:id="rId4" imgW="2197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9713" y="3276600"/>
                        <a:ext cx="53911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8488"/>
              </p:ext>
            </p:extLst>
          </p:nvPr>
        </p:nvGraphicFramePr>
        <p:xfrm>
          <a:off x="2133600" y="4648200"/>
          <a:ext cx="4191000" cy="56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8" name="Equation" r:id="rId6" imgW="1701720" imgH="228600" progId="Equation.DSMT4">
                  <p:embed/>
                </p:oleObj>
              </mc:Choice>
              <mc:Fallback>
                <p:oleObj name="Equation" r:id="rId6" imgW="1701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4648200"/>
                        <a:ext cx="4191000" cy="56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90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Set of Variables is “Best?”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Very complicated to answer</a:t>
                </a:r>
              </a:p>
              <a:p>
                <a:r>
                  <a:rPr lang="en-US" dirty="0"/>
                  <a:t>A very simple approach:</a:t>
                </a:r>
              </a:p>
              <a:p>
                <a:pPr lvl="1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Adjusted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and P-values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Area and Acres are “best”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10805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7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9060"/>
            <a:ext cx="567208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34589"/>
              </p:ext>
            </p:extLst>
          </p:nvPr>
        </p:nvGraphicFramePr>
        <p:xfrm>
          <a:off x="533400" y="4114800"/>
          <a:ext cx="76422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3" name="Equation" r:id="rId4" imgW="3162240" imgH="914400" progId="Equation.DSMT4">
                  <p:embed/>
                </p:oleObj>
              </mc:Choice>
              <mc:Fallback>
                <p:oleObj name="Equation" r:id="rId4" imgW="31622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7642225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1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 6.2.2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be random variables with standard deviations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𝜎</m:t>
                    </m:r>
                    <m:r>
                      <a:rPr lang="en-US" sz="2800" i="1" baseline="-25000" dirty="0" err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𝜎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, respectively. The </a:t>
                </a:r>
                <a:r>
                  <a:rPr lang="en-US" sz="2800" i="1" dirty="0"/>
                  <a:t>correlation coefficient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i="1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Theorem 6.2.2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29772"/>
              </p:ext>
            </p:extLst>
          </p:nvPr>
        </p:nvGraphicFramePr>
        <p:xfrm>
          <a:off x="2209800" y="3048000"/>
          <a:ext cx="4724400" cy="84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2" name="Equation" r:id="rId4" imgW="2425680" imgH="431640" progId="Equation.DSMT4">
                  <p:embed/>
                </p:oleObj>
              </mc:Choice>
              <mc:Fallback>
                <p:oleObj name="Equation" r:id="rId4" imgW="2425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3048000"/>
                        <a:ext cx="4724400" cy="840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94196"/>
              </p:ext>
            </p:extLst>
          </p:nvPr>
        </p:nvGraphicFramePr>
        <p:xfrm>
          <a:off x="838200" y="4495800"/>
          <a:ext cx="73564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53" name="Equation" r:id="rId6" imgW="3530520" imgH="914400" progId="Equation.DSMT4">
                  <p:embed/>
                </p:oleObj>
              </mc:Choice>
              <mc:Fallback>
                <p:oleObj name="Equation" r:id="rId6" imgW="3530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495800"/>
                        <a:ext cx="735647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61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 </a:t>
                </a:r>
                <a:r>
                  <a:rPr lang="en-US" sz="2800" dirty="0"/>
                  <a:t>6.2.3 The </a:t>
                </a:r>
                <a:r>
                  <a:rPr lang="en-US" sz="2800" i="1" dirty="0"/>
                  <a:t>sample correlation coefficient</a:t>
                </a:r>
                <a:r>
                  <a:rPr lang="en-US" sz="2800" dirty="0"/>
                  <a:t> of n pairs of data values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{(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𝑦</m:t>
                    </m:r>
                    <m:r>
                      <a:rPr lang="en-US" sz="2800" i="1" baseline="-25000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), </m:t>
                    </m:r>
                    <m:r>
                      <a:rPr lang="en-US" sz="2800" b="0" i="1" dirty="0" smtClean="0">
                        <a:latin typeface="Cambria Math"/>
                      </a:rPr>
                      <m:t>…</m:t>
                    </m:r>
                    <m:r>
                      <a:rPr lang="en-US" sz="2800" i="1" dirty="0">
                        <a:latin typeface="Cambria Math"/>
                      </a:rPr>
                      <m:t>, (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baseline="-25000" dirty="0" err="1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 err="1">
                        <a:latin typeface="Cambria Math"/>
                      </a:rPr>
                      <m:t>𝑦</m:t>
                    </m:r>
                    <m:r>
                      <a:rPr lang="en-US" sz="2800" i="1" baseline="-25000" dirty="0" err="1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)}</m:t>
                    </m:r>
                  </m:oMath>
                </a14:m>
                <a:r>
                  <a:rPr lang="en-US" sz="2800" dirty="0"/>
                  <a:t>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Alternatively,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87570"/>
              </p:ext>
            </p:extLst>
          </p:nvPr>
        </p:nvGraphicFramePr>
        <p:xfrm>
          <a:off x="2667000" y="2667000"/>
          <a:ext cx="4191000" cy="153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0" name="Equation" r:id="rId4" imgW="2184120" imgH="799920" progId="Equation.DSMT4">
                  <p:embed/>
                </p:oleObj>
              </mc:Choice>
              <mc:Fallback>
                <p:oleObj name="Equation" r:id="rId4" imgW="218412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4191000" cy="153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96730"/>
              </p:ext>
            </p:extLst>
          </p:nvPr>
        </p:nvGraphicFramePr>
        <p:xfrm>
          <a:off x="2133600" y="4724400"/>
          <a:ext cx="538038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1" name="Equation" r:id="rId6" imgW="2577960" imgH="583920" progId="Equation.DSMT4">
                  <p:embed/>
                </p:oleObj>
              </mc:Choice>
              <mc:Fallback>
                <p:oleObj name="Equation" r:id="rId6" imgW="25779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538038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9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i="1" dirty="0"/>
              <a:t>r </a:t>
            </a:r>
            <a:r>
              <a:rPr lang="en-US" b="1" dirty="0"/>
              <a:t>measures the strength of a linear relationship</a:t>
            </a:r>
            <a:endParaRPr lang="en-US" dirty="0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7718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0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  </a:t>
            </a:r>
            <a:r>
              <a:rPr lang="en-US" dirty="0"/>
              <a:t>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variables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said to have a </a:t>
            </a:r>
            <a:r>
              <a:rPr lang="en-US" i="1" dirty="0"/>
              <a:t>bivariate normal distribution </a:t>
            </a:r>
            <a:r>
              <a:rPr lang="en-US" dirty="0"/>
              <a:t>if their joint </a:t>
            </a:r>
            <a:r>
              <a:rPr lang="en-US" dirty="0" err="1"/>
              <a:t>p.d.f</a:t>
            </a:r>
            <a:r>
              <a:rPr lang="en-US" dirty="0"/>
              <a:t>.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11988"/>
              </p:ext>
            </p:extLst>
          </p:nvPr>
        </p:nvGraphicFramePr>
        <p:xfrm>
          <a:off x="914400" y="2286000"/>
          <a:ext cx="709179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8" name="Equation" r:id="rId3" imgW="4000320" imgH="558720" progId="Equation.DSMT4">
                  <p:embed/>
                </p:oleObj>
              </mc:Choice>
              <mc:Fallback>
                <p:oleObj name="Equation" r:id="rId3" imgW="40003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709179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906"/>
              </p:ext>
            </p:extLst>
          </p:nvPr>
        </p:nvGraphicFramePr>
        <p:xfrm>
          <a:off x="1828800" y="4572000"/>
          <a:ext cx="512805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9" name="Equation" r:id="rId5" imgW="2108160" imgH="469800" progId="Equation.DSMT4">
                  <p:embed/>
                </p:oleObj>
              </mc:Choice>
              <mc:Fallback>
                <p:oleObj name="Equation" r:id="rId5" imgW="2108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572000"/>
                        <a:ext cx="5128054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0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1261</Words>
  <Application>Microsoft Office PowerPoint</Application>
  <PresentationFormat>On-screen Show (4:3)</PresentationFormat>
  <Paragraphs>170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Office Theme</vt:lpstr>
      <vt:lpstr>Equation</vt:lpstr>
      <vt:lpstr>  Simple Regression</vt:lpstr>
      <vt:lpstr>Introduction</vt:lpstr>
      <vt:lpstr>Scatterplot</vt:lpstr>
      <vt:lpstr>Covariance and Correlation</vt:lpstr>
      <vt:lpstr>Example </vt:lpstr>
      <vt:lpstr>Correlation Coefficient</vt:lpstr>
      <vt:lpstr>Sample Correlation Coefficient</vt:lpstr>
      <vt:lpstr>Sample Correlation Coefficient</vt:lpstr>
      <vt:lpstr>Bivariate Normal Distribution</vt:lpstr>
      <vt:lpstr>Bivariate Normal Distribution</vt:lpstr>
      <vt:lpstr>T-test of  ρ=0</vt:lpstr>
      <vt:lpstr>Example </vt:lpstr>
      <vt:lpstr>Example </vt:lpstr>
      <vt:lpstr>Method of Least-Squares</vt:lpstr>
      <vt:lpstr>Method of Least-Squares</vt:lpstr>
      <vt:lpstr>Example </vt:lpstr>
      <vt:lpstr>Example </vt:lpstr>
      <vt:lpstr> The Simple Linear Model</vt:lpstr>
      <vt:lpstr>Residuals</vt:lpstr>
      <vt:lpstr>Example</vt:lpstr>
      <vt:lpstr>Standard Error of Estimate</vt:lpstr>
      <vt:lpstr>Prediction Interval</vt:lpstr>
      <vt:lpstr>Confidence Interval for m</vt:lpstr>
      <vt:lpstr>T-Test of the Slope</vt:lpstr>
      <vt:lpstr>Sums of Squares and ANOVA</vt:lpstr>
      <vt:lpstr>Coefficient of Determination</vt:lpstr>
      <vt:lpstr>F-Test of the Slope</vt:lpstr>
      <vt:lpstr> Nonlinear Regression</vt:lpstr>
      <vt:lpstr>Nonlinear Regression</vt:lpstr>
      <vt:lpstr>Transformations</vt:lpstr>
      <vt:lpstr>Example </vt:lpstr>
      <vt:lpstr>Example </vt:lpstr>
      <vt:lpstr>6.7 – Multiple Regression</vt:lpstr>
      <vt:lpstr>Example</vt:lpstr>
      <vt:lpstr>Outputs</vt:lpstr>
      <vt:lpstr>Outputs</vt:lpstr>
      <vt:lpstr>ANOVA Results</vt:lpstr>
      <vt:lpstr>Regression Statistics</vt:lpstr>
      <vt:lpstr>Regression Statistics</vt:lpstr>
      <vt:lpstr>Which Set of Variables is “Best?”</vt:lpstr>
    </vt:vector>
  </TitlesOfParts>
  <Company>Concordia University,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Mathematical Statistics</dc:title>
  <dc:creator>Windows User</dc:creator>
  <cp:lastModifiedBy>Prince Nelson, Sybil</cp:lastModifiedBy>
  <cp:revision>301</cp:revision>
  <dcterms:created xsi:type="dcterms:W3CDTF">2012-06-13T01:52:41Z</dcterms:created>
  <dcterms:modified xsi:type="dcterms:W3CDTF">2021-01-14T23:07:47Z</dcterms:modified>
</cp:coreProperties>
</file>