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eg" ContentType="image/jpeg"/>
  <Override PartName="/ppt/media/image11.jpeg" ContentType="image/jpeg"/>
  <Override PartName="/ppt/media/image14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86488B-DEF5-4020-BF0A-4EA1E6093B9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"What are the possible ways in which the system, operating under a particular environment, may fail to satisfy its requirements?"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Define who you trust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57E563-6948-447A-9A18-C064C8BDF026}" type="slidenum">
              <a:rPr b="0" lang="en-GB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Negative goal =&gt; Harder to prove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Iterative process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-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Red team/ blue team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19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20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838080" y="465120"/>
            <a:ext cx="10515240" cy="31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838080" y="3391200"/>
            <a:ext cx="484524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320640" y="175644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3808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3320640" y="3391200"/>
            <a:ext cx="236412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2476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114440" y="175644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83808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2476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4114440" y="3391200"/>
            <a:ext cx="1559880" cy="149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43272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2593800" y="1981080"/>
            <a:ext cx="7003800" cy="36777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icon to add media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1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865920" y="1755720"/>
            <a:ext cx="4187520" cy="31302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icon to add chart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1960" y="936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1960" y="288900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Click to edit Master text styles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936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288900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Click to edit Master text styles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1960" y="936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1960" y="288900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Click to edit Master text styles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960" y="936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1960" y="288900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Click to edit Master text styles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0532880" cy="31294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1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10532880" cy="31294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1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1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674040" y="1756440"/>
            <a:ext cx="3688920" cy="3152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Drag picture to placeholder or click icon to add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465120"/>
            <a:ext cx="10515240" cy="679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838080" y="1756440"/>
            <a:ext cx="4845240" cy="31294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1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674040" y="1756440"/>
            <a:ext cx="3688920" cy="3152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Drag picture to placeholder or click icon to add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523880" y="431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70c0"/>
                </a:solidFill>
                <a:latin typeface="Arial"/>
              </a:rPr>
              <a:t>Threat Modeling Workshop</a:t>
            </a:r>
            <a:endParaRPr b="0" lang="en-US" sz="6000" spc="-1" strike="noStrike">
              <a:solidFill>
                <a:srgbClr val="0070c0"/>
              </a:solidFill>
              <a:latin typeface="Arial"/>
              <a:ea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838080" y="465120"/>
            <a:ext cx="10515240" cy="67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Threat Modelling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838080" y="1755720"/>
            <a:ext cx="10321920" cy="313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Policy: What do you want the system to do?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Threat Model: Assumptions about the bad guys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Mechanisms: HW, SW and systems to mitigate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838080" y="1144440"/>
            <a:ext cx="105152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500" spc="-1" strike="noStrike">
                <a:solidFill>
                  <a:srgbClr val="f18b2d"/>
                </a:solidFill>
                <a:latin typeface="Arial"/>
              </a:rPr>
              <a:t>Security is goals vs adversaries</a:t>
            </a:r>
            <a:endParaRPr b="0" lang="en-GB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831960" y="936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Lecture Recap..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831960" y="288936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STRIDE, PASTA and DREAD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38080" y="465120"/>
            <a:ext cx="10515240" cy="67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STRIDE                                                   PASTA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838080" y="1755720"/>
            <a:ext cx="10532880" cy="313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838080" y="1144440"/>
            <a:ext cx="105152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36" name="Picture 7" descr=""/>
          <p:cNvPicPr/>
          <p:nvPr/>
        </p:nvPicPr>
        <p:blipFill>
          <a:blip r:embed="rId1"/>
          <a:stretch/>
        </p:blipFill>
        <p:spPr>
          <a:xfrm>
            <a:off x="335160" y="1755720"/>
            <a:ext cx="5267880" cy="3885840"/>
          </a:xfrm>
          <a:prstGeom prst="rect">
            <a:avLst/>
          </a:prstGeom>
          <a:ln>
            <a:noFill/>
          </a:ln>
        </p:spPr>
      </p:pic>
      <p:pic>
        <p:nvPicPr>
          <p:cNvPr id="437" name="Picture 8" descr=""/>
          <p:cNvPicPr/>
          <p:nvPr/>
        </p:nvPicPr>
        <p:blipFill>
          <a:blip r:embed="rId2"/>
          <a:stretch/>
        </p:blipFill>
        <p:spPr>
          <a:xfrm>
            <a:off x="6104880" y="1755720"/>
            <a:ext cx="5484600" cy="37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838080" y="465120"/>
            <a:ext cx="10515240" cy="67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Damage Reproducibility Exploitability Affected Users Discoverability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838080" y="1755720"/>
            <a:ext cx="10532880" cy="313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None = 0 Low = 1 Medium =2 High =3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(D+R+E+A+D)/5 = RISK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RISK &gt; 1: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Fix NAO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RISK &lt;1: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FIX TOMORROW </a:t>
            </a: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18b2d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</a:rPr>
              <a:t>(DreaD-D)</a:t>
            </a:r>
            <a:endParaRPr b="0" lang="en-US" sz="1200" spc="-1" strike="noStrike">
              <a:solidFill>
                <a:srgbClr val="f18b2d"/>
              </a:solidFill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838080" y="1144440"/>
            <a:ext cx="105152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500" spc="-1" strike="noStrike">
                <a:solidFill>
                  <a:srgbClr val="f18b2d"/>
                </a:solidFill>
                <a:latin typeface="Arial"/>
              </a:rPr>
              <a:t>DREAD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441" name="Picture 6" descr=""/>
          <p:cNvPicPr/>
          <p:nvPr/>
        </p:nvPicPr>
        <p:blipFill>
          <a:blip r:embed="rId1"/>
          <a:stretch/>
        </p:blipFill>
        <p:spPr>
          <a:xfrm>
            <a:off x="8410680" y="1266840"/>
            <a:ext cx="3781080" cy="50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831960" y="936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100" spc="-1" strike="noStrike">
                <a:solidFill>
                  <a:srgbClr val="0070c0"/>
                </a:solidFill>
                <a:latin typeface="Arial"/>
                <a:ea typeface="Arial"/>
              </a:rPr>
              <a:t>"All models are wrong, but some are useful"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831960" y="288936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500" spc="-1" strike="noStrike">
                <a:solidFill>
                  <a:srgbClr val="f18b2d"/>
                </a:solidFill>
                <a:latin typeface="Arial"/>
              </a:rPr>
              <a:t>George Box, 1976</a:t>
            </a:r>
            <a:endParaRPr b="0" lang="en-US" sz="2500" spc="-1" strike="noStrike">
              <a:solidFill>
                <a:srgbClr val="f18b2d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838080" y="465120"/>
            <a:ext cx="10515240" cy="67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Netflix is offering user contributions!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838080" y="1755720"/>
            <a:ext cx="10532880" cy="313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Netflix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User submissions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Video Streaming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Facebook API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OAuth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User Identification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Amazon Web Services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Cloud storage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Microservices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838080" y="1144440"/>
            <a:ext cx="105152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500" spc="-1" strike="noStrike">
                <a:solidFill>
                  <a:srgbClr val="f18b2d"/>
                </a:solidFill>
                <a:latin typeface="Arial"/>
              </a:rPr>
              <a:t>Today’s challenge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8280000" y="4536000"/>
            <a:ext cx="2478240" cy="1301040"/>
          </a:xfrm>
          <a:prstGeom prst="rect">
            <a:avLst/>
          </a:prstGeom>
          <a:ln>
            <a:noFill/>
          </a:ln>
        </p:spPr>
      </p:pic>
      <p:pic>
        <p:nvPicPr>
          <p:cNvPr id="448" name="" descr=""/>
          <p:cNvPicPr/>
          <p:nvPr/>
        </p:nvPicPr>
        <p:blipFill>
          <a:blip r:embed="rId2"/>
          <a:stretch/>
        </p:blipFill>
        <p:spPr>
          <a:xfrm>
            <a:off x="6624000" y="2427840"/>
            <a:ext cx="1100160" cy="110016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3"/>
          <a:stretch/>
        </p:blipFill>
        <p:spPr>
          <a:xfrm>
            <a:off x="9839880" y="1584000"/>
            <a:ext cx="1248120" cy="1248120"/>
          </a:xfrm>
          <a:prstGeom prst="rect">
            <a:avLst/>
          </a:prstGeom>
          <a:ln>
            <a:noFill/>
          </a:ln>
        </p:spPr>
      </p:pic>
      <p:sp>
        <p:nvSpPr>
          <p:cNvPr id="450" name="Line 4"/>
          <p:cNvSpPr/>
          <p:nvPr/>
        </p:nvSpPr>
        <p:spPr>
          <a:xfrm flipV="1">
            <a:off x="6912000" y="1755360"/>
            <a:ext cx="28080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5"/>
          <p:cNvSpPr/>
          <p:nvPr/>
        </p:nvSpPr>
        <p:spPr>
          <a:xfrm flipH="1">
            <a:off x="7920000" y="2232000"/>
            <a:ext cx="180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6"/>
          <p:cNvSpPr/>
          <p:nvPr/>
        </p:nvSpPr>
        <p:spPr>
          <a:xfrm flipH="1">
            <a:off x="10152000" y="2952000"/>
            <a:ext cx="648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7"/>
          <p:cNvSpPr/>
          <p:nvPr/>
        </p:nvSpPr>
        <p:spPr>
          <a:xfrm flipV="1">
            <a:off x="9432000" y="2952000"/>
            <a:ext cx="936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8"/>
          <p:cNvSpPr/>
          <p:nvPr/>
        </p:nvSpPr>
        <p:spPr>
          <a:xfrm>
            <a:off x="7704000" y="3672000"/>
            <a:ext cx="1152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9"/>
          <p:cNvSpPr/>
          <p:nvPr/>
        </p:nvSpPr>
        <p:spPr>
          <a:xfrm flipH="1" flipV="1">
            <a:off x="6984000" y="3744000"/>
            <a:ext cx="165600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838080" y="465120"/>
            <a:ext cx="10515240" cy="678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0070c0"/>
                </a:solidFill>
                <a:latin typeface="Arial"/>
                <a:ea typeface="Arial"/>
              </a:rPr>
              <a:t>Systems Thinking/ Trust Boundaries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38080" y="1755720"/>
            <a:ext cx="10321920" cy="313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Gmail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Reset Password, sends to secondary email address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me.com (Apple)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Reset Password, requires address and last four digits of credit card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18b2d"/>
                </a:solidFill>
                <a:latin typeface="Arial"/>
              </a:rPr>
              <a:t>Amazon</a:t>
            </a:r>
            <a:endParaRPr b="0" lang="en-US" sz="2800" spc="-1" strike="noStrike">
              <a:solidFill>
                <a:srgbClr val="f18b2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add credit cards without being logged in, requires account name, email address and billing address (via phone)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Reset Password, requires credit card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838080" y="1144440"/>
            <a:ext cx="105152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1500" spc="-1" strike="noStrike">
                <a:solidFill>
                  <a:srgbClr val="f18b2d"/>
                </a:solidFill>
                <a:latin typeface="Arial"/>
              </a:rPr>
              <a:t>Mat Honan, wired.com, 2012 - https://www.wired.com/2012/08/apple-amazon-mat-honan-hacking/</a:t>
            </a:r>
            <a:endParaRPr b="0" lang="en-GB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2017-08-31T16:22:35Z</dcterms:created>
  <dc:creator>Microsoft Office User</dc:creator>
  <dc:description/>
  <dc:language>en-GB</dc:language>
  <cp:lastModifiedBy/>
  <dcterms:modified xsi:type="dcterms:W3CDTF">2018-11-05T22:37:03Z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