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D576-78CE-E844-BA4F-49EB9637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172B7-7933-0842-819D-CD7703FF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47EE-91BB-EA44-9A1D-AF31D46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BB62-A843-BF4C-95A2-069CD9D2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1157-9BD4-3A42-A857-E894C628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F688-B1B3-9945-B8DC-F9BD9B13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46CBF-7F31-CE48-80B4-BA24968C0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589A-9ED3-6D40-B448-A9075ACE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F422-A357-7B4B-82C5-234672DA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BD53-33D7-CD48-9237-98C05EBB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EE1BB-8E85-7F4A-8AA8-B190536E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77C8D-AE0B-7048-9795-5DAFD89D9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3CF5-6138-DF4B-B591-09F34747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2AC2-7CBA-FA44-AC0B-EDBAC613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01DB-EF14-2D49-B0F4-320DC3A5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E55-6A49-8048-8D5F-C95B6953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6F52-F891-664D-AFC1-7AC26051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092A-974F-3D44-9EB4-4E337160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558-19AC-BB4F-9F2B-70929D30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09C1-F787-CF48-AFDB-BA486DCF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FBB1-38DD-2142-A684-906EBD7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9FDB4-CC9B-B341-B850-299DF643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AFA5-A0CC-9F4E-9B8A-FA255438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21CB-9CAB-9045-A1CC-58A661F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5091-8F97-8641-B065-C8AAE2D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1C1B-0C9E-D247-8890-50E4AB4D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49A8-326B-0747-8368-40CE328B5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0E174-5639-2549-A8DF-52DDA564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A9B4-0D29-D046-87EA-CE4F54DC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884E2-DD18-324B-B106-DA0BFE0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8062-9EDC-C848-B077-D1FAE317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DD0A-56FC-4841-8EFE-1DE9812B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4B8D-1E1E-914F-84DA-63FDF6B7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18182-9932-6346-A875-140B4E3B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24643-E527-F14B-9F52-63B89133C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09992-411A-7449-8C03-3CE358313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991A9-208A-E841-9A44-3D394603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6127-808C-E842-AEB8-C5237094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89648-DE6B-F14C-A78F-00A7EC8A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D00B-F358-7245-A7B4-DA272C0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E6F23-258E-D74C-8AAB-C7EFEC1E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3FA77-57DA-C54C-AB9B-9C22B29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6284F-478A-6A4E-B624-A4CD5D9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A7F3B-E76A-7B49-A5DB-EC94F0EF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0F18A-8CA2-9944-AD49-98B0687C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C7865-0D0C-B247-822A-C9289422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6D65-C96D-D44A-9C97-818016AF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D545-5814-544C-9A65-027F024C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47E1B-19D4-184F-A619-AD7742E4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40F6-147D-B543-A217-A81AD5F2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B0CE4-CA57-C84C-8036-E5577CCD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36879-B48F-9743-91BF-30FF4EBC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BAC9-D5A8-E94B-A23D-5E3C02DC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4B51E-1FE9-FD41-91C4-7F6857871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10DD0-41F5-4946-984D-F43D88C5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EBA1B-D881-604E-B10A-28314C29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D9EE-F7F4-1843-A942-F5A29071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A62D-F805-4F45-AEA3-4A6B4C58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985C8-C701-BC43-942C-A94813E1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89A1-7161-1C41-BD46-EA406988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4235-6695-B14E-8F78-83401DD8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513D-1B82-7B49-B565-41D77EE5B82D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668F-2AF3-444E-9397-8D8B4393E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4327-756F-E34F-BC0D-F0C7410B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0301-8892-6E44-8866-CDF57E85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36DA-3EDD-6A4F-A896-CF1DD2C61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Warby</a:t>
            </a:r>
            <a:r>
              <a:rPr lang="en-US" dirty="0"/>
              <a:t> Parker Usage Funnels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1CD66-D172-AE4E-A4C2-A2BEAF0F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Codecademy</a:t>
            </a:r>
            <a:r>
              <a:rPr lang="en-US" dirty="0"/>
              <a:t> SQL Class</a:t>
            </a:r>
          </a:p>
        </p:txBody>
      </p:sp>
    </p:spTree>
    <p:extLst>
      <p:ext uri="{BB962C8B-B14F-4D97-AF65-F5344CB8AC3E}">
        <p14:creationId xmlns:p14="http://schemas.microsoft.com/office/powerpoint/2010/main" val="270476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8512-28DC-9C48-817C-5944F394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032D-0464-3E4E-B897-EDB1B888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survey</a:t>
            </a:r>
            <a:r>
              <a:rPr lang="en-US" dirty="0"/>
              <a:t> table contains the columns </a:t>
            </a:r>
            <a:r>
              <a:rPr lang="en-US" i="1" dirty="0"/>
              <a:t>question</a:t>
            </a:r>
            <a:r>
              <a:rPr lang="en-US" dirty="0"/>
              <a:t>, </a:t>
            </a:r>
            <a:r>
              <a:rPr lang="en-US" i="1" dirty="0" err="1"/>
              <a:t>user_id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100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EBCA-7671-7049-A74B-A663A667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2A198B-58CB-4C4D-AF4E-24035A1982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0180563"/>
              </p:ext>
            </p:extLst>
          </p:nvPr>
        </p:nvGraphicFramePr>
        <p:xfrm>
          <a:off x="534256" y="1825625"/>
          <a:ext cx="54855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772">
                  <a:extLst>
                    <a:ext uri="{9D8B030D-6E8A-4147-A177-3AD203B41FA5}">
                      <a16:colId xmlns:a16="http://schemas.microsoft.com/office/drawing/2014/main" val="3161740431"/>
                    </a:ext>
                  </a:extLst>
                </a:gridCol>
                <a:gridCol w="2742772">
                  <a:extLst>
                    <a:ext uri="{9D8B030D-6E8A-4147-A177-3AD203B41FA5}">
                      <a16:colId xmlns:a16="http://schemas.microsoft.com/office/drawing/2014/main" val="4151525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4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are you looking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What's your fit?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9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shapes do you like?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colors do you like?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5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was your last eye exam?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62661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361A6-FA90-A24F-8FCA-4E137387E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Counts for completion of each survey question shown at left</a:t>
            </a:r>
          </a:p>
        </p:txBody>
      </p:sp>
    </p:spTree>
    <p:extLst>
      <p:ext uri="{BB962C8B-B14F-4D97-AF65-F5344CB8AC3E}">
        <p14:creationId xmlns:p14="http://schemas.microsoft.com/office/powerpoint/2010/main" val="14695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F34E-687F-2A46-943D-8791560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12FF23-FA86-C54D-83F4-1C0F89D080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3054375"/>
              </p:ext>
            </p:extLst>
          </p:nvPr>
        </p:nvGraphicFramePr>
        <p:xfrm>
          <a:off x="339047" y="1825625"/>
          <a:ext cx="56807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377">
                  <a:extLst>
                    <a:ext uri="{9D8B030D-6E8A-4147-A177-3AD203B41FA5}">
                      <a16:colId xmlns:a16="http://schemas.microsoft.com/office/drawing/2014/main" val="3463652454"/>
                    </a:ext>
                  </a:extLst>
                </a:gridCol>
                <a:gridCol w="2840377">
                  <a:extLst>
                    <a:ext uri="{9D8B030D-6E8A-4147-A177-3AD203B41FA5}">
                      <a16:colId xmlns:a16="http://schemas.microsoft.com/office/drawing/2014/main" val="297380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3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are you looking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7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What's your fit?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5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shapes do you like?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4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colors do you like?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1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was your last eye exam?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510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D041-2A31-B04A-A5A5-B929CEBC5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shapes and eye exam questions had the lowest completion rates</a:t>
            </a:r>
          </a:p>
          <a:p>
            <a:r>
              <a:rPr lang="en-US" dirty="0"/>
              <a:t>The shapes question is likely harder for users to answer</a:t>
            </a:r>
          </a:p>
          <a:p>
            <a:r>
              <a:rPr lang="en-US" dirty="0"/>
              <a:t>The eye exam question is both hard to answer and personal</a:t>
            </a:r>
          </a:p>
        </p:txBody>
      </p:sp>
    </p:spTree>
    <p:extLst>
      <p:ext uri="{BB962C8B-B14F-4D97-AF65-F5344CB8AC3E}">
        <p14:creationId xmlns:p14="http://schemas.microsoft.com/office/powerpoint/2010/main" val="208829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C6B7-0706-D842-B3A2-C64B62CB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14F0-5B3A-FA4E-A24F-2E4A5B13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quiz</a:t>
            </a:r>
            <a:r>
              <a:rPr lang="en-US" dirty="0"/>
              <a:t> table contains the columns </a:t>
            </a:r>
            <a:r>
              <a:rPr lang="en-US" i="1" dirty="0" err="1"/>
              <a:t>user_id</a:t>
            </a:r>
            <a:r>
              <a:rPr lang="en-US" dirty="0"/>
              <a:t>, </a:t>
            </a:r>
            <a:r>
              <a:rPr lang="en-US" i="1" dirty="0"/>
              <a:t>style</a:t>
            </a:r>
            <a:r>
              <a:rPr lang="en-US" dirty="0"/>
              <a:t>, </a:t>
            </a:r>
            <a:r>
              <a:rPr lang="en-US" i="1" dirty="0"/>
              <a:t>fit</a:t>
            </a:r>
            <a:r>
              <a:rPr lang="en-US" dirty="0"/>
              <a:t>, </a:t>
            </a:r>
            <a:r>
              <a:rPr lang="en-US" i="1" dirty="0"/>
              <a:t>shape</a:t>
            </a:r>
            <a:r>
              <a:rPr lang="en-US" dirty="0"/>
              <a:t> and </a:t>
            </a:r>
            <a:r>
              <a:rPr lang="en-US" i="1" dirty="0"/>
              <a:t>color</a:t>
            </a:r>
          </a:p>
          <a:p>
            <a:r>
              <a:rPr lang="en-US" dirty="0"/>
              <a:t>The </a:t>
            </a:r>
            <a:r>
              <a:rPr lang="en-US" i="1" dirty="0" err="1"/>
              <a:t>home_try_on</a:t>
            </a:r>
            <a:r>
              <a:rPr lang="en-US" dirty="0"/>
              <a:t> table contains the columns </a:t>
            </a:r>
            <a:r>
              <a:rPr lang="en-US" i="1" dirty="0" err="1"/>
              <a:t>user_id</a:t>
            </a:r>
            <a:r>
              <a:rPr lang="en-US" dirty="0"/>
              <a:t>, </a:t>
            </a:r>
            <a:r>
              <a:rPr lang="en-US" i="1" dirty="0" err="1"/>
              <a:t>number_of_pairs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address</a:t>
            </a:r>
          </a:p>
          <a:p>
            <a:r>
              <a:rPr lang="en-US" dirty="0"/>
              <a:t>The </a:t>
            </a:r>
            <a:r>
              <a:rPr lang="en-US" i="1" dirty="0"/>
              <a:t>purchase</a:t>
            </a:r>
            <a:r>
              <a:rPr lang="en-US" dirty="0"/>
              <a:t> table contains the columns </a:t>
            </a:r>
            <a:r>
              <a:rPr lang="en-US" i="1" dirty="0" err="1"/>
              <a:t>user_id</a:t>
            </a:r>
            <a:r>
              <a:rPr lang="en-US" dirty="0"/>
              <a:t>, </a:t>
            </a:r>
            <a:r>
              <a:rPr lang="en-US" i="1" dirty="0" err="1"/>
              <a:t>product_id</a:t>
            </a:r>
            <a:r>
              <a:rPr lang="en-US" dirty="0"/>
              <a:t>, </a:t>
            </a:r>
            <a:r>
              <a:rPr lang="en-US" i="1" dirty="0"/>
              <a:t>style</a:t>
            </a:r>
            <a:r>
              <a:rPr lang="en-US" dirty="0"/>
              <a:t>, </a:t>
            </a:r>
            <a:r>
              <a:rPr lang="en-US" i="1" dirty="0" err="1"/>
              <a:t>model_name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 and </a:t>
            </a:r>
            <a:r>
              <a:rPr lang="en-US" i="1" dirty="0"/>
              <a:t>price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A477-EE7F-F24B-93F2-E9B06771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1489-A95F-3348-8E6C-7D60FBF3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SQL file</a:t>
            </a:r>
          </a:p>
        </p:txBody>
      </p:sp>
    </p:spTree>
    <p:extLst>
      <p:ext uri="{BB962C8B-B14F-4D97-AF65-F5344CB8AC3E}">
        <p14:creationId xmlns:p14="http://schemas.microsoft.com/office/powerpoint/2010/main" val="281433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1243-2937-AD48-8A8D-DAE5269E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6a: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7BD7E7-1185-5449-9452-B77A58C577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2323445"/>
              </p:ext>
            </p:extLst>
          </p:nvPr>
        </p:nvGraphicFramePr>
        <p:xfrm>
          <a:off x="838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6963567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541439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Purchase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8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 → Home Try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5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Try On →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091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22783-6043-974F-A982-02647DACA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Quiz to home try on conversion rates are markedly higher than home try on to purchase conversion rates</a:t>
            </a:r>
          </a:p>
          <a:p>
            <a:r>
              <a:rPr lang="en-US" dirty="0"/>
              <a:t>Improvement efforts should be focused on the home try on process to improve these rates</a:t>
            </a:r>
          </a:p>
        </p:txBody>
      </p:sp>
    </p:spTree>
    <p:extLst>
      <p:ext uri="{BB962C8B-B14F-4D97-AF65-F5344CB8AC3E}">
        <p14:creationId xmlns:p14="http://schemas.microsoft.com/office/powerpoint/2010/main" val="413402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24D-D35C-834F-948C-FF014250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6b: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3B020C-850B-5F41-BFAA-991DA786778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592141"/>
              </p:ext>
            </p:extLst>
          </p:nvPr>
        </p:nvGraphicFramePr>
        <p:xfrm>
          <a:off x="838200" y="1825625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1872992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8171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76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2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53282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F8BF5-D6E8-084A-A587-79637F83D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 home try on glasses resulted in much higher purchase rates than 3 glasses</a:t>
            </a:r>
          </a:p>
          <a:p>
            <a:r>
              <a:rPr lang="en-US" dirty="0"/>
              <a:t>5 pairs of glasses should be made available for home try on</a:t>
            </a:r>
          </a:p>
          <a:p>
            <a:r>
              <a:rPr lang="en-US" dirty="0"/>
              <a:t>The effects of more than 5 pairs of glasses on purchase rates should be evaluated</a:t>
            </a:r>
          </a:p>
        </p:txBody>
      </p:sp>
    </p:spTree>
    <p:extLst>
      <p:ext uri="{BB962C8B-B14F-4D97-AF65-F5344CB8AC3E}">
        <p14:creationId xmlns:p14="http://schemas.microsoft.com/office/powerpoint/2010/main" val="72042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B664-C419-5E4C-9E6A-9DCA0897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1D50-0FC5-DB44-B674-8B437477B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eye exam question is a major chokepoint in the quiz funnel and should be removed if possible</a:t>
            </a:r>
          </a:p>
          <a:p>
            <a:r>
              <a:rPr lang="en-US" dirty="0"/>
              <a:t>More customers are lost during home try on than at the quiz stage and home try on should therefore be a focus of improvement</a:t>
            </a:r>
          </a:p>
          <a:p>
            <a:r>
              <a:rPr lang="en-US" dirty="0"/>
              <a:t>Making 5 glasses available for try on results in more purchases than 3 glasses</a:t>
            </a:r>
          </a:p>
          <a:p>
            <a:r>
              <a:rPr lang="en-US" dirty="0"/>
              <a:t>The costs and benefits of more than 5 glasses for try on should be evaluated</a:t>
            </a:r>
          </a:p>
        </p:txBody>
      </p:sp>
    </p:spTree>
    <p:extLst>
      <p:ext uri="{BB962C8B-B14F-4D97-AF65-F5344CB8AC3E}">
        <p14:creationId xmlns:p14="http://schemas.microsoft.com/office/powerpoint/2010/main" val="13524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402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Warby Parker Usage Funnels</vt:lpstr>
      <vt:lpstr>Question 1:</vt:lpstr>
      <vt:lpstr>Question 2:</vt:lpstr>
      <vt:lpstr>Question 3:</vt:lpstr>
      <vt:lpstr>Question 4:</vt:lpstr>
      <vt:lpstr>Question 5:</vt:lpstr>
      <vt:lpstr>Question 6a:</vt:lpstr>
      <vt:lpstr>Question 6b: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Crowell</dc:creator>
  <cp:lastModifiedBy>Alexander Crowell</cp:lastModifiedBy>
  <cp:revision>6</cp:revision>
  <dcterms:created xsi:type="dcterms:W3CDTF">2018-10-11T15:23:27Z</dcterms:created>
  <dcterms:modified xsi:type="dcterms:W3CDTF">2018-10-11T16:12:42Z</dcterms:modified>
</cp:coreProperties>
</file>