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6/26/2020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1249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825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6/26/2020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9785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6/26/2020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7523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6/26/2020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0800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5793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6189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7868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9992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6/26/2020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26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3590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6/26/2020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8111664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3">
            <a:extLst>
              <a:ext uri="{FF2B5EF4-FFF2-40B4-BE49-F238E27FC236}">
                <a16:creationId xmlns:a16="http://schemas.microsoft.com/office/drawing/2014/main" id="{0492102F-F0EE-4EB3-9D39-1A06C9E5C34B}"/>
              </a:ext>
            </a:extLst>
          </p:cNvPr>
          <p:cNvPicPr>
            <a:picLocks noChangeAspect="1"/>
          </p:cNvPicPr>
          <p:nvPr/>
        </p:nvPicPr>
        <p:blipFill rotWithShape="1">
          <a:blip r:embed="rId2"/>
          <a:srcRect t="1299" b="14431"/>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A85E2AA-BE3C-42DE-8B20-1E44EFDAFCF8}"/>
              </a:ext>
            </a:extLst>
          </p:cNvPr>
          <p:cNvSpPr>
            <a:spLocks noGrp="1"/>
          </p:cNvSpPr>
          <p:nvPr>
            <p:ph type="ctrTitle"/>
          </p:nvPr>
        </p:nvSpPr>
        <p:spPr>
          <a:xfrm>
            <a:off x="7889065" y="2324906"/>
            <a:ext cx="3403426" cy="1588698"/>
          </a:xfrm>
        </p:spPr>
        <p:txBody>
          <a:bodyPr>
            <a:normAutofit/>
          </a:bodyPr>
          <a:lstStyle/>
          <a:p>
            <a:r>
              <a:rPr lang="en-GB">
                <a:solidFill>
                  <a:schemeClr val="tx1"/>
                </a:solidFill>
              </a:rPr>
              <a:t>Capstone Project</a:t>
            </a:r>
          </a:p>
        </p:txBody>
      </p:sp>
      <p:sp>
        <p:nvSpPr>
          <p:cNvPr id="3" name="Subtitle 2">
            <a:extLst>
              <a:ext uri="{FF2B5EF4-FFF2-40B4-BE49-F238E27FC236}">
                <a16:creationId xmlns:a16="http://schemas.microsoft.com/office/drawing/2014/main" id="{BAB016EE-BB78-4A7E-A59D-3F3BBF34F76A}"/>
              </a:ext>
            </a:extLst>
          </p:cNvPr>
          <p:cNvSpPr>
            <a:spLocks noGrp="1"/>
          </p:cNvSpPr>
          <p:nvPr>
            <p:ph type="subTitle" idx="1"/>
          </p:nvPr>
        </p:nvSpPr>
        <p:spPr>
          <a:xfrm>
            <a:off x="7889065" y="3945249"/>
            <a:ext cx="3403426" cy="738820"/>
          </a:xfrm>
        </p:spPr>
        <p:txBody>
          <a:bodyPr>
            <a:normAutofit/>
          </a:bodyPr>
          <a:lstStyle/>
          <a:p>
            <a:r>
              <a:rPr lang="en-GB" dirty="0"/>
              <a:t>Battle of the Neighbourhoods</a:t>
            </a:r>
          </a:p>
        </p:txBody>
      </p:sp>
    </p:spTree>
    <p:extLst>
      <p:ext uri="{BB962C8B-B14F-4D97-AF65-F5344CB8AC3E}">
        <p14:creationId xmlns:p14="http://schemas.microsoft.com/office/powerpoint/2010/main" val="16438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73C2D0-308E-421C-A391-F91BF5BE8AA7}"/>
              </a:ext>
            </a:extLst>
          </p:cNvPr>
          <p:cNvSpPr>
            <a:spLocks noGrp="1"/>
          </p:cNvSpPr>
          <p:nvPr>
            <p:ph type="title"/>
          </p:nvPr>
        </p:nvSpPr>
        <p:spPr>
          <a:xfrm>
            <a:off x="581192" y="1507414"/>
            <a:ext cx="5120255" cy="3903332"/>
          </a:xfrm>
        </p:spPr>
        <p:txBody>
          <a:bodyPr anchor="t">
            <a:normAutofit/>
          </a:bodyPr>
          <a:lstStyle/>
          <a:p>
            <a:r>
              <a:rPr lang="en-GB" sz="4000">
                <a:solidFill>
                  <a:schemeClr val="tx1">
                    <a:lumMod val="85000"/>
                    <a:lumOff val="15000"/>
                  </a:schemeClr>
                </a:solidFill>
              </a:rPr>
              <a:t>Yo! SuSHI – International Expansion Project</a:t>
            </a:r>
          </a:p>
        </p:txBody>
      </p:sp>
      <p:sp>
        <p:nvSpPr>
          <p:cNvPr id="10" name="Rectangle 9">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0964134-A76A-4B69-A288-529CB0C6CE61}"/>
              </a:ext>
            </a:extLst>
          </p:cNvPr>
          <p:cNvSpPr>
            <a:spLocks noGrp="1"/>
          </p:cNvSpPr>
          <p:nvPr>
            <p:ph idx="1"/>
          </p:nvPr>
        </p:nvSpPr>
        <p:spPr>
          <a:xfrm>
            <a:off x="6441743" y="1507415"/>
            <a:ext cx="4819091" cy="3903331"/>
          </a:xfrm>
          <a:ln w="57150">
            <a:noFill/>
          </a:ln>
        </p:spPr>
        <p:txBody>
          <a:bodyPr anchor="t">
            <a:normAutofit/>
          </a:bodyPr>
          <a:lstStyle/>
          <a:p>
            <a:r>
              <a:rPr lang="en-GB" sz="2000"/>
              <a:t>YO! Sushi is a UK chain restaurants, serving mainly Sushi and other Japanese Food.</a:t>
            </a:r>
          </a:p>
          <a:p>
            <a:r>
              <a:rPr lang="en-GB" sz="2000"/>
              <a:t>The majority of the YO! Sushi chain is in London, the capital and epicentre of the UK’s economy. </a:t>
            </a:r>
          </a:p>
          <a:p>
            <a:r>
              <a:rPr lang="en-GB" sz="2000"/>
              <a:t>The aim of this study was to find the optimal location to build a YO! Sushi within New York City – the USA’s economic hub. </a:t>
            </a:r>
          </a:p>
        </p:txBody>
      </p:sp>
      <p:sp>
        <p:nvSpPr>
          <p:cNvPr id="14" name="Rectangle 13">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70731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62B1511-1C1E-4FFC-BF7A-D2FAE64EABC3}"/>
              </a:ext>
            </a:extLst>
          </p:cNvPr>
          <p:cNvSpPr>
            <a:spLocks noGrp="1"/>
          </p:cNvSpPr>
          <p:nvPr>
            <p:ph type="title"/>
          </p:nvPr>
        </p:nvSpPr>
        <p:spPr>
          <a:xfrm>
            <a:off x="771148" y="1037967"/>
            <a:ext cx="3054091" cy="4709131"/>
          </a:xfrm>
        </p:spPr>
        <p:txBody>
          <a:bodyPr anchor="ctr">
            <a:normAutofit/>
          </a:bodyPr>
          <a:lstStyle/>
          <a:p>
            <a:r>
              <a:rPr lang="en-GB">
                <a:solidFill>
                  <a:srgbClr val="FFFEFF"/>
                </a:solidFill>
              </a:rPr>
              <a:t>Data Section</a:t>
            </a:r>
          </a:p>
        </p:txBody>
      </p:sp>
      <p:sp>
        <p:nvSpPr>
          <p:cNvPr id="3" name="Content Placeholder 2">
            <a:extLst>
              <a:ext uri="{FF2B5EF4-FFF2-40B4-BE49-F238E27FC236}">
                <a16:creationId xmlns:a16="http://schemas.microsoft.com/office/drawing/2014/main" id="{6AE94EF2-F97A-48BE-AF73-7C46CE0F3F34}"/>
              </a:ext>
            </a:extLst>
          </p:cNvPr>
          <p:cNvSpPr>
            <a:spLocks noGrp="1"/>
          </p:cNvSpPr>
          <p:nvPr>
            <p:ph idx="1"/>
          </p:nvPr>
        </p:nvSpPr>
        <p:spPr>
          <a:xfrm>
            <a:off x="4534935" y="1037968"/>
            <a:ext cx="6725899" cy="4820832"/>
          </a:xfrm>
        </p:spPr>
        <p:txBody>
          <a:bodyPr>
            <a:normAutofit/>
          </a:bodyPr>
          <a:lstStyle/>
          <a:p>
            <a:r>
              <a:rPr lang="en-GB" dirty="0"/>
              <a:t>Food venue locations acquired through Foursquare API.</a:t>
            </a:r>
          </a:p>
          <a:p>
            <a:r>
              <a:rPr lang="en-GB" dirty="0"/>
              <a:t>Zip codes for New York City taken from their open data portal.</a:t>
            </a:r>
          </a:p>
          <a:p>
            <a:r>
              <a:rPr lang="en-GB" dirty="0"/>
              <a:t>YO! Sushi restaurants found in London using a google maps search. They were further processed by geocoding them through </a:t>
            </a:r>
            <a:r>
              <a:rPr lang="en-GB" dirty="0" err="1"/>
              <a:t>Doogle</a:t>
            </a:r>
            <a:r>
              <a:rPr lang="en-GB" dirty="0"/>
              <a:t> Geocoder. </a:t>
            </a:r>
          </a:p>
        </p:txBody>
      </p:sp>
    </p:spTree>
    <p:extLst>
      <p:ext uri="{BB962C8B-B14F-4D97-AF65-F5344CB8AC3E}">
        <p14:creationId xmlns:p14="http://schemas.microsoft.com/office/powerpoint/2010/main" val="4245997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6148A5A-A26C-4580-887B-A91770B903BB}"/>
              </a:ext>
            </a:extLst>
          </p:cNvPr>
          <p:cNvSpPr>
            <a:spLocks noGrp="1"/>
          </p:cNvSpPr>
          <p:nvPr>
            <p:ph type="title"/>
          </p:nvPr>
        </p:nvSpPr>
        <p:spPr>
          <a:xfrm>
            <a:off x="771148" y="1037967"/>
            <a:ext cx="3054091" cy="4709131"/>
          </a:xfrm>
        </p:spPr>
        <p:txBody>
          <a:bodyPr anchor="ctr">
            <a:normAutofit/>
          </a:bodyPr>
          <a:lstStyle/>
          <a:p>
            <a:r>
              <a:rPr lang="en-GB">
                <a:solidFill>
                  <a:srgbClr val="FFFEFF"/>
                </a:solidFill>
              </a:rPr>
              <a:t>Methodology</a:t>
            </a:r>
          </a:p>
        </p:txBody>
      </p:sp>
      <p:sp>
        <p:nvSpPr>
          <p:cNvPr id="3" name="Content Placeholder 2">
            <a:extLst>
              <a:ext uri="{FF2B5EF4-FFF2-40B4-BE49-F238E27FC236}">
                <a16:creationId xmlns:a16="http://schemas.microsoft.com/office/drawing/2014/main" id="{09F123CE-D025-41DF-95A6-93A8DD2AD990}"/>
              </a:ext>
            </a:extLst>
          </p:cNvPr>
          <p:cNvSpPr>
            <a:spLocks noGrp="1"/>
          </p:cNvSpPr>
          <p:nvPr>
            <p:ph idx="1"/>
          </p:nvPr>
        </p:nvSpPr>
        <p:spPr>
          <a:xfrm>
            <a:off x="4534935" y="1037968"/>
            <a:ext cx="6725899" cy="4820832"/>
          </a:xfrm>
        </p:spPr>
        <p:txBody>
          <a:bodyPr>
            <a:normAutofit/>
          </a:bodyPr>
          <a:lstStyle/>
          <a:p>
            <a:r>
              <a:rPr lang="en-GB" dirty="0"/>
              <a:t>The first way the data was analysed was through k-means clustering, to find locations in New York City that are similar to those around the YO! Sushi restaurants. </a:t>
            </a:r>
          </a:p>
          <a:p>
            <a:r>
              <a:rPr lang="en-GB" dirty="0"/>
              <a:t>The second way the data was analysed was through exploratory data analysis. After processing, the data was searched to find the New York City zip codes that had the highest prevalences of Japanese or Sushi restaurants. </a:t>
            </a:r>
          </a:p>
        </p:txBody>
      </p:sp>
    </p:spTree>
    <p:extLst>
      <p:ext uri="{BB962C8B-B14F-4D97-AF65-F5344CB8AC3E}">
        <p14:creationId xmlns:p14="http://schemas.microsoft.com/office/powerpoint/2010/main" val="115858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61C9-00B1-4A3B-B63C-05FD7DFAEA47}"/>
              </a:ext>
            </a:extLst>
          </p:cNvPr>
          <p:cNvSpPr>
            <a:spLocks noGrp="1"/>
          </p:cNvSpPr>
          <p:nvPr>
            <p:ph type="title"/>
          </p:nvPr>
        </p:nvSpPr>
        <p:spPr/>
        <p:txBody>
          <a:bodyPr>
            <a:normAutofit fontScale="90000"/>
          </a:bodyPr>
          <a:lstStyle/>
          <a:p>
            <a:r>
              <a:rPr lang="en-GB" dirty="0"/>
              <a:t>K-Means Clustering </a:t>
            </a:r>
            <a:br>
              <a:rPr lang="en-GB" dirty="0"/>
            </a:br>
            <a:r>
              <a:rPr lang="en-GB" sz="1600" dirty="0">
                <a:latin typeface="Calibri" panose="020F0502020204030204" pitchFamily="34" charset="0"/>
                <a:cs typeface="Calibri" panose="020F0502020204030204" pitchFamily="34" charset="0"/>
              </a:rPr>
              <a:t>The common cluster shared by both the YO! Sushi postcodes and the New York City Zip codes is that of Cluster 3 – shown by the darker blue shaded dots on each of the maps. There is a large cluster around Madison Square garden - </a:t>
            </a:r>
            <a:r>
              <a:rPr lang="en-GB" sz="1600" dirty="0">
                <a:effectLst/>
                <a:latin typeface="Calibri" panose="020F0502020204030204" pitchFamily="34" charset="0"/>
                <a:ea typeface="Calibri" panose="020F0502020204030204" pitchFamily="34" charset="0"/>
                <a:cs typeface="Calibri" panose="020F0502020204030204" pitchFamily="34" charset="0"/>
              </a:rPr>
              <a:t>Pennsylvania station. This would suggest that this is the mos</a:t>
            </a:r>
            <a:r>
              <a:rPr lang="en-GB" sz="1600" dirty="0">
                <a:latin typeface="Calibri" panose="020F0502020204030204" pitchFamily="34" charset="0"/>
                <a:ea typeface="Calibri" panose="020F0502020204030204" pitchFamily="34" charset="0"/>
                <a:cs typeface="Calibri" panose="020F0502020204030204" pitchFamily="34" charset="0"/>
              </a:rPr>
              <a:t>t optimal location for a new restaurant. </a:t>
            </a:r>
            <a:endParaRPr lang="en-GB" dirty="0">
              <a:latin typeface="Calibri" panose="020F0502020204030204" pitchFamily="34" charset="0"/>
              <a:cs typeface="Calibri" panose="020F0502020204030204" pitchFamily="34" charset="0"/>
            </a:endParaRPr>
          </a:p>
        </p:txBody>
      </p:sp>
      <p:pic>
        <p:nvPicPr>
          <p:cNvPr id="5" name="Content Placeholder 4" descr="A picture containing text, map&#10;&#10;Description automatically generated">
            <a:extLst>
              <a:ext uri="{FF2B5EF4-FFF2-40B4-BE49-F238E27FC236}">
                <a16:creationId xmlns:a16="http://schemas.microsoft.com/office/drawing/2014/main" id="{6536546B-2584-446A-B62D-33AF8078D7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9381" y="2185850"/>
            <a:ext cx="6137497" cy="3534656"/>
          </a:xfrm>
        </p:spPr>
      </p:pic>
      <p:pic>
        <p:nvPicPr>
          <p:cNvPr id="7" name="Picture 6" descr="A picture containing text, map&#10;&#10;Description automatically generated">
            <a:extLst>
              <a:ext uri="{FF2B5EF4-FFF2-40B4-BE49-F238E27FC236}">
                <a16:creationId xmlns:a16="http://schemas.microsoft.com/office/drawing/2014/main" id="{966311F5-3719-47E6-923D-FE52FF2BF2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845" y="2185850"/>
            <a:ext cx="5106353" cy="3534657"/>
          </a:xfrm>
          <a:prstGeom prst="rect">
            <a:avLst/>
          </a:prstGeom>
        </p:spPr>
      </p:pic>
      <p:sp>
        <p:nvSpPr>
          <p:cNvPr id="8" name="Rectangle 7">
            <a:extLst>
              <a:ext uri="{FF2B5EF4-FFF2-40B4-BE49-F238E27FC236}">
                <a16:creationId xmlns:a16="http://schemas.microsoft.com/office/drawing/2014/main" id="{69AEE2C2-0A4E-4A65-96F5-B78F90E184E8}"/>
              </a:ext>
            </a:extLst>
          </p:cNvPr>
          <p:cNvSpPr/>
          <p:nvPr/>
        </p:nvSpPr>
        <p:spPr>
          <a:xfrm>
            <a:off x="8434873" y="4208106"/>
            <a:ext cx="326572" cy="391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6516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2664-13CB-4A59-B5FA-CD129DA108DA}"/>
              </a:ext>
            </a:extLst>
          </p:cNvPr>
          <p:cNvSpPr>
            <a:spLocks noGrp="1"/>
          </p:cNvSpPr>
          <p:nvPr>
            <p:ph type="title"/>
          </p:nvPr>
        </p:nvSpPr>
        <p:spPr/>
        <p:txBody>
          <a:bodyPr/>
          <a:lstStyle/>
          <a:p>
            <a:r>
              <a:rPr lang="en-GB" dirty="0"/>
              <a:t>Exploratory analysis</a:t>
            </a:r>
            <a:br>
              <a:rPr lang="en-GB" dirty="0"/>
            </a:br>
            <a:r>
              <a:rPr lang="en-GB" sz="1400" dirty="0">
                <a:latin typeface="Calibri" panose="020F0502020204030204" pitchFamily="34" charset="0"/>
                <a:cs typeface="Calibri" panose="020F0502020204030204" pitchFamily="34" charset="0"/>
              </a:rPr>
              <a:t>The exploratory analysis found that most zip codes with Japanese restaurants as the most common venue type, were in cluster 7. Most of cluster 7 is centred around grand central station, providing another potential location for a </a:t>
            </a:r>
            <a:r>
              <a:rPr lang="en-GB" sz="1400" dirty="0" err="1">
                <a:latin typeface="Calibri" panose="020F0502020204030204" pitchFamily="34" charset="0"/>
                <a:cs typeface="Calibri" panose="020F0502020204030204" pitchFamily="34" charset="0"/>
              </a:rPr>
              <a:t>yo</a:t>
            </a:r>
            <a:r>
              <a:rPr lang="en-GB" sz="1400" dirty="0">
                <a:latin typeface="Calibri" panose="020F0502020204030204" pitchFamily="34" charset="0"/>
                <a:cs typeface="Calibri" panose="020F0502020204030204" pitchFamily="34" charset="0"/>
              </a:rPr>
              <a:t>! Sushi restaurant. </a:t>
            </a:r>
            <a:endParaRPr lang="en-GB" dirty="0"/>
          </a:p>
        </p:txBody>
      </p:sp>
      <p:pic>
        <p:nvPicPr>
          <p:cNvPr id="5" name="Content Placeholder 4" descr="A picture containing text, map&#10;&#10;Description automatically generated">
            <a:extLst>
              <a:ext uri="{FF2B5EF4-FFF2-40B4-BE49-F238E27FC236}">
                <a16:creationId xmlns:a16="http://schemas.microsoft.com/office/drawing/2014/main" id="{F4491BC3-A167-4862-9568-4381D7B42B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2" y="2549587"/>
            <a:ext cx="5132388" cy="2955802"/>
          </a:xfrm>
        </p:spPr>
      </p:pic>
      <p:pic>
        <p:nvPicPr>
          <p:cNvPr id="7" name="Picture 6" descr="A screenshot of a cell phone&#10;&#10;Description automatically generated">
            <a:extLst>
              <a:ext uri="{FF2B5EF4-FFF2-40B4-BE49-F238E27FC236}">
                <a16:creationId xmlns:a16="http://schemas.microsoft.com/office/drawing/2014/main" id="{D51155EF-073F-4EC6-BDFC-01A91712DF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098" y="2549587"/>
            <a:ext cx="4952611" cy="3101635"/>
          </a:xfrm>
          <a:prstGeom prst="rect">
            <a:avLst/>
          </a:prstGeom>
        </p:spPr>
      </p:pic>
      <p:sp>
        <p:nvSpPr>
          <p:cNvPr id="8" name="Rectangle 7">
            <a:extLst>
              <a:ext uri="{FF2B5EF4-FFF2-40B4-BE49-F238E27FC236}">
                <a16:creationId xmlns:a16="http://schemas.microsoft.com/office/drawing/2014/main" id="{FA7710D5-752D-433B-AAC3-93FE84BB602F}"/>
              </a:ext>
            </a:extLst>
          </p:cNvPr>
          <p:cNvSpPr/>
          <p:nvPr/>
        </p:nvSpPr>
        <p:spPr>
          <a:xfrm>
            <a:off x="2939143" y="4273420"/>
            <a:ext cx="242596" cy="205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721835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8A1BD-F8C9-465D-BF00-1EE36ACB4885}"/>
              </a:ext>
            </a:extLst>
          </p:cNvPr>
          <p:cNvSpPr>
            <a:spLocks noGrp="1"/>
          </p:cNvSpPr>
          <p:nvPr>
            <p:ph type="title"/>
          </p:nvPr>
        </p:nvSpPr>
        <p:spPr/>
        <p:txBody>
          <a:bodyPr/>
          <a:lstStyle/>
          <a:p>
            <a:r>
              <a:rPr lang="en-GB" dirty="0"/>
              <a:t>Conclusive remarks</a:t>
            </a:r>
          </a:p>
        </p:txBody>
      </p:sp>
      <p:sp>
        <p:nvSpPr>
          <p:cNvPr id="3" name="Content Placeholder 2">
            <a:extLst>
              <a:ext uri="{FF2B5EF4-FFF2-40B4-BE49-F238E27FC236}">
                <a16:creationId xmlns:a16="http://schemas.microsoft.com/office/drawing/2014/main" id="{1871FAD8-F64C-431C-9BF1-6BE430FD639D}"/>
              </a:ext>
            </a:extLst>
          </p:cNvPr>
          <p:cNvSpPr>
            <a:spLocks noGrp="1"/>
          </p:cNvSpPr>
          <p:nvPr>
            <p:ph idx="1"/>
          </p:nvPr>
        </p:nvSpPr>
        <p:spPr>
          <a:xfrm>
            <a:off x="581193" y="2340864"/>
            <a:ext cx="4696202" cy="3493879"/>
          </a:xfrm>
        </p:spPr>
        <p:txBody>
          <a:bodyPr/>
          <a:lstStyle/>
          <a:p>
            <a:r>
              <a:rPr lang="en-GB" dirty="0"/>
              <a:t>The combination of both forms of analysis points to the areas of clusters 3 and 7 to be the most optimal locations for the opening of a new YO! Sushi restaurant. </a:t>
            </a:r>
          </a:p>
        </p:txBody>
      </p:sp>
      <p:pic>
        <p:nvPicPr>
          <p:cNvPr id="5" name="Picture 4" descr="A picture containing text, map&#10;&#10;Description automatically generated">
            <a:extLst>
              <a:ext uri="{FF2B5EF4-FFF2-40B4-BE49-F238E27FC236}">
                <a16:creationId xmlns:a16="http://schemas.microsoft.com/office/drawing/2014/main" id="{6BCDA3BE-D71E-4CE6-9B61-D2E0FDBEF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2093" y="1890876"/>
            <a:ext cx="6514168" cy="3751586"/>
          </a:xfrm>
          <a:prstGeom prst="rect">
            <a:avLst/>
          </a:prstGeom>
        </p:spPr>
      </p:pic>
      <p:sp>
        <p:nvSpPr>
          <p:cNvPr id="6" name="Rectangle 5">
            <a:extLst>
              <a:ext uri="{FF2B5EF4-FFF2-40B4-BE49-F238E27FC236}">
                <a16:creationId xmlns:a16="http://schemas.microsoft.com/office/drawing/2014/main" id="{8E26AB46-93A6-4FB0-A982-B05EBC7FE12D}"/>
              </a:ext>
            </a:extLst>
          </p:cNvPr>
          <p:cNvSpPr/>
          <p:nvPr/>
        </p:nvSpPr>
        <p:spPr>
          <a:xfrm>
            <a:off x="8014996" y="4012163"/>
            <a:ext cx="774441" cy="4292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80040098"/>
      </p:ext>
    </p:extLst>
  </p:cSld>
  <p:clrMapOvr>
    <a:masterClrMapping/>
  </p:clrMapOvr>
</p:sld>
</file>

<file path=ppt/theme/theme1.xml><?xml version="1.0" encoding="utf-8"?>
<a:theme xmlns:a="http://schemas.openxmlformats.org/drawingml/2006/main" name="DividendVTI">
  <a:themeElements>
    <a:clrScheme name="AnalogousFromLightSeedLeftStep">
      <a:dk1>
        <a:srgbClr val="000000"/>
      </a:dk1>
      <a:lt1>
        <a:srgbClr val="FFFFFF"/>
      </a:lt1>
      <a:dk2>
        <a:srgbClr val="243341"/>
      </a:dk2>
      <a:lt2>
        <a:srgbClr val="E8E5E2"/>
      </a:lt2>
      <a:accent1>
        <a:srgbClr val="87A5BE"/>
      </a:accent1>
      <a:accent2>
        <a:srgbClr val="77ABAE"/>
      </a:accent2>
      <a:accent3>
        <a:srgbClr val="81AA9B"/>
      </a:accent3>
      <a:accent4>
        <a:srgbClr val="77AF84"/>
      </a:accent4>
      <a:accent5>
        <a:srgbClr val="89AA81"/>
      </a:accent5>
      <a:accent6>
        <a:srgbClr val="94A873"/>
      </a:accent6>
      <a:hlink>
        <a:srgbClr val="A07C5D"/>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9</TotalTime>
  <Words>347</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Tw Cen MT</vt:lpstr>
      <vt:lpstr>Wingdings 2</vt:lpstr>
      <vt:lpstr>DividendVTI</vt:lpstr>
      <vt:lpstr>Capstone Project</vt:lpstr>
      <vt:lpstr>Yo! SuSHI – International Expansion Project</vt:lpstr>
      <vt:lpstr>Data Section</vt:lpstr>
      <vt:lpstr>Methodology</vt:lpstr>
      <vt:lpstr>K-Means Clustering  The common cluster shared by both the YO! Sushi postcodes and the New York City Zip codes is that of Cluster 3 – shown by the darker blue shaded dots on each of the maps. There is a large cluster around Madison Square garden - Pennsylvania station. This would suggest that this is the most optimal location for a new restaurant. </vt:lpstr>
      <vt:lpstr>Exploratory analysis The exploratory analysis found that most zip codes with Japanese restaurants as the most common venue type, were in cluster 7. Most of cluster 7 is centred around grand central station, providing another potential location for a yo! Sushi restaurant. </vt:lpstr>
      <vt:lpstr>Conclusive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Alec Davison</dc:creator>
  <cp:lastModifiedBy>Alec Davison</cp:lastModifiedBy>
  <cp:revision>7</cp:revision>
  <dcterms:created xsi:type="dcterms:W3CDTF">2020-06-26T16:30:43Z</dcterms:created>
  <dcterms:modified xsi:type="dcterms:W3CDTF">2020-06-26T16:40:15Z</dcterms:modified>
</cp:coreProperties>
</file>