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16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7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1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2479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5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2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8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3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2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2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3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60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8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9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B9F176E-96D1-43CD-AF26-08FC4F622F0C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7E99B8-0B9F-4BED-988F-C0A0E8D8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5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://www.iua.edu.a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renda.com/lp/platform-as-a-service-paas-comparison-guide/?utm_source=library&amp;utm_medium=post&amp;utm_term=saaspaasiaas&amp;utm_campaign=paascomparisonguide" TargetMode="External"/><Relationship Id="rId2" Type="http://schemas.openxmlformats.org/officeDocument/2006/relationships/hyperlink" Target="https://apprenda.com/white-papers/saas-hub/?utm_source=library&amp;utm_medium=post&amp;utm_term=saaspaasiaas&amp;utm_campaign=saas-hub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pprenda.com/lp/onecloudms/?utm_source=library&amp;utm_medium=post&amp;utm_term=saaspaasiaas&amp;utm_campaign=onecloud" TargetMode="External"/><Relationship Id="rId4" Type="http://schemas.openxmlformats.org/officeDocument/2006/relationships/hyperlink" Target="https://apprenda.com/white-papers/enterprise-paas-for-existing-and-new-apps/?utm_source=library&amp;utm_medium=post&amp;utm_term=saaspaasiaas&amp;utm_campaign=existingandnew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39" y="1376200"/>
            <a:ext cx="1288473" cy="11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232" y="1517169"/>
            <a:ext cx="847725" cy="8832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977357" y="1461735"/>
            <a:ext cx="578973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n-US" sz="2100" b="1" i="0" u="sng" strike="noStrike" cap="none" normalizeH="0" baseline="0" dirty="0" smtClean="0">
                <a:ln>
                  <a:noFill/>
                </a:ln>
                <a:solidFill>
                  <a:srgbClr val="294A7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 DE LA DEFENSA NACIONAL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n-US" sz="1600" b="1" i="0" u="none" strike="noStrike" cap="none" normalizeH="0" baseline="0" dirty="0" smtClean="0">
                <a:ln>
                  <a:noFill/>
                </a:ln>
                <a:solidFill>
                  <a:srgbClr val="294A7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CENTRO REGIONAL UNIVERSITARIO CORDOBA IUA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n-US" sz="1600" b="1" i="0" u="none" strike="noStrike" cap="none" normalizeH="0" baseline="0" dirty="0" smtClean="0">
                <a:ln>
                  <a:noFill/>
                </a:ln>
                <a:solidFill>
                  <a:srgbClr val="294A7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FACULTAD DE CIENCIAS DE LA ADMINISTRACION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TRABAJO FINAL DE GRADO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n-US" sz="2800" b="1" i="0" u="none" strike="noStrike" cap="none" normalizeH="0" baseline="0" dirty="0" smtClean="0">
                <a:ln>
                  <a:noFill/>
                </a:ln>
                <a:solidFill>
                  <a:srgbClr val="323E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COMPUTING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5" descr="Image result for cloud comput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924" y="3411997"/>
            <a:ext cx="23241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82232" y="41466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276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76600" algn="l"/>
              </a:tabLst>
            </a:pPr>
            <a:r>
              <a:rPr kumimoji="0" lang="es-A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76600" algn="l"/>
              </a:tabLst>
            </a:pPr>
            <a:r>
              <a:rPr kumimoji="0" lang="es-AR" altLang="en-US" sz="17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AUTOR:</a:t>
            </a:r>
            <a:r>
              <a:rPr kumimoji="0" lang="es-A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ALEJANDRO MANUEL SOSA ADORATI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76600" algn="l"/>
              </a:tabLst>
            </a:pPr>
            <a:r>
              <a:rPr kumimoji="0" lang="es-AR" altLang="en-US" sz="17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ASESOR:</a:t>
            </a:r>
            <a:r>
              <a:rPr kumimoji="0" lang="es-A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ING. CARLOS ALEJANDRO CIMES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76600" algn="l"/>
              </a:tabLst>
            </a:pPr>
            <a:r>
              <a:rPr kumimoji="0" lang="es-A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CORDOBA – REPUBLICA ARGENTINA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76600" algn="l"/>
              </a:tabLst>
            </a:pPr>
            <a:r>
              <a:rPr kumimoji="0" lang="es-A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AÑO 2018</a:t>
            </a:r>
            <a:endParaRPr kumimoji="0" lang="es-A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7008" y="722899"/>
            <a:ext cx="7744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Definimos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Cloud Computing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7008" y="1849582"/>
            <a:ext cx="82192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>
                <a:latin typeface="Bookman Old Style" panose="02050604050505020204" pitchFamily="18" charset="0"/>
              </a:rPr>
              <a:t>La computación en la nube (CC, </a:t>
            </a:r>
            <a:r>
              <a:rPr lang="es-AR" sz="2400" dirty="0" err="1">
                <a:latin typeface="Bookman Old Style" panose="02050604050505020204" pitchFamily="18" charset="0"/>
              </a:rPr>
              <a:t>cloud</a:t>
            </a:r>
            <a:r>
              <a:rPr lang="es-AR" sz="2400" dirty="0">
                <a:latin typeface="Bookman Old Style" panose="02050604050505020204" pitchFamily="18" charset="0"/>
              </a:rPr>
              <a:t> </a:t>
            </a:r>
            <a:r>
              <a:rPr lang="es-AR" sz="2400" dirty="0" err="1">
                <a:latin typeface="Bookman Old Style" panose="02050604050505020204" pitchFamily="18" charset="0"/>
              </a:rPr>
              <a:t>computing</a:t>
            </a:r>
            <a:r>
              <a:rPr lang="es-AR" sz="2400" dirty="0">
                <a:latin typeface="Bookman Old Style" panose="02050604050505020204" pitchFamily="18" charset="0"/>
              </a:rPr>
              <a:t> en inglés) es la tecnología que proporciona el acceso a servicios de computación mediante Internet, estos están disponibles bajo demanda, y son brindados por diversos proveedores, quienes se espera debieran alcanzar economías de escala en la provisión de los mismos (</a:t>
            </a:r>
            <a:r>
              <a:rPr lang="es-AR" sz="2400" dirty="0" err="1" smtClean="0">
                <a:latin typeface="Bookman Old Style" panose="02050604050505020204" pitchFamily="18" charset="0"/>
              </a:rPr>
              <a:t>Rhoton</a:t>
            </a:r>
            <a:r>
              <a:rPr lang="es-AR" sz="2400" dirty="0" smtClean="0">
                <a:latin typeface="Bookman Old Style" panose="02050604050505020204" pitchFamily="18" charset="0"/>
              </a:rPr>
              <a:t>, 2011</a:t>
            </a:r>
            <a:r>
              <a:rPr lang="es-AR" sz="2400" dirty="0">
                <a:latin typeface="Bookman Old Style" panose="02050604050505020204" pitchFamily="18" charset="0"/>
              </a:rPr>
              <a:t>). Estos servicios se encuentran disponibles en varios formatos, y son utilizados por empresas de diferentes tamaños, como así también por el público en general.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9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1136" y="722899"/>
            <a:ext cx="8516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Formatos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Cloud Computing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5244" y="1895630"/>
            <a:ext cx="93794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none" strike="noStrike" cap="all" dirty="0" smtClean="0">
                <a:solidFill>
                  <a:srgbClr val="0167AC"/>
                </a:solidFill>
                <a:effectLst/>
                <a:latin typeface="brandon-grotesque"/>
                <a:hlinkClick r:id="rId2"/>
              </a:rPr>
              <a:t>SAAS: SOFTWARE COMO SERVICIO</a:t>
            </a:r>
            <a:endParaRPr lang="en-US" sz="2800" b="1" i="0" u="none" strike="noStrike" cap="all" dirty="0" smtClean="0">
              <a:solidFill>
                <a:srgbClr val="0167AC"/>
              </a:solidFill>
              <a:effectLst/>
              <a:latin typeface="brandon-grotesque"/>
            </a:endParaRPr>
          </a:p>
          <a:p>
            <a:endParaRPr lang="es-ES" sz="1200" dirty="0" smtClean="0"/>
          </a:p>
          <a:p>
            <a:r>
              <a:rPr lang="es-ES" sz="1200" dirty="0" err="1" smtClean="0"/>
              <a:t>SaaS</a:t>
            </a:r>
            <a:r>
              <a:rPr lang="es-ES" sz="1200" dirty="0" smtClean="0"/>
              <a:t> </a:t>
            </a:r>
            <a:r>
              <a:rPr lang="es-ES" sz="1200" dirty="0"/>
              <a:t>usa la web para entregar aplicaciones que son administradas por un proveedor externo y cuya interfaz se accede por el lado del </a:t>
            </a:r>
            <a:r>
              <a:rPr lang="es-ES" sz="1200" dirty="0" smtClean="0"/>
              <a:t>cliente, </a:t>
            </a:r>
            <a:r>
              <a:rPr lang="es-ES" sz="1200" dirty="0" err="1" smtClean="0"/>
              <a:t>ej</a:t>
            </a:r>
            <a:r>
              <a:rPr lang="es-ES" sz="1200" dirty="0" smtClean="0"/>
              <a:t> SO.</a:t>
            </a:r>
          </a:p>
          <a:p>
            <a:endParaRPr lang="en-US" sz="1200" b="1" i="0" cap="all" dirty="0">
              <a:solidFill>
                <a:srgbClr val="023E67"/>
              </a:solidFill>
              <a:effectLst/>
              <a:latin typeface="brandon-grotesq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5244" y="3222249"/>
            <a:ext cx="74228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none" strike="noStrike" cap="all" dirty="0" smtClean="0">
                <a:solidFill>
                  <a:srgbClr val="0167AC"/>
                </a:solidFill>
                <a:effectLst/>
                <a:latin typeface="brandon-grotesque"/>
                <a:hlinkClick r:id="rId3"/>
              </a:rPr>
              <a:t>PAAS: PLATAFORMA COMO SERVICIO</a:t>
            </a:r>
            <a:endParaRPr lang="en-US" sz="2800" b="1" i="0" u="none" strike="noStrike" cap="all" dirty="0" smtClean="0">
              <a:solidFill>
                <a:srgbClr val="0167AC"/>
              </a:solidFill>
              <a:effectLst/>
              <a:latin typeface="brandon-grotesque"/>
            </a:endParaRPr>
          </a:p>
          <a:p>
            <a:endParaRPr lang="es-ES" sz="1200" dirty="0" smtClean="0"/>
          </a:p>
          <a:p>
            <a:r>
              <a:rPr lang="es-ES" sz="1200" dirty="0" smtClean="0"/>
              <a:t>Los </a:t>
            </a:r>
            <a:r>
              <a:rPr lang="es-ES" sz="1200" dirty="0"/>
              <a:t>servicios de plataforma en la nube, o </a:t>
            </a:r>
            <a:r>
              <a:rPr lang="es-ES" sz="1200" dirty="0" err="1">
                <a:hlinkClick r:id="rId4"/>
              </a:rPr>
              <a:t>Platform</a:t>
            </a:r>
            <a:r>
              <a:rPr lang="es-ES" sz="1200" dirty="0">
                <a:hlinkClick r:id="rId4"/>
              </a:rPr>
              <a:t> as a </a:t>
            </a:r>
            <a:r>
              <a:rPr lang="es-ES" sz="1200" dirty="0" err="1">
                <a:hlinkClick r:id="rId4"/>
              </a:rPr>
              <a:t>Service</a:t>
            </a:r>
            <a:r>
              <a:rPr lang="es-ES" sz="1200" dirty="0">
                <a:hlinkClick r:id="rId4"/>
              </a:rPr>
              <a:t> (</a:t>
            </a:r>
            <a:r>
              <a:rPr lang="es-ES" sz="1200" dirty="0" err="1">
                <a:hlinkClick r:id="rId4"/>
              </a:rPr>
              <a:t>PaaS</a:t>
            </a:r>
            <a:r>
              <a:rPr lang="es-ES" sz="1200" dirty="0">
                <a:hlinkClick r:id="rId4"/>
              </a:rPr>
              <a:t>)</a:t>
            </a:r>
            <a:r>
              <a:rPr lang="es-ES" sz="1200" dirty="0"/>
              <a:t> , se usan para aplicaciones y otros desarrollos, </a:t>
            </a:r>
            <a:endParaRPr lang="es-ES" sz="1200" dirty="0" smtClean="0"/>
          </a:p>
          <a:p>
            <a:r>
              <a:rPr lang="es-ES" sz="1200" dirty="0" smtClean="0"/>
              <a:t>al </a:t>
            </a:r>
            <a:r>
              <a:rPr lang="es-ES" sz="1200" dirty="0"/>
              <a:t>tiempo que proporcionan componentes en la nube para el software</a:t>
            </a:r>
            <a:endParaRPr lang="en-US" sz="1200" b="1" i="0" cap="all" dirty="0">
              <a:solidFill>
                <a:srgbClr val="023E67"/>
              </a:solidFill>
              <a:effectLst/>
              <a:latin typeface="brandon-grotesq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5244" y="4548868"/>
            <a:ext cx="85318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u="none" strike="noStrike" cap="all" dirty="0" smtClean="0">
                <a:solidFill>
                  <a:srgbClr val="0167AC"/>
                </a:solidFill>
                <a:effectLst/>
                <a:latin typeface="brandon-grotesque"/>
                <a:hlinkClick r:id="rId5"/>
              </a:rPr>
              <a:t>IAAS: INFRAESTRUCTURA COMO SERVICIO</a:t>
            </a:r>
            <a:endParaRPr lang="en-US" sz="2800" b="1" i="0" u="none" strike="noStrike" cap="all" dirty="0" smtClean="0">
              <a:solidFill>
                <a:srgbClr val="0167AC"/>
              </a:solidFill>
              <a:effectLst/>
              <a:latin typeface="brandon-grotesque"/>
            </a:endParaRPr>
          </a:p>
          <a:p>
            <a:endParaRPr lang="es-ES" sz="1200" dirty="0" smtClean="0"/>
          </a:p>
          <a:p>
            <a:r>
              <a:rPr lang="es-ES" sz="1200" dirty="0" smtClean="0"/>
              <a:t>Los </a:t>
            </a:r>
            <a:r>
              <a:rPr lang="es-ES" sz="1200" dirty="0"/>
              <a:t>servicios de infraestructura en nube, conocidos como Infraestructura como Servicio (</a:t>
            </a:r>
            <a:r>
              <a:rPr lang="es-ES" sz="1200" dirty="0" err="1"/>
              <a:t>IaaS</a:t>
            </a:r>
            <a:r>
              <a:rPr lang="es-ES" sz="1200" dirty="0"/>
              <a:t>), son modelos de autoservicio para acceder, </a:t>
            </a:r>
            <a:endParaRPr lang="es-ES" sz="1200" dirty="0" smtClean="0"/>
          </a:p>
          <a:p>
            <a:r>
              <a:rPr lang="es-ES" sz="1200" dirty="0" smtClean="0"/>
              <a:t>supervisar </a:t>
            </a:r>
            <a:r>
              <a:rPr lang="es-ES" sz="1200" dirty="0"/>
              <a:t>y gestionar infraestructuras de centros de datos remotos, como servicios de cómputo (</a:t>
            </a:r>
            <a:r>
              <a:rPr lang="es-ES" sz="1200" dirty="0" err="1"/>
              <a:t>virtualizado</a:t>
            </a:r>
            <a:r>
              <a:rPr lang="es-ES" sz="1200" dirty="0"/>
              <a:t> o </a:t>
            </a:r>
            <a:r>
              <a:rPr lang="es-ES" sz="1200" dirty="0" err="1"/>
              <a:t>bare</a:t>
            </a:r>
            <a:r>
              <a:rPr lang="es-ES" sz="1200" dirty="0"/>
              <a:t> metal), </a:t>
            </a:r>
            <a:endParaRPr lang="es-ES" sz="1200" dirty="0" smtClean="0"/>
          </a:p>
          <a:p>
            <a:r>
              <a:rPr lang="es-ES" sz="1200" dirty="0" smtClean="0"/>
              <a:t>almacenamiento</a:t>
            </a:r>
            <a:r>
              <a:rPr lang="es-ES" sz="1200" dirty="0"/>
              <a:t>, redes y redes (por ejemplo, cortafuegos ) En lugar de tener que comprar hardware directamente, </a:t>
            </a:r>
            <a:endParaRPr lang="es-ES" sz="1200" dirty="0" smtClean="0"/>
          </a:p>
          <a:p>
            <a:r>
              <a:rPr lang="es-ES" sz="1200" dirty="0" smtClean="0"/>
              <a:t>los </a:t>
            </a:r>
            <a:r>
              <a:rPr lang="es-ES" sz="1200" dirty="0"/>
              <a:t>usuarios pueden comprar </a:t>
            </a:r>
            <a:r>
              <a:rPr lang="es-ES" sz="1200" dirty="0" err="1"/>
              <a:t>IaaS</a:t>
            </a:r>
            <a:r>
              <a:rPr lang="es-ES" sz="1200" dirty="0"/>
              <a:t> basado en el consumo, similar a la electricidad u otra facturación de servicios públicos.</a:t>
            </a:r>
            <a:endParaRPr lang="en-US" sz="1200" b="1" i="0" cap="all" dirty="0">
              <a:solidFill>
                <a:srgbClr val="023E67"/>
              </a:solidFill>
              <a:effectLst/>
              <a:latin typeface="brandon-grotesque"/>
            </a:endParaRPr>
          </a:p>
        </p:txBody>
      </p:sp>
    </p:spTree>
    <p:extLst>
      <p:ext uri="{BB962C8B-B14F-4D97-AF65-F5344CB8AC3E}">
        <p14:creationId xmlns:p14="http://schemas.microsoft.com/office/powerpoint/2010/main" val="330345475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89</TotalTime>
  <Words>220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Bookman Old Style</vt:lpstr>
      <vt:lpstr>brandon-grotesque</vt:lpstr>
      <vt:lpstr>Calibri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Manuel Sosa Adorati</dc:creator>
  <cp:lastModifiedBy>Alejandro Manuel Sosa Adorati</cp:lastModifiedBy>
  <cp:revision>9</cp:revision>
  <dcterms:created xsi:type="dcterms:W3CDTF">2018-05-29T12:21:39Z</dcterms:created>
  <dcterms:modified xsi:type="dcterms:W3CDTF">2018-05-29T13:51:26Z</dcterms:modified>
</cp:coreProperties>
</file>