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47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0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8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www.iua.edu.a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renda.com/lp/platform-as-a-service-paas-comparison-guide/?utm_source=library&amp;utm_medium=post&amp;utm_term=saaspaasiaas&amp;utm_campaign=paascomparisonguide" TargetMode="External"/><Relationship Id="rId2" Type="http://schemas.openxmlformats.org/officeDocument/2006/relationships/hyperlink" Target="https://apprenda.com/white-papers/saas-hub/?utm_source=library&amp;utm_medium=post&amp;utm_term=saaspaasiaas&amp;utm_campaign=saas-hu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renda.com/lp/onecloudms/?utm_source=library&amp;utm_medium=post&amp;utm_term=saaspaasiaas&amp;utm_campaign=onecloud" TargetMode="External"/><Relationship Id="rId4" Type="http://schemas.openxmlformats.org/officeDocument/2006/relationships/hyperlink" Target="https://apprenda.com/white-papers/enterprise-paas-for-existing-and-new-apps/?utm_source=library&amp;utm_medium=post&amp;utm_term=saaspaasiaas&amp;utm_campaign=existingandnewapp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9" y="1376200"/>
            <a:ext cx="1288473" cy="1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32" y="1517169"/>
            <a:ext cx="847725" cy="883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77357" y="1461735"/>
            <a:ext cx="578973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2100" b="1" i="0" u="sng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 DE LA DEFENSA NACIONAL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600" b="1" i="0" u="none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CENTRO REGIONAL UNIVERSITARIO CORDOBA IUA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600" b="1" i="0" u="none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FACULTAD DE CIENCIAS DE LA ADMINISTRACION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TRABAJO FINAL DE GRADO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2800" b="1" i="0" u="none" strike="noStrike" cap="none" normalizeH="0" baseline="0" dirty="0" smtClean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5" descr="Image result for cloud compu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24" y="3411997"/>
            <a:ext cx="23241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82232" y="4146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ALEJANDRO MANUEL SOSA ADORATI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ASESOR:</a:t>
            </a: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ING. CARLOS ALEJANDRO CIMES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CORDOBA – REPUBLICA ARGENTINA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 2018</a:t>
            </a:r>
            <a:endParaRPr kumimoji="0" lang="es-A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1750" y="553089"/>
            <a:ext cx="9182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Caso Práctico “BLUEMIX - IBM CLOUD COMPOUTING”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616" y="1520885"/>
            <a:ext cx="88703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2000" b="1" dirty="0">
                <a:solidFill>
                  <a:srgbClr val="323E4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Resumen de la </a:t>
            </a:r>
            <a:r>
              <a:rPr lang="es-AR" sz="2000" b="1" dirty="0" smtClean="0">
                <a:solidFill>
                  <a:srgbClr val="323E4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La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innovadora plataforma de computación en la nube de IBM combina plataforma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como servicio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PaaS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) con infraestructura como servicio (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IaaS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) e incluye un amplio catálogo de servicios en la nube que se pueden integrar fácilmente con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PaaS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 y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IaaS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 para crear aplicaciones de negocios rápidamente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IBM Cloud (anteriormente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</a:rPr>
              <a:t>Bluemix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) tiene implementaciones que se adaptan a sus necesidades, ya sea que sea una empresa pequeña que planea escalar, o una empresa grande que requiera aislamiento adicional. Puede desarrollarse en una nube sin fronteras, donde puede conectar sus servicios privados a los servicios públicos de IBM Cloud disponibles en IBM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440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0894" y="553089"/>
            <a:ext cx="4223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Regiones de IBM CLOUD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82190" y="1683327"/>
            <a:ext cx="6504709" cy="38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0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1364" y="553089"/>
            <a:ext cx="3583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n-U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01644" y="2355850"/>
            <a:ext cx="6547469" cy="2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5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5829" y="2393464"/>
            <a:ext cx="18133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7134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008" y="722899"/>
            <a:ext cx="7744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Definimos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Cloud Computing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008" y="1849582"/>
            <a:ext cx="8219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latin typeface="Bookman Old Style" panose="02050604050505020204" pitchFamily="18" charset="0"/>
              </a:rPr>
              <a:t>La computación en la nube (CC, </a:t>
            </a:r>
            <a:r>
              <a:rPr lang="es-AR" sz="2400" dirty="0" err="1">
                <a:latin typeface="Bookman Old Style" panose="02050604050505020204" pitchFamily="18" charset="0"/>
              </a:rPr>
              <a:t>cloud</a:t>
            </a:r>
            <a:r>
              <a:rPr lang="es-AR" sz="2400" dirty="0">
                <a:latin typeface="Bookman Old Style" panose="02050604050505020204" pitchFamily="18" charset="0"/>
              </a:rPr>
              <a:t> </a:t>
            </a:r>
            <a:r>
              <a:rPr lang="es-AR" sz="2400" dirty="0" err="1">
                <a:latin typeface="Bookman Old Style" panose="02050604050505020204" pitchFamily="18" charset="0"/>
              </a:rPr>
              <a:t>computing</a:t>
            </a:r>
            <a:r>
              <a:rPr lang="es-AR" sz="2400" dirty="0">
                <a:latin typeface="Bookman Old Style" panose="02050604050505020204" pitchFamily="18" charset="0"/>
              </a:rPr>
              <a:t> en inglés) es la tecnología que proporciona el acceso a servicios de computación mediante Internet, estos están disponibles bajo demanda, y son brindados por diversos proveedores, quienes se espera debieran alcanzar economías de escala en la provisión de los mismos (</a:t>
            </a:r>
            <a:r>
              <a:rPr lang="es-AR" sz="2400" dirty="0" err="1" smtClean="0">
                <a:latin typeface="Bookman Old Style" panose="02050604050505020204" pitchFamily="18" charset="0"/>
              </a:rPr>
              <a:t>Rhoton</a:t>
            </a:r>
            <a:r>
              <a:rPr lang="es-AR" sz="2400" dirty="0" smtClean="0">
                <a:latin typeface="Bookman Old Style" panose="02050604050505020204" pitchFamily="18" charset="0"/>
              </a:rPr>
              <a:t>, 2011</a:t>
            </a:r>
            <a:r>
              <a:rPr lang="es-AR" sz="2400" dirty="0">
                <a:latin typeface="Bookman Old Style" panose="02050604050505020204" pitchFamily="18" charset="0"/>
              </a:rPr>
              <a:t>). Estos servicios se encuentran disponibles en varios formatos, y son utilizados por empresas de diferentes tamaños, como así también por el público en general.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037" y="722899"/>
            <a:ext cx="8358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Cloud Computing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244" y="1895630"/>
            <a:ext cx="10374956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2"/>
              </a:rPr>
              <a:t>SAAS: SOFTWARE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100" dirty="0" err="1" smtClean="0">
                <a:latin typeface="Bookman Old Style" panose="02050604050505020204" pitchFamily="18" charset="0"/>
              </a:rPr>
              <a:t>SaaS</a:t>
            </a:r>
            <a:r>
              <a:rPr lang="es-ES" sz="1100" dirty="0" smtClean="0">
                <a:latin typeface="Bookman Old Style" panose="02050604050505020204" pitchFamily="18" charset="0"/>
              </a:rPr>
              <a:t> </a:t>
            </a:r>
            <a:r>
              <a:rPr lang="es-ES" sz="1100" dirty="0">
                <a:latin typeface="Bookman Old Style" panose="02050604050505020204" pitchFamily="18" charset="0"/>
              </a:rPr>
              <a:t>usa la web para entregar aplicaciones que son administradas por un proveedor externo y cuya interfaz se accede por el lado del </a:t>
            </a:r>
            <a:r>
              <a:rPr lang="es-ES" sz="1100" dirty="0" smtClean="0">
                <a:latin typeface="Bookman Old Style" panose="02050604050505020204" pitchFamily="18" charset="0"/>
              </a:rPr>
              <a:t>cliente, </a:t>
            </a:r>
            <a:r>
              <a:rPr lang="es-ES" sz="1100" dirty="0" err="1" smtClean="0">
                <a:latin typeface="Bookman Old Style" panose="02050604050505020204" pitchFamily="18" charset="0"/>
              </a:rPr>
              <a:t>ej</a:t>
            </a:r>
            <a:r>
              <a:rPr lang="es-ES" sz="1100" dirty="0" smtClean="0">
                <a:latin typeface="Bookman Old Style" panose="02050604050505020204" pitchFamily="18" charset="0"/>
              </a:rPr>
              <a:t> SO.</a:t>
            </a:r>
          </a:p>
          <a:p>
            <a:endParaRPr lang="en-US" sz="1100" b="1" i="0" cap="all" dirty="0">
              <a:solidFill>
                <a:srgbClr val="023E67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5244" y="3222249"/>
            <a:ext cx="90572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3"/>
              </a:rPr>
              <a:t>PAAS: PLATAFORMA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200" dirty="0" smtClean="0">
                <a:latin typeface="Bookman Old Style" panose="02050604050505020204" pitchFamily="18" charset="0"/>
              </a:rPr>
              <a:t>Los </a:t>
            </a:r>
            <a:r>
              <a:rPr lang="es-ES" sz="1200" dirty="0">
                <a:latin typeface="Bookman Old Style" panose="02050604050505020204" pitchFamily="18" charset="0"/>
              </a:rPr>
              <a:t>servicios de plataforma en la nube, o </a:t>
            </a:r>
            <a:r>
              <a:rPr lang="es-ES" sz="1200" dirty="0" err="1">
                <a:latin typeface="Bookman Old Style" panose="02050604050505020204" pitchFamily="18" charset="0"/>
                <a:hlinkClick r:id="rId4"/>
              </a:rPr>
              <a:t>Platform</a:t>
            </a:r>
            <a:r>
              <a:rPr lang="es-ES" sz="1200" dirty="0">
                <a:latin typeface="Bookman Old Style" panose="02050604050505020204" pitchFamily="18" charset="0"/>
                <a:hlinkClick r:id="rId4"/>
              </a:rPr>
              <a:t> as a </a:t>
            </a:r>
            <a:r>
              <a:rPr lang="es-ES" sz="1200" dirty="0" err="1">
                <a:latin typeface="Bookman Old Style" panose="02050604050505020204" pitchFamily="18" charset="0"/>
                <a:hlinkClick r:id="rId4"/>
              </a:rPr>
              <a:t>Service</a:t>
            </a:r>
            <a:r>
              <a:rPr lang="es-ES" sz="1200" dirty="0">
                <a:latin typeface="Bookman Old Style" panose="02050604050505020204" pitchFamily="18" charset="0"/>
                <a:hlinkClick r:id="rId4"/>
              </a:rPr>
              <a:t> (</a:t>
            </a:r>
            <a:r>
              <a:rPr lang="es-ES" sz="1200" dirty="0" err="1">
                <a:latin typeface="Bookman Old Style" panose="02050604050505020204" pitchFamily="18" charset="0"/>
                <a:hlinkClick r:id="rId4"/>
              </a:rPr>
              <a:t>PaaS</a:t>
            </a:r>
            <a:r>
              <a:rPr lang="es-ES" sz="1200" dirty="0">
                <a:latin typeface="Bookman Old Style" panose="02050604050505020204" pitchFamily="18" charset="0"/>
                <a:hlinkClick r:id="rId4"/>
              </a:rPr>
              <a:t>)</a:t>
            </a:r>
            <a:r>
              <a:rPr lang="es-ES" sz="1200" dirty="0">
                <a:latin typeface="Bookman Old Style" panose="02050604050505020204" pitchFamily="18" charset="0"/>
              </a:rPr>
              <a:t> , se usan para aplicaciones y otros desarrollos,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al </a:t>
            </a:r>
            <a:r>
              <a:rPr lang="es-ES" sz="1200" dirty="0">
                <a:latin typeface="Bookman Old Style" panose="02050604050505020204" pitchFamily="18" charset="0"/>
              </a:rPr>
              <a:t>tiempo que proporcionan componentes en la nube para el software</a:t>
            </a:r>
            <a:endParaRPr lang="en-US" sz="1200" b="1" i="0" cap="all" dirty="0">
              <a:solidFill>
                <a:srgbClr val="023E67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5244" y="4548868"/>
            <a:ext cx="1060739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5"/>
              </a:rPr>
              <a:t>IAAS: INFRAESTRUCTURA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200" dirty="0" smtClean="0">
                <a:latin typeface="Bookman Old Style" panose="02050604050505020204" pitchFamily="18" charset="0"/>
              </a:rPr>
              <a:t>Los </a:t>
            </a:r>
            <a:r>
              <a:rPr lang="es-ES" sz="1200" dirty="0">
                <a:latin typeface="Bookman Old Style" panose="02050604050505020204" pitchFamily="18" charset="0"/>
              </a:rPr>
              <a:t>servicios de infraestructura en nube, conocidos como Infraestructura como Servicio (</a:t>
            </a:r>
            <a:r>
              <a:rPr lang="es-ES" sz="1200" dirty="0" err="1">
                <a:latin typeface="Bookman Old Style" panose="02050604050505020204" pitchFamily="18" charset="0"/>
              </a:rPr>
              <a:t>IaaS</a:t>
            </a:r>
            <a:r>
              <a:rPr lang="es-ES" sz="1200" dirty="0">
                <a:latin typeface="Bookman Old Style" panose="02050604050505020204" pitchFamily="18" charset="0"/>
              </a:rPr>
              <a:t>), son modelos de autoservicio para acceder,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supervisar </a:t>
            </a:r>
            <a:r>
              <a:rPr lang="es-ES" sz="1200" dirty="0">
                <a:latin typeface="Bookman Old Style" panose="02050604050505020204" pitchFamily="18" charset="0"/>
              </a:rPr>
              <a:t>y gestionar infraestructuras de centros de datos remotos, como servicios de cómputo (</a:t>
            </a:r>
            <a:r>
              <a:rPr lang="es-ES" sz="1200" dirty="0" err="1">
                <a:latin typeface="Bookman Old Style" panose="02050604050505020204" pitchFamily="18" charset="0"/>
              </a:rPr>
              <a:t>virtualizado</a:t>
            </a:r>
            <a:r>
              <a:rPr lang="es-ES" sz="1200" dirty="0">
                <a:latin typeface="Bookman Old Style" panose="02050604050505020204" pitchFamily="18" charset="0"/>
              </a:rPr>
              <a:t> o </a:t>
            </a:r>
            <a:r>
              <a:rPr lang="es-ES" sz="1200" dirty="0" err="1">
                <a:latin typeface="Bookman Old Style" panose="02050604050505020204" pitchFamily="18" charset="0"/>
              </a:rPr>
              <a:t>bare</a:t>
            </a:r>
            <a:r>
              <a:rPr lang="es-ES" sz="1200" dirty="0">
                <a:latin typeface="Bookman Old Style" panose="02050604050505020204" pitchFamily="18" charset="0"/>
              </a:rPr>
              <a:t> metal),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almacenamiento</a:t>
            </a:r>
            <a:r>
              <a:rPr lang="es-ES" sz="1200" dirty="0">
                <a:latin typeface="Bookman Old Style" panose="02050604050505020204" pitchFamily="18" charset="0"/>
              </a:rPr>
              <a:t>, redes y redes (por ejemplo, cortafuegos ) En lugar de tener que comprar hardware directamente, </a:t>
            </a:r>
            <a:endParaRPr lang="es-ES" sz="1200" dirty="0" smtClean="0">
              <a:latin typeface="Bookman Old Style" panose="02050604050505020204" pitchFamily="18" charset="0"/>
            </a:endParaRPr>
          </a:p>
          <a:p>
            <a:r>
              <a:rPr lang="es-ES" sz="1200" dirty="0" smtClean="0">
                <a:latin typeface="Bookman Old Style" panose="02050604050505020204" pitchFamily="18" charset="0"/>
              </a:rPr>
              <a:t>los </a:t>
            </a:r>
            <a:r>
              <a:rPr lang="es-ES" sz="1200" dirty="0">
                <a:latin typeface="Bookman Old Style" panose="02050604050505020204" pitchFamily="18" charset="0"/>
              </a:rPr>
              <a:t>usuarios pueden comprar </a:t>
            </a:r>
            <a:r>
              <a:rPr lang="es-ES" sz="1200" dirty="0" err="1">
                <a:latin typeface="Bookman Old Style" panose="02050604050505020204" pitchFamily="18" charset="0"/>
              </a:rPr>
              <a:t>IaaS</a:t>
            </a:r>
            <a:r>
              <a:rPr lang="es-ES" sz="1200" dirty="0">
                <a:latin typeface="Bookman Old Style" panose="02050604050505020204" pitchFamily="18" charset="0"/>
              </a:rPr>
              <a:t> basado en el consumo, similar a la electricidad u otra facturación de servicios públicos.</a:t>
            </a:r>
            <a:endParaRPr lang="en-US" sz="1200" b="1" i="0" cap="all" dirty="0">
              <a:solidFill>
                <a:srgbClr val="023E67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637" y="722899"/>
            <a:ext cx="8355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 Computing y las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PyMEs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4273" y="2078182"/>
            <a:ext cx="2327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 acuerdo a una encuesta realizada por ENISA a empresas europeas entre el año 2009 y 2010, las principales razones para la adopción de estos servicios entre las </a:t>
            </a:r>
            <a:r>
              <a:rPr lang="es-AR" dirty="0" err="1"/>
              <a:t>PyMEs</a:t>
            </a:r>
            <a:r>
              <a:rPr lang="es-AR" dirty="0"/>
              <a:t> fueron justamente evitar la inversión en capital y la flexibilidad en escalar los recursos, entre </a:t>
            </a:r>
            <a:r>
              <a:rPr lang="es-AR" dirty="0" smtClean="0"/>
              <a:t>otras </a:t>
            </a:r>
            <a:r>
              <a:rPr lang="es-AR" dirty="0"/>
              <a:t>(ENISA, 2010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1873" y="1870364"/>
            <a:ext cx="5330536" cy="40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594" y="722899"/>
            <a:ext cx="10031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Empresas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Grandes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vs.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PyMEs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CC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49582" y="2286000"/>
            <a:ext cx="8406245" cy="36472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37197" y="1646229"/>
            <a:ext cx="5945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Distribución de las empresas encuestadas en 2015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6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531" y="553089"/>
            <a:ext cx="7482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Preguntas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Investigación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092" y="1721392"/>
            <a:ext cx="109727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Pregunta 1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¿Las </a:t>
            </a:r>
            <a:r>
              <a:rPr lang="es-AR" sz="1600" b="1" dirty="0" err="1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argentinas conocen acerca de los servicios de CC?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Pregunta 2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¿Están las </a:t>
            </a:r>
            <a:r>
              <a:rPr lang="es-AR" sz="1600" b="1" dirty="0" err="1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argentinas interesadas en estos servicios?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Pregunta 3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¿Las </a:t>
            </a:r>
            <a:r>
              <a:rPr lang="es-AR" sz="1600" b="1" dirty="0" err="1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argentinas consideran que su cadena de valor se puede beneficiar con el CC?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Con éstas preguntas se busca entonces analizar la actualidad de las </a:t>
            </a:r>
            <a:r>
              <a:rPr lang="es-AR" sz="16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PyMEs</a:t>
            </a:r>
            <a:r>
              <a:rPr lang="es-AR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 locales, alcanzando las actividades primarias y de apoyo de sus cadenas de valor, incluyendo a empresas industriales, comerciales y de servicios, considerando que la cadena de valor de éstas últimas es diferente a la tradicional.</a:t>
            </a:r>
            <a:endParaRPr lang="en-US" sz="16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415" y="553089"/>
            <a:ext cx="6200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Analisis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5784" y="1696088"/>
            <a:ext cx="982835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 sobre servicios </a:t>
            </a:r>
            <a:r>
              <a:rPr lang="es-AR" sz="2400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</a:t>
            </a:r>
          </a:p>
          <a:p>
            <a:endParaRPr lang="es-AR" sz="1600" b="1" dirty="0">
              <a:solidFill>
                <a:srgbClr val="323E4F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AR" sz="2400" dirty="0">
                <a:latin typeface="Bookman Old Style" panose="02050604050505020204" pitchFamily="18" charset="0"/>
              </a:rPr>
              <a:t>El resultado obtenido para la variable </a:t>
            </a:r>
            <a:r>
              <a:rPr lang="es-AR" sz="2400" dirty="0" smtClean="0">
                <a:latin typeface="Bookman Old Style" panose="02050604050505020204" pitchFamily="18" charset="0"/>
              </a:rPr>
              <a:t>V1 (</a:t>
            </a:r>
            <a:r>
              <a:rPr lang="es-AR" sz="2400" dirty="0">
                <a:latin typeface="Bookman Old Style" panose="02050604050505020204" pitchFamily="18" charset="0"/>
              </a:rPr>
              <a:t>conocimiento general acerca del CC </a:t>
            </a:r>
            <a:r>
              <a:rPr lang="es-AR" sz="2400" dirty="0" smtClean="0">
                <a:latin typeface="Bookman Old Style" panose="02050604050505020204" pitchFamily="18" charset="0"/>
              </a:rPr>
              <a:t>) </a:t>
            </a:r>
            <a:r>
              <a:rPr lang="es-AR" sz="2400" dirty="0">
                <a:latin typeface="Bookman Old Style" panose="02050604050505020204" pitchFamily="18" charset="0"/>
              </a:rPr>
              <a:t>es de 3,33 en la escala de 5-Likert, por lo que se interpreta éste resultado como que el conocimiento con respecto a esta tecnología supera el nivel medio de la escala y por lo tanto permite contestar AFIRMATIVAMENTE la primera pregunta de investigación </a:t>
            </a:r>
            <a:r>
              <a:rPr lang="es-AR" sz="2400" dirty="0" smtClean="0">
                <a:latin typeface="Bookman Old Style" panose="02050604050505020204" pitchFamily="18" charset="0"/>
              </a:rPr>
              <a:t>planteada</a:t>
            </a:r>
            <a:r>
              <a:rPr lang="es-AR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4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415" y="553089"/>
            <a:ext cx="6200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Analisis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0117" y="1706479"/>
            <a:ext cx="103649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de las </a:t>
            </a:r>
            <a:r>
              <a:rPr lang="es-AR" sz="2400" b="1" dirty="0" err="1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PyMEs</a:t>
            </a:r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servicios </a:t>
            </a:r>
            <a:r>
              <a:rPr lang="es-AR" sz="2400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</a:t>
            </a:r>
          </a:p>
          <a:p>
            <a:endParaRPr lang="es-AR" b="1" dirty="0">
              <a:solidFill>
                <a:srgbClr val="323E4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Bookman Old Style" panose="02050604050505020204" pitchFamily="18" charset="0"/>
              </a:rPr>
              <a:t>En este sentido, la variable V5 obtuvo un valor de 3,00 puntos en la escala de 5Likert,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entendiendo </a:t>
            </a:r>
            <a:r>
              <a:rPr lang="es-AR" dirty="0">
                <a:latin typeface="Bookman Old Style" panose="02050604050505020204" pitchFamily="18" charset="0"/>
              </a:rPr>
              <a:t>que el nivel de interés en este tipo de servicios se encuentra en un nivel medio </a:t>
            </a:r>
            <a:r>
              <a:rPr lang="es-AR" dirty="0" smtClean="0">
                <a:latin typeface="Bookman Old Style" panose="02050604050505020204" pitchFamily="18" charset="0"/>
              </a:rPr>
              <a:t>y </a:t>
            </a:r>
            <a:r>
              <a:rPr lang="es-AR" dirty="0">
                <a:latin typeface="Bookman Old Style" panose="02050604050505020204" pitchFamily="18" charset="0"/>
              </a:rPr>
              <a:t>por lo tanto denotando interés por lo que la pregunta de investigación es </a:t>
            </a:r>
            <a:r>
              <a:rPr lang="es-AR" dirty="0" smtClean="0">
                <a:latin typeface="Bookman Old Style" panose="02050604050505020204" pitchFamily="18" charset="0"/>
              </a:rPr>
              <a:t>posible</a:t>
            </a:r>
          </a:p>
          <a:p>
            <a:r>
              <a:rPr lang="es-AR" dirty="0" smtClean="0">
                <a:latin typeface="Bookman Old Style" panose="02050604050505020204" pitchFamily="18" charset="0"/>
              </a:rPr>
              <a:t>contestarla en </a:t>
            </a:r>
            <a:r>
              <a:rPr lang="es-AR" dirty="0">
                <a:latin typeface="Bookman Old Style" panose="02050604050505020204" pitchFamily="18" charset="0"/>
              </a:rPr>
              <a:t>forma AFIRMATIVA. </a:t>
            </a:r>
            <a:endParaRPr lang="es-AR" dirty="0" smtClean="0">
              <a:latin typeface="Bookman Old Style" panose="02050604050505020204" pitchFamily="18" charset="0"/>
            </a:endParaRPr>
          </a:p>
          <a:p>
            <a:r>
              <a:rPr lang="es-AR" dirty="0" smtClean="0">
                <a:latin typeface="Bookman Old Style" panose="02050604050505020204" pitchFamily="18" charset="0"/>
              </a:rPr>
              <a:t>El </a:t>
            </a:r>
            <a:r>
              <a:rPr lang="es-AR" dirty="0">
                <a:latin typeface="Bookman Old Style" panose="02050604050505020204" pitchFamily="18" charset="0"/>
              </a:rPr>
              <a:t>resultado es sostenido por el relevamiento de fuentes indirectas. 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s-AR" b="1" dirty="0" smtClean="0">
                <a:solidFill>
                  <a:srgbClr val="323E4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459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415" y="553089"/>
            <a:ext cx="6200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Analisis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3850" y="1685698"/>
            <a:ext cx="1007038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Beneficios en cadenas de </a:t>
            </a:r>
            <a:r>
              <a:rPr lang="es-AR" sz="2400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</a:p>
          <a:p>
            <a:endParaRPr lang="es-AR" b="1" dirty="0">
              <a:solidFill>
                <a:srgbClr val="323E4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AR" dirty="0">
                <a:latin typeface="Bookman Old Style" panose="02050604050505020204" pitchFamily="18" charset="0"/>
              </a:rPr>
              <a:t>Para las actividades primarias de la cadena tradicional, la variable V9 obtuvo un valor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de </a:t>
            </a:r>
            <a:r>
              <a:rPr lang="es-AR" dirty="0">
                <a:latin typeface="Bookman Old Style" panose="02050604050505020204" pitchFamily="18" charset="0"/>
              </a:rPr>
              <a:t>3,00 puntos </a:t>
            </a:r>
            <a:r>
              <a:rPr lang="es-AR" dirty="0" smtClean="0">
                <a:latin typeface="Bookman Old Style" panose="02050604050505020204" pitchFamily="18" charset="0"/>
              </a:rPr>
              <a:t>en </a:t>
            </a:r>
            <a:r>
              <a:rPr lang="es-AR" dirty="0">
                <a:latin typeface="Bookman Old Style" panose="02050604050505020204" pitchFamily="18" charset="0"/>
              </a:rPr>
              <a:t>la escala de 5-Likert, entendiendo que el nivel de beneficio percibido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con </a:t>
            </a:r>
            <a:r>
              <a:rPr lang="es-AR" dirty="0">
                <a:latin typeface="Bookman Old Style" panose="02050604050505020204" pitchFamily="18" charset="0"/>
              </a:rPr>
              <a:t>los servicios de CC para </a:t>
            </a:r>
            <a:r>
              <a:rPr lang="es-AR" dirty="0" smtClean="0">
                <a:latin typeface="Bookman Old Style" panose="02050604050505020204" pitchFamily="18" charset="0"/>
              </a:rPr>
              <a:t>estas actividades </a:t>
            </a:r>
            <a:r>
              <a:rPr lang="es-AR" dirty="0">
                <a:latin typeface="Bookman Old Style" panose="02050604050505020204" pitchFamily="18" charset="0"/>
              </a:rPr>
              <a:t>se encuentra en un nivel medio. 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s-AR" dirty="0">
                <a:latin typeface="Bookman Old Style" panose="02050604050505020204" pitchFamily="18" charset="0"/>
              </a:rPr>
              <a:t>Este resultado lleva a contestar, para cadenas de valor </a:t>
            </a:r>
            <a:r>
              <a:rPr lang="es-AR" dirty="0" smtClean="0">
                <a:latin typeface="Bookman Old Style" panose="02050604050505020204" pitchFamily="18" charset="0"/>
              </a:rPr>
              <a:t>tradicionales</a:t>
            </a:r>
            <a:r>
              <a:rPr lang="es-AR" dirty="0">
                <a:latin typeface="Bookman Old Style" panose="02050604050505020204" pitchFamily="18" charset="0"/>
              </a:rPr>
              <a:t>, la pregunta de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investigación </a:t>
            </a:r>
            <a:r>
              <a:rPr lang="es-AR" dirty="0">
                <a:latin typeface="Bookman Old Style" panose="02050604050505020204" pitchFamily="18" charset="0"/>
              </a:rPr>
              <a:t>en forma </a:t>
            </a:r>
            <a:r>
              <a:rPr lang="es-AR" dirty="0" smtClean="0">
                <a:latin typeface="Bookman Old Style" panose="02050604050505020204" pitchFamily="18" charset="0"/>
              </a:rPr>
              <a:t>AFIRMATIVA</a:t>
            </a:r>
            <a:r>
              <a:rPr lang="es-AR" b="1" dirty="0" smtClean="0">
                <a:solidFill>
                  <a:srgbClr val="323E4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s-AR" dirty="0">
                <a:latin typeface="Bookman Old Style" panose="02050604050505020204" pitchFamily="18" charset="0"/>
              </a:rPr>
              <a:t>Para los eslabones primarios de la cadena de servicios, la variable V10 obtuvo un valor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de </a:t>
            </a:r>
            <a:r>
              <a:rPr lang="es-AR" dirty="0">
                <a:latin typeface="Bookman Old Style" panose="02050604050505020204" pitchFamily="18" charset="0"/>
              </a:rPr>
              <a:t>1,67 puntos en la escala de 5-Likert, entendiendo que el nivel de beneficio percibido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se </a:t>
            </a:r>
            <a:r>
              <a:rPr lang="es-AR" dirty="0">
                <a:latin typeface="Bookman Old Style" panose="02050604050505020204" pitchFamily="18" charset="0"/>
              </a:rPr>
              <a:t>encuentra entre un nivel bajo. Esto lleva a contestar la pregunta de investigación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en </a:t>
            </a:r>
            <a:r>
              <a:rPr lang="es-AR" dirty="0">
                <a:latin typeface="Bookman Old Style" panose="02050604050505020204" pitchFamily="18" charset="0"/>
              </a:rPr>
              <a:t>forma NO AFIRMATIVA. El resultado es además sostenido por el relevamiento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utilizado </a:t>
            </a:r>
            <a:r>
              <a:rPr lang="es-AR" dirty="0">
                <a:latin typeface="Bookman Old Style" panose="02050604050505020204" pitchFamily="18" charset="0"/>
              </a:rPr>
              <a:t>en fuentes indirectas. La principal utilización identificada es respecto a </a:t>
            </a:r>
            <a:endParaRPr lang="es-AR" dirty="0" smtClean="0">
              <a:latin typeface="Bookman Old Style" panose="02050604050505020204" pitchFamily="18" charset="0"/>
            </a:endParaRPr>
          </a:p>
          <a:p>
            <a:pPr algn="just"/>
            <a:r>
              <a:rPr lang="es-AR" dirty="0" smtClean="0">
                <a:latin typeface="Bookman Old Style" panose="02050604050505020204" pitchFamily="18" charset="0"/>
              </a:rPr>
              <a:t>actividades </a:t>
            </a:r>
            <a:r>
              <a:rPr lang="es-AR" dirty="0">
                <a:latin typeface="Bookman Old Style" panose="02050604050505020204" pitchFamily="18" charset="0"/>
              </a:rPr>
              <a:t>de Prestación.</a:t>
            </a:r>
          </a:p>
        </p:txBody>
      </p:sp>
    </p:spTree>
    <p:extLst>
      <p:ext uri="{BB962C8B-B14F-4D97-AF65-F5344CB8AC3E}">
        <p14:creationId xmlns:p14="http://schemas.microsoft.com/office/powerpoint/2010/main" val="30853438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297</TotalTime>
  <Words>753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brandon-grotesque</vt:lpstr>
      <vt:lpstr>Calibri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Manuel Sosa Adorati</dc:creator>
  <cp:lastModifiedBy>Sosa, Alejandro Manuel</cp:lastModifiedBy>
  <cp:revision>28</cp:revision>
  <dcterms:created xsi:type="dcterms:W3CDTF">2018-05-29T12:21:39Z</dcterms:created>
  <dcterms:modified xsi:type="dcterms:W3CDTF">2018-05-29T17:19:42Z</dcterms:modified>
</cp:coreProperties>
</file>