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9F176E-96D1-43CD-AF26-08FC4F622F0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41127166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409517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2847691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2479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37192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9F176E-96D1-43CD-AF26-08FC4F622F0C}"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351625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9F176E-96D1-43CD-AF26-08FC4F622F0C}"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1635502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F176E-96D1-43CD-AF26-08FC4F622F0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131038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F176E-96D1-43CD-AF26-08FC4F622F0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57911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F176E-96D1-43CD-AF26-08FC4F622F0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230143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9F176E-96D1-43CD-AF26-08FC4F622F0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13257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9F176E-96D1-43CD-AF26-08FC4F622F0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71762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9F176E-96D1-43CD-AF26-08FC4F622F0C}" type="datetimeFigureOut">
              <a:rPr lang="en-US" smtClean="0"/>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170202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9F176E-96D1-43CD-AF26-08FC4F622F0C}"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227163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B9F176E-96D1-43CD-AF26-08FC4F622F0C}" type="datetimeFigureOut">
              <a:rPr lang="en-US" smtClean="0"/>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295176087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3558008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a:t>
            </a:fld>
            <a:endParaRPr lang="en-US"/>
          </a:p>
        </p:txBody>
      </p:sp>
    </p:spTree>
    <p:extLst>
      <p:ext uri="{BB962C8B-B14F-4D97-AF65-F5344CB8AC3E}">
        <p14:creationId xmlns:p14="http://schemas.microsoft.com/office/powerpoint/2010/main" val="376939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B9F176E-96D1-43CD-AF26-08FC4F622F0C}" type="datetimeFigureOut">
              <a:rPr lang="en-US" smtClean="0"/>
              <a:t>6/7/2018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67E99B8-0B9F-4BED-988F-C0A0E8D818D7}" type="slidenum">
              <a:rPr lang="en-US" smtClean="0"/>
              <a:t>‹#›</a:t>
            </a:fld>
            <a:endParaRPr lang="en-US"/>
          </a:p>
        </p:txBody>
      </p:sp>
    </p:spTree>
    <p:extLst>
      <p:ext uri="{BB962C8B-B14F-4D97-AF65-F5344CB8AC3E}">
        <p14:creationId xmlns:p14="http://schemas.microsoft.com/office/powerpoint/2010/main" val="41677521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www.iua.edu.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pprenda.com/lp/platform-as-a-service-paas-comparison-guide/?utm_source=library&amp;utm_medium=post&amp;utm_term=saaspaasiaas&amp;utm_campaign=paascomparisonguide" TargetMode="External"/><Relationship Id="rId2" Type="http://schemas.openxmlformats.org/officeDocument/2006/relationships/hyperlink" Target="https://apprenda.com/white-papers/saas-hub/?utm_source=library&amp;utm_medium=post&amp;utm_term=saaspaasiaas&amp;utm_campaign=saas-hub" TargetMode="External"/><Relationship Id="rId1" Type="http://schemas.openxmlformats.org/officeDocument/2006/relationships/slideLayout" Target="../slideLayouts/slideLayout7.xml"/><Relationship Id="rId5" Type="http://schemas.openxmlformats.org/officeDocument/2006/relationships/hyperlink" Target="https://apprenda.com/lp/onecloudms/?utm_source=library&amp;utm_medium=post&amp;utm_term=saaspaasiaas&amp;utm_campaign=onecloud" TargetMode="External"/><Relationship Id="rId4" Type="http://schemas.openxmlformats.org/officeDocument/2006/relationships/hyperlink" Target="https://apprenda.com/white-papers/enterprise-paas-for-existing-and-new-apps/?utm_source=library&amp;utm_medium=post&amp;utm_term=saaspaasiaas&amp;utm_campaign=existingandnewapp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940739" y="1376200"/>
            <a:ext cx="1288473" cy="1165225"/>
          </a:xfrm>
          <a:prstGeom prst="rect">
            <a:avLst/>
          </a:prstGeom>
          <a:noFill/>
          <a:ln>
            <a:noFill/>
          </a:ln>
        </p:spPr>
      </p:pic>
      <p:pic>
        <p:nvPicPr>
          <p:cNvPr id="5"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9515232" y="1517169"/>
            <a:ext cx="847725" cy="883285"/>
          </a:xfrm>
          <a:prstGeom prst="rect">
            <a:avLst/>
          </a:prstGeom>
          <a:noFill/>
          <a:ln>
            <a:noFill/>
          </a:ln>
        </p:spPr>
      </p:pic>
      <p:sp>
        <p:nvSpPr>
          <p:cNvPr id="6" name="Rectangle 2"/>
          <p:cNvSpPr>
            <a:spLocks noChangeArrowheads="1"/>
          </p:cNvSpPr>
          <p:nvPr/>
        </p:nvSpPr>
        <p:spPr bwMode="auto">
          <a:xfrm>
            <a:off x="2977357" y="1461735"/>
            <a:ext cx="578973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2100" b="1" i="0" u="sng" strike="noStrike" cap="none" normalizeH="0" baseline="0" dirty="0" smtClean="0">
                <a:ln>
                  <a:noFill/>
                </a:ln>
                <a:solidFill>
                  <a:srgbClr val="294A70"/>
                </a:solidFill>
                <a:effectLst/>
                <a:latin typeface="Arial" panose="020B0604020202020204" pitchFamily="34" charset="0"/>
                <a:ea typeface="Times New Roman" panose="02020603050405020304" pitchFamily="18" charset="0"/>
                <a:cs typeface="Arial" panose="020B0604020202020204" pitchFamily="34" charset="0"/>
              </a:rPr>
              <a:t>UNIVERSIDAD DE LA DEFENSA NACIONAL</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1600" b="1" i="0" u="none" strike="noStrike" cap="none" normalizeH="0" baseline="0" dirty="0" smtClean="0">
                <a:ln>
                  <a:noFill/>
                </a:ln>
                <a:solidFill>
                  <a:srgbClr val="294A70"/>
                </a:solidFill>
                <a:effectLst/>
                <a:latin typeface="Arial" panose="020B0604020202020204" pitchFamily="34" charset="0"/>
                <a:ea typeface="Times New Roman" panose="02020603050405020304" pitchFamily="18" charset="0"/>
                <a:cs typeface="Arial" panose="020B0604020202020204" pitchFamily="34" charset="0"/>
                <a:hlinkClick r:id="rId4"/>
              </a:rPr>
              <a:t>CENTRO REGIONAL UNIVERSITARIO CORDOBA IUA</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1600" b="1" i="0" u="none" strike="noStrike" cap="none" normalizeH="0" baseline="0" dirty="0" smtClean="0">
                <a:ln>
                  <a:noFill/>
                </a:ln>
                <a:solidFill>
                  <a:srgbClr val="294A70"/>
                </a:solidFill>
                <a:effectLst/>
                <a:latin typeface="Arial" panose="020B0604020202020204" pitchFamily="34" charset="0"/>
                <a:ea typeface="Times New Roman" panose="02020603050405020304" pitchFamily="18" charset="0"/>
                <a:cs typeface="Arial" panose="020B0604020202020204" pitchFamily="34" charset="0"/>
              </a:rPr>
              <a:t>FACULTAD DE CIENCIAS DE LA ADMINISTRACION</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TRABAJO FINAL DE GRADO</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2800" b="1" i="0" u="none" strike="noStrike" cap="none" normalizeH="0" baseline="0" dirty="0" smtClean="0">
                <a:ln>
                  <a:noFill/>
                </a:ln>
                <a:solidFill>
                  <a:srgbClr val="323E4F"/>
                </a:solidFill>
                <a:effectLst/>
                <a:latin typeface="Calibri" panose="020F0502020204030204" pitchFamily="34" charset="0"/>
                <a:ea typeface="Calibri" panose="020F0502020204030204" pitchFamily="34" charset="0"/>
                <a:cs typeface="Times New Roman" panose="02020603050405020304" pitchFamily="18" charset="0"/>
              </a:rPr>
              <a:t>CLOUD COMPUTING</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5" descr="Image result for cloud comput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5924" y="3411997"/>
            <a:ext cx="2324100" cy="2339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1382232" y="41466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76600" algn="l"/>
              </a:tabLst>
              <a:defRPr>
                <a:solidFill>
                  <a:schemeClr val="tx1"/>
                </a:solidFill>
                <a:latin typeface="Arial" panose="020B0604020202020204" pitchFamily="34" charset="0"/>
              </a:defRPr>
            </a:lvl1pPr>
            <a:lvl2pPr eaLnBrk="0" fontAlgn="base" hangingPunct="0">
              <a:spcBef>
                <a:spcPct val="0"/>
              </a:spcBef>
              <a:spcAft>
                <a:spcPct val="0"/>
              </a:spcAft>
              <a:tabLst>
                <a:tab pos="3276600" algn="l"/>
              </a:tabLst>
              <a:defRPr>
                <a:solidFill>
                  <a:schemeClr val="tx1"/>
                </a:solidFill>
                <a:latin typeface="Arial" panose="020B0604020202020204" pitchFamily="34" charset="0"/>
              </a:defRPr>
            </a:lvl2pPr>
            <a:lvl3pPr eaLnBrk="0" fontAlgn="base" hangingPunct="0">
              <a:spcBef>
                <a:spcPct val="0"/>
              </a:spcBef>
              <a:spcAft>
                <a:spcPct val="0"/>
              </a:spcAft>
              <a:tabLst>
                <a:tab pos="3276600" algn="l"/>
              </a:tabLst>
              <a:defRPr>
                <a:solidFill>
                  <a:schemeClr val="tx1"/>
                </a:solidFill>
                <a:latin typeface="Arial" panose="020B0604020202020204" pitchFamily="34" charset="0"/>
              </a:defRPr>
            </a:lvl3pPr>
            <a:lvl4pPr eaLnBrk="0" fontAlgn="base" hangingPunct="0">
              <a:spcBef>
                <a:spcPct val="0"/>
              </a:spcBef>
              <a:spcAft>
                <a:spcPct val="0"/>
              </a:spcAft>
              <a:tabLst>
                <a:tab pos="3276600" algn="l"/>
              </a:tabLst>
              <a:defRPr>
                <a:solidFill>
                  <a:schemeClr val="tx1"/>
                </a:solidFill>
                <a:latin typeface="Arial" panose="020B0604020202020204" pitchFamily="34" charset="0"/>
              </a:defRPr>
            </a:lvl4pPr>
            <a:lvl5pPr eaLnBrk="0" fontAlgn="base" hangingPunct="0">
              <a:spcBef>
                <a:spcPct val="0"/>
              </a:spcBef>
              <a:spcAft>
                <a:spcPct val="0"/>
              </a:spcAft>
              <a:tabLst>
                <a:tab pos="3276600" algn="l"/>
              </a:tabLst>
              <a:defRPr>
                <a:solidFill>
                  <a:schemeClr val="tx1"/>
                </a:solidFill>
                <a:latin typeface="Arial" panose="020B0604020202020204" pitchFamily="34" charset="0"/>
              </a:defRPr>
            </a:lvl5pPr>
            <a:lvl6pPr eaLnBrk="0" fontAlgn="base" hangingPunct="0">
              <a:spcBef>
                <a:spcPct val="0"/>
              </a:spcBef>
              <a:spcAft>
                <a:spcPct val="0"/>
              </a:spcAft>
              <a:tabLst>
                <a:tab pos="3276600" algn="l"/>
              </a:tabLst>
              <a:defRPr>
                <a:solidFill>
                  <a:schemeClr val="tx1"/>
                </a:solidFill>
                <a:latin typeface="Arial" panose="020B0604020202020204" pitchFamily="34" charset="0"/>
              </a:defRPr>
            </a:lvl6pPr>
            <a:lvl7pPr eaLnBrk="0" fontAlgn="base" hangingPunct="0">
              <a:spcBef>
                <a:spcPct val="0"/>
              </a:spcBef>
              <a:spcAft>
                <a:spcPct val="0"/>
              </a:spcAft>
              <a:tabLst>
                <a:tab pos="3276600" algn="l"/>
              </a:tabLst>
              <a:defRPr>
                <a:solidFill>
                  <a:schemeClr val="tx1"/>
                </a:solidFill>
                <a:latin typeface="Arial" panose="020B0604020202020204" pitchFamily="34" charset="0"/>
              </a:defRPr>
            </a:lvl7pPr>
            <a:lvl8pPr eaLnBrk="0" fontAlgn="base" hangingPunct="0">
              <a:spcBef>
                <a:spcPct val="0"/>
              </a:spcBef>
              <a:spcAft>
                <a:spcPct val="0"/>
              </a:spcAft>
              <a:tabLst>
                <a:tab pos="3276600" algn="l"/>
              </a:tabLst>
              <a:defRPr>
                <a:solidFill>
                  <a:schemeClr val="tx1"/>
                </a:solidFill>
                <a:latin typeface="Arial" panose="020B0604020202020204" pitchFamily="34" charset="0"/>
              </a:defRPr>
            </a:lvl8pPr>
            <a:lvl9pPr eaLnBrk="0" fontAlgn="base" hangingPunct="0">
              <a:spcBef>
                <a:spcPct val="0"/>
              </a:spcBef>
              <a:spcAft>
                <a:spcPct val="0"/>
              </a:spcAft>
              <a:tabLst>
                <a:tab pos="32766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AUTOR:</a:t>
            </a: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ALEJANDRO MANUEL SOSA ADORATI</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ASESOR:</a:t>
            </a: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ING. CARLOS ALEJANDRO CIMES</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CORDOBA – REPUBLICA ARGENTINA </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AÑO 2018</a:t>
            </a:r>
            <a:endParaRPr kumimoji="0" lang="es-AR"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9217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1750" y="553089"/>
            <a:ext cx="9182257" cy="584775"/>
          </a:xfrm>
          <a:prstGeom prst="rect">
            <a:avLst/>
          </a:prstGeom>
        </p:spPr>
        <p:txBody>
          <a:bodyPr wrap="none">
            <a:spAutoFit/>
          </a:bodyPr>
          <a:lstStyle/>
          <a:p>
            <a:pPr algn="ctr"/>
            <a:r>
              <a:rPr lang="es-AR" sz="3200" dirty="0">
                <a:ln w="0"/>
                <a:solidFill>
                  <a:schemeClr val="accent1"/>
                </a:solidFill>
                <a:effectLst>
                  <a:outerShdw blurRad="38100" dist="25400" dir="5400000" algn="ctr" rotWithShape="0">
                    <a:srgbClr val="6E747A">
                      <a:alpha val="43000"/>
                    </a:srgbClr>
                  </a:outerShdw>
                </a:effectLst>
              </a:rPr>
              <a:t>Caso Práctico “BLUEMIX - IBM CLOUD COMPOUTING”</a:t>
            </a:r>
            <a:endParaRPr lang="en-US" sz="320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068617" y="1520886"/>
            <a:ext cx="4303484" cy="4647426"/>
          </a:xfrm>
          <a:prstGeom prst="rect">
            <a:avLst/>
          </a:prstGeom>
        </p:spPr>
        <p:txBody>
          <a:bodyPr wrap="square">
            <a:spAutoFit/>
          </a:bodyPr>
          <a:lstStyle/>
          <a:p>
            <a:pPr algn="just">
              <a:lnSpc>
                <a:spcPct val="200000"/>
              </a:lnSpc>
              <a:spcAft>
                <a:spcPts val="0"/>
              </a:spcAft>
            </a:pPr>
            <a:r>
              <a:rPr lang="es-AR" sz="2000" b="1" dirty="0">
                <a:solidFill>
                  <a:srgbClr val="323E4F"/>
                </a:solidFill>
                <a:latin typeface="Calibri" panose="020F0502020204030204" pitchFamily="34" charset="0"/>
                <a:ea typeface="Calibri" panose="020F0502020204030204" pitchFamily="34" charset="0"/>
                <a:cs typeface="Times New Roman" panose="02020603050405020304" pitchFamily="18" charset="0"/>
              </a:rPr>
              <a:t>Resumen de la </a:t>
            </a:r>
            <a:r>
              <a:rPr lang="es-AR" sz="2000" b="1" dirty="0" smtClean="0">
                <a:solidFill>
                  <a:srgbClr val="323E4F"/>
                </a:solidFill>
                <a:latin typeface="Calibri" panose="020F0502020204030204" pitchFamily="34" charset="0"/>
                <a:ea typeface="Calibri" panose="020F0502020204030204" pitchFamily="34" charset="0"/>
                <a:cs typeface="Times New Roman" panose="02020603050405020304" pitchFamily="18" charset="0"/>
              </a:rPr>
              <a:t>plataforma</a:t>
            </a:r>
            <a:endParaRPr lang="en-US" sz="1600" dirty="0">
              <a:solidFill>
                <a:srgbClr val="000000"/>
              </a:solidFill>
              <a:latin typeface="Times New Roman" panose="02020603050405020304" pitchFamily="18" charset="0"/>
              <a:ea typeface="Calibri" panose="020F0502020204030204" pitchFamily="34" charset="0"/>
            </a:endParaRPr>
          </a:p>
          <a:p>
            <a:pPr algn="just">
              <a:spcAft>
                <a:spcPts val="0"/>
              </a:spcAft>
            </a:pPr>
            <a:r>
              <a:rPr lang="es-AR" sz="1600" dirty="0">
                <a:latin typeface="Calibri" panose="020F0502020204030204" pitchFamily="34" charset="0"/>
                <a:ea typeface="Calibri" panose="020F0502020204030204" pitchFamily="34" charset="0"/>
              </a:rPr>
              <a:t>La innovadora plataforma de computación en la nube de IBM combina plataforma como servicio (</a:t>
            </a:r>
            <a:r>
              <a:rPr lang="es-AR" sz="1600" dirty="0" err="1">
                <a:latin typeface="Calibri" panose="020F0502020204030204" pitchFamily="34" charset="0"/>
                <a:ea typeface="Calibri" panose="020F0502020204030204" pitchFamily="34" charset="0"/>
              </a:rPr>
              <a:t>PaaS</a:t>
            </a:r>
            <a:r>
              <a:rPr lang="es-AR" sz="1600" dirty="0">
                <a:latin typeface="Calibri" panose="020F0502020204030204" pitchFamily="34" charset="0"/>
                <a:ea typeface="Calibri" panose="020F0502020204030204" pitchFamily="34" charset="0"/>
              </a:rPr>
              <a:t>) con infraestructura como servicio (</a:t>
            </a:r>
            <a:r>
              <a:rPr lang="es-AR" sz="1600" dirty="0" err="1">
                <a:latin typeface="Calibri" panose="020F0502020204030204" pitchFamily="34" charset="0"/>
                <a:ea typeface="Calibri" panose="020F0502020204030204" pitchFamily="34" charset="0"/>
              </a:rPr>
              <a:t>IaaS</a:t>
            </a:r>
            <a:r>
              <a:rPr lang="es-AR" sz="1600" dirty="0">
                <a:latin typeface="Calibri" panose="020F0502020204030204" pitchFamily="34" charset="0"/>
                <a:ea typeface="Calibri" panose="020F0502020204030204" pitchFamily="34" charset="0"/>
              </a:rPr>
              <a:t>) e incluye un amplio catálogo de servicios en la nube que se pueden integrar fácilmente con </a:t>
            </a:r>
            <a:r>
              <a:rPr lang="es-AR" sz="1600" dirty="0" err="1">
                <a:latin typeface="Calibri" panose="020F0502020204030204" pitchFamily="34" charset="0"/>
                <a:ea typeface="Calibri" panose="020F0502020204030204" pitchFamily="34" charset="0"/>
              </a:rPr>
              <a:t>PaaS</a:t>
            </a:r>
            <a:r>
              <a:rPr lang="es-AR" sz="1600" dirty="0">
                <a:latin typeface="Calibri" panose="020F0502020204030204" pitchFamily="34" charset="0"/>
                <a:ea typeface="Calibri" panose="020F0502020204030204" pitchFamily="34" charset="0"/>
              </a:rPr>
              <a:t> y </a:t>
            </a:r>
            <a:r>
              <a:rPr lang="es-AR" sz="1600" dirty="0" err="1">
                <a:latin typeface="Calibri" panose="020F0502020204030204" pitchFamily="34" charset="0"/>
                <a:ea typeface="Calibri" panose="020F0502020204030204" pitchFamily="34" charset="0"/>
              </a:rPr>
              <a:t>IaaS</a:t>
            </a:r>
            <a:r>
              <a:rPr lang="es-AR" sz="1600" dirty="0">
                <a:latin typeface="Calibri" panose="020F0502020204030204" pitchFamily="34" charset="0"/>
                <a:ea typeface="Calibri" panose="020F0502020204030204" pitchFamily="34" charset="0"/>
              </a:rPr>
              <a:t> para crear aplicaciones de negocios rápidamente. </a:t>
            </a:r>
            <a:endParaRPr lang="en-US" sz="1600" dirty="0">
              <a:latin typeface="Calibri" panose="020F0502020204030204" pitchFamily="34" charset="0"/>
              <a:ea typeface="Calibri" panose="020F0502020204030204" pitchFamily="34" charset="0"/>
            </a:endParaRPr>
          </a:p>
          <a:p>
            <a:pPr algn="just"/>
            <a:r>
              <a:rPr lang="es-AR" sz="1600" dirty="0">
                <a:latin typeface="Calibri" panose="020F0502020204030204" pitchFamily="34" charset="0"/>
                <a:ea typeface="Calibri" panose="020F0502020204030204" pitchFamily="34" charset="0"/>
              </a:rPr>
              <a:t>IBM Cloud (anteriormente </a:t>
            </a:r>
            <a:r>
              <a:rPr lang="es-AR" sz="1600" dirty="0" err="1">
                <a:latin typeface="Calibri" panose="020F0502020204030204" pitchFamily="34" charset="0"/>
                <a:ea typeface="Calibri" panose="020F0502020204030204" pitchFamily="34" charset="0"/>
              </a:rPr>
              <a:t>Bluemix</a:t>
            </a:r>
            <a:r>
              <a:rPr lang="es-AR" sz="1600" dirty="0">
                <a:latin typeface="Calibri" panose="020F0502020204030204" pitchFamily="34" charset="0"/>
                <a:ea typeface="Calibri" panose="020F0502020204030204" pitchFamily="34" charset="0"/>
              </a:rPr>
              <a:t>) tiene implementaciones que se adaptan a sus necesidades, ya sea que sea una empresa pequeña que planea escalar, o una empresa grande que requiera aislamiento adicional. Puede desarrollarse en una nube sin fronteras, donde puede conectar sus servicios privados a los servicios públicos de IBM Cloud disponibles en IBM</a:t>
            </a:r>
            <a:endParaRPr lang="es-AR" sz="1600" dirty="0"/>
          </a:p>
        </p:txBody>
      </p:sp>
      <p:pic>
        <p:nvPicPr>
          <p:cNvPr id="4" name="Picture 3"/>
          <p:cNvPicPr/>
          <p:nvPr/>
        </p:nvPicPr>
        <p:blipFill>
          <a:blip r:embed="rId2"/>
          <a:stretch>
            <a:fillRect/>
          </a:stretch>
        </p:blipFill>
        <p:spPr>
          <a:xfrm>
            <a:off x="6012878" y="1822701"/>
            <a:ext cx="5054773" cy="4043795"/>
          </a:xfrm>
          <a:prstGeom prst="rect">
            <a:avLst/>
          </a:prstGeom>
        </p:spPr>
      </p:pic>
    </p:spTree>
    <p:extLst>
      <p:ext uri="{BB962C8B-B14F-4D97-AF65-F5344CB8AC3E}">
        <p14:creationId xmlns:p14="http://schemas.microsoft.com/office/powerpoint/2010/main" val="173440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079" y="376444"/>
            <a:ext cx="2198038" cy="584775"/>
          </a:xfrm>
          <a:prstGeom prst="rect">
            <a:avLst/>
          </a:prstGeom>
        </p:spPr>
        <p:txBody>
          <a:bodyPr wrap="none">
            <a:spAutoFit/>
          </a:bodyPr>
          <a:lstStyle/>
          <a:p>
            <a:pPr algn="ctr"/>
            <a:r>
              <a:rPr lang="es-AR" sz="3200" dirty="0" smtClean="0">
                <a:ln w="0"/>
                <a:solidFill>
                  <a:schemeClr val="accent1"/>
                </a:solidFill>
                <a:effectLst>
                  <a:outerShdw blurRad="38100" dist="25400" dir="5400000" algn="ctr" rotWithShape="0">
                    <a:srgbClr val="6E747A">
                      <a:alpha val="43000"/>
                    </a:srgbClr>
                  </a:outerShdw>
                </a:effectLst>
              </a:rPr>
              <a:t>Aplicaciones</a:t>
            </a:r>
          </a:p>
        </p:txBody>
      </p:sp>
      <p:pic>
        <p:nvPicPr>
          <p:cNvPr id="3" name="Picture 2"/>
          <p:cNvPicPr/>
          <p:nvPr/>
        </p:nvPicPr>
        <p:blipFill>
          <a:blip r:embed="rId2"/>
          <a:stretch>
            <a:fillRect/>
          </a:stretch>
        </p:blipFill>
        <p:spPr>
          <a:xfrm>
            <a:off x="5278582" y="1267690"/>
            <a:ext cx="5896437" cy="4540019"/>
          </a:xfrm>
          <a:prstGeom prst="rect">
            <a:avLst/>
          </a:prstGeom>
        </p:spPr>
      </p:pic>
      <p:sp>
        <p:nvSpPr>
          <p:cNvPr id="4" name="Rectangle 3"/>
          <p:cNvSpPr/>
          <p:nvPr/>
        </p:nvSpPr>
        <p:spPr>
          <a:xfrm>
            <a:off x="646661" y="1430723"/>
            <a:ext cx="4246418" cy="4770537"/>
          </a:xfrm>
          <a:prstGeom prst="rect">
            <a:avLst/>
          </a:prstGeom>
        </p:spPr>
        <p:txBody>
          <a:bodyPr wrap="square">
            <a:spAutoFit/>
          </a:bodyPr>
          <a:lstStyle/>
          <a:p>
            <a:pPr algn="just">
              <a:spcAft>
                <a:spcPts val="0"/>
              </a:spcAft>
            </a:pPr>
            <a:r>
              <a:rPr lang="es-AR" sz="1600" dirty="0">
                <a:latin typeface="Calibri" panose="020F0502020204030204" pitchFamily="34" charset="0"/>
                <a:ea typeface="Calibri" panose="020F0502020204030204" pitchFamily="34" charset="0"/>
              </a:rPr>
              <a:t>El panel de control proporciona todo </a:t>
            </a:r>
            <a:r>
              <a:rPr lang="es-AR" sz="1600" dirty="0" smtClean="0">
                <a:latin typeface="Calibri" panose="020F0502020204030204" pitchFamily="34" charset="0"/>
                <a:ea typeface="Calibri" panose="020F0502020204030204" pitchFamily="34" charset="0"/>
              </a:rPr>
              <a:t>lo necesario </a:t>
            </a:r>
            <a:r>
              <a:rPr lang="es-AR" sz="1600" dirty="0">
                <a:latin typeface="Calibri" panose="020F0502020204030204" pitchFamily="34" charset="0"/>
                <a:ea typeface="Calibri" panose="020F0502020204030204" pitchFamily="34" charset="0"/>
              </a:rPr>
              <a:t>para poner en funcionamiento las aplicaciones y administrarlas mientras se ejecutan. </a:t>
            </a:r>
            <a:r>
              <a:rPr lang="es-AR" sz="1600" dirty="0">
                <a:latin typeface="Calibri" panose="020F0502020204030204" pitchFamily="34" charset="0"/>
                <a:ea typeface="Calibri" panose="020F0502020204030204" pitchFamily="34" charset="0"/>
              </a:rPr>
              <a:t>IBM Cloud proporciona varios repetidores y tiempos de ejecución.</a:t>
            </a:r>
          </a:p>
          <a:p>
            <a:pPr algn="ctr">
              <a:spcAft>
                <a:spcPts val="0"/>
              </a:spcAft>
            </a:pPr>
            <a:r>
              <a:rPr lang="es-AR" sz="1600" dirty="0">
                <a:latin typeface="Calibri" panose="020F0502020204030204" pitchFamily="34" charset="0"/>
                <a:ea typeface="Calibri" panose="020F0502020204030204" pitchFamily="34" charset="0"/>
              </a:rPr>
              <a:t> </a:t>
            </a:r>
          </a:p>
          <a:p>
            <a:pPr algn="just">
              <a:spcAft>
                <a:spcPts val="0"/>
              </a:spcAft>
            </a:pPr>
            <a:r>
              <a:rPr lang="es-AR" sz="1600" dirty="0">
                <a:latin typeface="Calibri" panose="020F0502020204030204" pitchFamily="34" charset="0"/>
                <a:ea typeface="Calibri" panose="020F0502020204030204" pitchFamily="34" charset="0"/>
              </a:rPr>
              <a:t>Una plantilla repetitiva es una plantilla para una aplicación y su entorno de tiempo de ejecución asociado y servicios predefinidos para un dominio específico.</a:t>
            </a:r>
          </a:p>
          <a:p>
            <a:pPr algn="just">
              <a:spcAft>
                <a:spcPts val="0"/>
              </a:spcAft>
            </a:pPr>
            <a:r>
              <a:rPr lang="es-AR" sz="1600" dirty="0">
                <a:latin typeface="Calibri" panose="020F0502020204030204" pitchFamily="34" charset="0"/>
                <a:ea typeface="Calibri" panose="020F0502020204030204" pitchFamily="34" charset="0"/>
              </a:rPr>
              <a:t>Un tiempo de ejecución es el conjunto de recursos que se utiliza para ejecutar una aplicación, proporcionados como contenedores para diferentes tipos de aplicaciones.</a:t>
            </a:r>
          </a:p>
          <a:p>
            <a:pPr algn="just">
              <a:spcAft>
                <a:spcPts val="0"/>
              </a:spcAft>
            </a:pPr>
            <a:r>
              <a:rPr lang="es-AR" sz="1600" dirty="0">
                <a:latin typeface="Calibri" panose="020F0502020204030204" pitchFamily="34" charset="0"/>
                <a:ea typeface="Calibri" panose="020F0502020204030204" pitchFamily="34" charset="0"/>
              </a:rPr>
              <a:t>IBM Cloud le ofrece varias formas de ejecutar sus aplicaciones, por ejemplo, Cloud </a:t>
            </a:r>
            <a:r>
              <a:rPr lang="es-AR" sz="1600" dirty="0" err="1">
                <a:latin typeface="Calibri" panose="020F0502020204030204" pitchFamily="34" charset="0"/>
                <a:ea typeface="Calibri" panose="020F0502020204030204" pitchFamily="34" charset="0"/>
              </a:rPr>
              <a:t>Foundry</a:t>
            </a:r>
            <a:r>
              <a:rPr lang="es-AR" sz="1600" dirty="0">
                <a:latin typeface="Calibri" panose="020F0502020204030204" pitchFamily="34" charset="0"/>
                <a:ea typeface="Calibri" panose="020F0502020204030204" pitchFamily="34" charset="0"/>
              </a:rPr>
              <a:t> e IBM Cloud </a:t>
            </a:r>
            <a:r>
              <a:rPr lang="es-AR" sz="1600" dirty="0" err="1">
                <a:latin typeface="Calibri" panose="020F0502020204030204" pitchFamily="34" charset="0"/>
                <a:ea typeface="Calibri" panose="020F0502020204030204" pitchFamily="34" charset="0"/>
              </a:rPr>
              <a:t>Container</a:t>
            </a:r>
            <a:r>
              <a:rPr lang="es-AR" sz="1600" dirty="0">
                <a:latin typeface="Calibri" panose="020F0502020204030204" pitchFamily="34" charset="0"/>
                <a:ea typeface="Calibri" panose="020F0502020204030204" pitchFamily="34" charset="0"/>
              </a:rPr>
              <a:t> </a:t>
            </a:r>
            <a:r>
              <a:rPr lang="es-AR" sz="1600" dirty="0" err="1">
                <a:latin typeface="Calibri" panose="020F0502020204030204" pitchFamily="34" charset="0"/>
                <a:ea typeface="Calibri" panose="020F0502020204030204" pitchFamily="34" charset="0"/>
              </a:rPr>
              <a:t>Service</a:t>
            </a:r>
            <a:r>
              <a:rPr lang="es-AR" sz="1600" dirty="0">
                <a:latin typeface="Calibri" panose="020F0502020204030204" pitchFamily="34" charset="0"/>
                <a:ea typeface="Calibri" panose="020F0502020204030204" pitchFamily="34" charset="0"/>
              </a:rPr>
              <a:t>. IBM Cloud </a:t>
            </a:r>
            <a:r>
              <a:rPr lang="es-AR" sz="1600" dirty="0" err="1">
                <a:latin typeface="Calibri" panose="020F0502020204030204" pitchFamily="34" charset="0"/>
                <a:ea typeface="Calibri" panose="020F0502020204030204" pitchFamily="34" charset="0"/>
              </a:rPr>
              <a:t>Container</a:t>
            </a:r>
            <a:r>
              <a:rPr lang="es-AR" sz="1600" dirty="0">
                <a:latin typeface="Calibri" panose="020F0502020204030204" pitchFamily="34" charset="0"/>
                <a:ea typeface="Calibri" panose="020F0502020204030204" pitchFamily="34" charset="0"/>
              </a:rPr>
              <a:t> </a:t>
            </a:r>
            <a:r>
              <a:rPr lang="es-AR" sz="1600" dirty="0" err="1">
                <a:latin typeface="Calibri" panose="020F0502020204030204" pitchFamily="34" charset="0"/>
                <a:ea typeface="Calibri" panose="020F0502020204030204" pitchFamily="34" charset="0"/>
              </a:rPr>
              <a:t>Service</a:t>
            </a:r>
            <a:r>
              <a:rPr lang="es-AR" sz="1600" dirty="0">
                <a:latin typeface="Calibri" panose="020F0502020204030204" pitchFamily="34" charset="0"/>
                <a:ea typeface="Calibri" panose="020F0502020204030204" pitchFamily="34" charset="0"/>
              </a:rPr>
              <a:t> ejecuta contenedores </a:t>
            </a:r>
            <a:r>
              <a:rPr lang="es-AR" sz="1600" dirty="0" err="1">
                <a:latin typeface="Calibri" panose="020F0502020204030204" pitchFamily="34" charset="0"/>
                <a:ea typeface="Calibri" panose="020F0502020204030204" pitchFamily="34" charset="0"/>
              </a:rPr>
              <a:t>Docker</a:t>
            </a:r>
            <a:r>
              <a:rPr lang="es-AR" sz="1600" dirty="0">
                <a:latin typeface="Calibri" panose="020F0502020204030204" pitchFamily="34" charset="0"/>
                <a:ea typeface="Calibri" panose="020F0502020204030204" pitchFamily="34" charset="0"/>
              </a:rPr>
              <a:t> en un entorno de nube alojada en IBM Cloud.</a:t>
            </a:r>
          </a:p>
        </p:txBody>
      </p:sp>
    </p:spTree>
    <p:extLst>
      <p:ext uri="{BB962C8B-B14F-4D97-AF65-F5344CB8AC3E}">
        <p14:creationId xmlns:p14="http://schemas.microsoft.com/office/powerpoint/2010/main" val="236472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455227" y="1319646"/>
            <a:ext cx="5771746" cy="4624820"/>
          </a:xfrm>
          <a:prstGeom prst="rect">
            <a:avLst/>
          </a:prstGeom>
        </p:spPr>
      </p:pic>
      <p:sp>
        <p:nvSpPr>
          <p:cNvPr id="3" name="Rectangle 2"/>
          <p:cNvSpPr/>
          <p:nvPr/>
        </p:nvSpPr>
        <p:spPr>
          <a:xfrm>
            <a:off x="5188640" y="376444"/>
            <a:ext cx="1606915" cy="584775"/>
          </a:xfrm>
          <a:prstGeom prst="rect">
            <a:avLst/>
          </a:prstGeom>
        </p:spPr>
        <p:txBody>
          <a:bodyPr wrap="none">
            <a:spAutoFit/>
          </a:bodyPr>
          <a:lstStyle/>
          <a:p>
            <a:pPr algn="ctr"/>
            <a:r>
              <a:rPr lang="es-AR" sz="3200" dirty="0" smtClean="0">
                <a:ln w="0"/>
                <a:solidFill>
                  <a:schemeClr val="accent1"/>
                </a:solidFill>
                <a:effectLst>
                  <a:outerShdw blurRad="38100" dist="25400" dir="5400000" algn="ctr" rotWithShape="0">
                    <a:srgbClr val="6E747A">
                      <a:alpha val="43000"/>
                    </a:srgbClr>
                  </a:outerShdw>
                </a:effectLst>
              </a:rPr>
              <a:t>Servicios</a:t>
            </a:r>
            <a:endParaRPr lang="es-AR" sz="3200" dirty="0" smtClean="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190499" y="1533465"/>
            <a:ext cx="4859482" cy="5324535"/>
          </a:xfrm>
          <a:prstGeom prst="rect">
            <a:avLst/>
          </a:prstGeom>
        </p:spPr>
        <p:txBody>
          <a:bodyPr wrap="square">
            <a:spAutoFit/>
          </a:bodyPr>
          <a:lstStyle/>
          <a:p>
            <a:pPr algn="just">
              <a:spcAft>
                <a:spcPts val="0"/>
              </a:spcAft>
            </a:pPr>
            <a:r>
              <a:rPr lang="es-AR" sz="1600" dirty="0">
                <a:latin typeface="Calibri" panose="020F0502020204030204" pitchFamily="34" charset="0"/>
                <a:ea typeface="Calibri" panose="020F0502020204030204" pitchFamily="34" charset="0"/>
              </a:rPr>
              <a:t>El tablero proporciona diversos servicios para adaptarse a las necesidades de infraestructura en la nube</a:t>
            </a:r>
            <a:r>
              <a:rPr lang="es-AR" sz="1600" dirty="0" smtClean="0">
                <a:latin typeface="Calibri" panose="020F0502020204030204" pitchFamily="34" charset="0"/>
                <a:ea typeface="Calibri" panose="020F0502020204030204" pitchFamily="34" charset="0"/>
              </a:rPr>
              <a:t>.</a:t>
            </a:r>
            <a:r>
              <a:rPr lang="es-AR" dirty="0">
                <a:solidFill>
                  <a:srgbClr val="000000"/>
                </a:solidFill>
                <a:latin typeface="Calibri" panose="020F0502020204030204" pitchFamily="34" charset="0"/>
                <a:ea typeface="Calibri" panose="020F0502020204030204" pitchFamily="34" charset="0"/>
              </a:rPr>
              <a:t> </a:t>
            </a:r>
            <a:endParaRPr lang="es-AR" sz="1600" dirty="0">
              <a:solidFill>
                <a:srgbClr val="000000"/>
              </a:solidFill>
              <a:latin typeface="Times New Roman" panose="02020603050405020304" pitchFamily="18" charset="0"/>
              <a:ea typeface="Calibri" panose="020F0502020204030204" pitchFamily="34" charset="0"/>
            </a:endParaRPr>
          </a:p>
          <a:p>
            <a:pPr algn="just">
              <a:spcAft>
                <a:spcPts val="0"/>
              </a:spcAft>
            </a:pPr>
            <a:r>
              <a:rPr lang="es-AR" sz="1600" dirty="0">
                <a:latin typeface="Calibri" panose="020F0502020204030204" pitchFamily="34" charset="0"/>
                <a:ea typeface="Calibri" panose="020F0502020204030204" pitchFamily="34" charset="0"/>
              </a:rPr>
              <a:t>La infraestructura de IBM Cloud proporciona la infraestructura en la nube de mayor rendimiento disponible. La infraestructura de la nube de IBM es una plataforma que tiene centros de datos alrededor del mundo que están llenos de la más amplia gama de opciones de computación en la nube, luego integra y automatiza todo. Los centros de datos en la nube de IBM están equipados con equipos informáticos, de almacenamiento y de red de primera clase. Cada ubicación está construida, equipada y operada de la misma manera, por lo que obtiene exactamente las mismas capacidades y disponibilidad en cualquier lugar donde estemos presentes. Las ubicaciones están conectadas por la red en una red más avanzada de la industria, que integra distintas redes de administración pública, privada e interna para ofrecer costos de red totales más bajos, mejor acceso y mayor velocidad. Además, los centros de datos y la red comparten un único sistema de gestión propietario</a:t>
            </a:r>
            <a:r>
              <a:rPr lang="es-AR" dirty="0">
                <a:solidFill>
                  <a:srgbClr val="000000"/>
                </a:solidFill>
                <a:latin typeface="Calibri" panose="020F0502020204030204" pitchFamily="34" charset="0"/>
                <a:ea typeface="Calibri" panose="020F0502020204030204" pitchFamily="34" charset="0"/>
              </a:rPr>
              <a:t>.</a:t>
            </a:r>
            <a:endParaRPr lang="es-AR" sz="16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62410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0894" y="553089"/>
            <a:ext cx="4223978" cy="584775"/>
          </a:xfrm>
          <a:prstGeom prst="rect">
            <a:avLst/>
          </a:prstGeom>
        </p:spPr>
        <p:txBody>
          <a:bodyPr wrap="none">
            <a:spAutoFit/>
          </a:bodyPr>
          <a:lstStyle/>
          <a:p>
            <a:pPr algn="ctr"/>
            <a:r>
              <a:rPr lang="es-AR" sz="3200" dirty="0" smtClean="0">
                <a:ln w="0"/>
                <a:solidFill>
                  <a:schemeClr val="accent1"/>
                </a:solidFill>
                <a:effectLst>
                  <a:outerShdw blurRad="38100" dist="25400" dir="5400000" algn="ctr" rotWithShape="0">
                    <a:srgbClr val="6E747A">
                      <a:alpha val="43000"/>
                    </a:srgbClr>
                  </a:outerShdw>
                </a:effectLst>
              </a:rPr>
              <a:t>Regiones de IBM CLOUD</a:t>
            </a:r>
            <a:endParaRPr lang="en-US" sz="3200" dirty="0">
              <a:ln w="0"/>
              <a:solidFill>
                <a:schemeClr val="accent1"/>
              </a:solidFill>
              <a:effectLst>
                <a:outerShdw blurRad="38100" dist="25400" dir="5400000" algn="ctr" rotWithShape="0">
                  <a:srgbClr val="6E747A">
                    <a:alpha val="43000"/>
                  </a:srgbClr>
                </a:outerShdw>
              </a:effectLst>
            </a:endParaRPr>
          </a:p>
        </p:txBody>
      </p:sp>
      <p:pic>
        <p:nvPicPr>
          <p:cNvPr id="4" name="Picture 3"/>
          <p:cNvPicPr/>
          <p:nvPr/>
        </p:nvPicPr>
        <p:blipFill>
          <a:blip r:embed="rId2"/>
          <a:stretch>
            <a:fillRect/>
          </a:stretch>
        </p:blipFill>
        <p:spPr>
          <a:xfrm>
            <a:off x="5277254" y="2170950"/>
            <a:ext cx="6188710" cy="2391410"/>
          </a:xfrm>
          <a:prstGeom prst="rect">
            <a:avLst/>
          </a:prstGeom>
        </p:spPr>
      </p:pic>
      <p:sp>
        <p:nvSpPr>
          <p:cNvPr id="5" name="Rectangle 4"/>
          <p:cNvSpPr/>
          <p:nvPr/>
        </p:nvSpPr>
        <p:spPr>
          <a:xfrm>
            <a:off x="114300" y="2005446"/>
            <a:ext cx="4852555" cy="4031873"/>
          </a:xfrm>
          <a:prstGeom prst="rect">
            <a:avLst/>
          </a:prstGeom>
        </p:spPr>
        <p:txBody>
          <a:bodyPr wrap="square">
            <a:spAutoFit/>
          </a:bodyPr>
          <a:lstStyle/>
          <a:p>
            <a:pPr algn="just">
              <a:spcAft>
                <a:spcPts val="0"/>
              </a:spcAft>
            </a:pPr>
            <a:r>
              <a:rPr lang="es-AR" sz="1600" dirty="0">
                <a:latin typeface="Calibri" panose="020F0502020204030204" pitchFamily="34" charset="0"/>
                <a:ea typeface="Calibri" panose="020F0502020204030204" pitchFamily="34" charset="0"/>
              </a:rPr>
              <a:t>Una región IBM Cloud es un territorio geográfico definido en el que puede implementar sus aplicaciones. Se puede crear aplicaciones e instancias de servicio en diferentes regiones con la misma infraestructura de IBM Cloud para la administración de aplicaciones y la misma vista de detalles de uso para la facturación. Se puede implementar las aplicaciones en la región más cercana a sus clientes para obtener una baja latencia de la aplicación. Para abordar los problemas de seguridad, también se puede seleccionar la región en la que desea guardar los datos de la aplicación. Cuando crea aplicaciones en múltiples regiones, si una región deja de estar disponible, las aplicaciones que se encuentran en las otras regiones continúan ejecutándose. Su asignación de recursos es la misma para cada región que usa.</a:t>
            </a:r>
          </a:p>
        </p:txBody>
      </p:sp>
    </p:spTree>
    <p:extLst>
      <p:ext uri="{BB962C8B-B14F-4D97-AF65-F5344CB8AC3E}">
        <p14:creationId xmlns:p14="http://schemas.microsoft.com/office/powerpoint/2010/main" val="347570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1364" y="553089"/>
            <a:ext cx="3583032" cy="923330"/>
          </a:xfrm>
          <a:prstGeom prst="rect">
            <a:avLst/>
          </a:prstGeom>
        </p:spPr>
        <p:txBody>
          <a:bodyPr wrap="none">
            <a:spAutoFit/>
          </a:bodyPr>
          <a:lstStyle/>
          <a:p>
            <a:pPr algn="ctr"/>
            <a:r>
              <a:rPr lang="en-US" sz="5400" dirty="0" err="1" smtClean="0">
                <a:ln w="0"/>
                <a:solidFill>
                  <a:schemeClr val="accent1"/>
                </a:solidFill>
                <a:effectLst>
                  <a:outerShdw blurRad="38100" dist="25400" dir="5400000" algn="ctr" rotWithShape="0">
                    <a:srgbClr val="6E747A">
                      <a:alpha val="43000"/>
                    </a:srgbClr>
                  </a:outerShdw>
                </a:effectLst>
              </a:rPr>
              <a:t>Conclusiones</a:t>
            </a:r>
            <a:endParaRPr lang="en-US" sz="5400" dirty="0" smtClean="0">
              <a:ln w="0"/>
              <a:solidFill>
                <a:schemeClr val="accent1"/>
              </a:solidFill>
              <a:effectLst>
                <a:outerShdw blurRad="38100" dist="25400" dir="5400000" algn="ctr" rotWithShape="0">
                  <a:srgbClr val="6E747A">
                    <a:alpha val="43000"/>
                  </a:srgbClr>
                </a:outerShdw>
              </a:effectLst>
            </a:endParaRPr>
          </a:p>
        </p:txBody>
      </p:sp>
      <p:pic>
        <p:nvPicPr>
          <p:cNvPr id="3" name="Picture 2"/>
          <p:cNvPicPr/>
          <p:nvPr/>
        </p:nvPicPr>
        <p:blipFill>
          <a:blip r:embed="rId2"/>
          <a:stretch>
            <a:fillRect/>
          </a:stretch>
        </p:blipFill>
        <p:spPr>
          <a:xfrm>
            <a:off x="3001644" y="2355850"/>
            <a:ext cx="6547469" cy="2447644"/>
          </a:xfrm>
          <a:prstGeom prst="rect">
            <a:avLst/>
          </a:prstGeom>
        </p:spPr>
      </p:pic>
    </p:spTree>
    <p:extLst>
      <p:ext uri="{BB962C8B-B14F-4D97-AF65-F5344CB8AC3E}">
        <p14:creationId xmlns:p14="http://schemas.microsoft.com/office/powerpoint/2010/main" val="343155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35829" y="2393464"/>
            <a:ext cx="1813318" cy="1569660"/>
          </a:xfrm>
          <a:prstGeom prst="rect">
            <a:avLst/>
          </a:prstGeom>
        </p:spPr>
        <p:txBody>
          <a:bodyPr wrap="none">
            <a:spAutoFit/>
          </a:bodyPr>
          <a:lstStyle/>
          <a:p>
            <a:pPr algn="ctr"/>
            <a:r>
              <a:rPr lang="en-US" sz="9600" dirty="0" smtClean="0">
                <a:ln w="0"/>
                <a:solidFill>
                  <a:schemeClr val="accent1"/>
                </a:solidFill>
                <a:effectLst>
                  <a:outerShdw blurRad="38100" dist="25400" dir="5400000" algn="ctr" rotWithShape="0">
                    <a:srgbClr val="6E747A">
                      <a:alpha val="43000"/>
                    </a:srgbClr>
                  </a:outerShdw>
                </a:effectLst>
              </a:rPr>
              <a:t>FIN</a:t>
            </a:r>
          </a:p>
        </p:txBody>
      </p:sp>
    </p:spTree>
    <p:extLst>
      <p:ext uri="{BB962C8B-B14F-4D97-AF65-F5344CB8AC3E}">
        <p14:creationId xmlns:p14="http://schemas.microsoft.com/office/powerpoint/2010/main" val="171343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008" y="722899"/>
            <a:ext cx="7744429" cy="923330"/>
          </a:xfrm>
          <a:prstGeom prst="rect">
            <a:avLst/>
          </a:prstGeom>
          <a:noFill/>
        </p:spPr>
        <p:txBody>
          <a:bodyPr wrap="none" lIns="91440" tIns="45720" rIns="91440" bIns="45720">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Definimos</a:t>
            </a:r>
            <a:r>
              <a:rPr lang="en-US" sz="5400" b="0" cap="none" spc="0" dirty="0" smtClean="0">
                <a:ln w="0"/>
                <a:solidFill>
                  <a:schemeClr val="accent1"/>
                </a:solidFill>
                <a:effectLst>
                  <a:outerShdw blurRad="38100" dist="25400" dir="5400000" algn="ctr" rotWithShape="0">
                    <a:srgbClr val="6E747A">
                      <a:alpha val="43000"/>
                    </a:srgbClr>
                  </a:outerShdw>
                </a:effectLst>
              </a:rPr>
              <a:t> Cloud Computing</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047008" y="1849582"/>
            <a:ext cx="8219209" cy="3785652"/>
          </a:xfrm>
          <a:prstGeom prst="rect">
            <a:avLst/>
          </a:prstGeom>
          <a:noFill/>
        </p:spPr>
        <p:txBody>
          <a:bodyPr wrap="square" rtlCol="0">
            <a:spAutoFit/>
          </a:bodyPr>
          <a:lstStyle/>
          <a:p>
            <a:pPr algn="just"/>
            <a:r>
              <a:rPr lang="es-AR" sz="2400" dirty="0">
                <a:latin typeface="Bookman Old Style" panose="02050604050505020204" pitchFamily="18" charset="0"/>
              </a:rPr>
              <a:t>La computación en la nube (CC, </a:t>
            </a:r>
            <a:r>
              <a:rPr lang="es-AR" sz="2400" dirty="0" err="1">
                <a:latin typeface="Bookman Old Style" panose="02050604050505020204" pitchFamily="18" charset="0"/>
              </a:rPr>
              <a:t>cloud</a:t>
            </a:r>
            <a:r>
              <a:rPr lang="es-AR" sz="2400" dirty="0">
                <a:latin typeface="Bookman Old Style" panose="02050604050505020204" pitchFamily="18" charset="0"/>
              </a:rPr>
              <a:t> </a:t>
            </a:r>
            <a:r>
              <a:rPr lang="es-AR" sz="2400" dirty="0" err="1">
                <a:latin typeface="Bookman Old Style" panose="02050604050505020204" pitchFamily="18" charset="0"/>
              </a:rPr>
              <a:t>computing</a:t>
            </a:r>
            <a:r>
              <a:rPr lang="es-AR" sz="2400" dirty="0">
                <a:latin typeface="Bookman Old Style" panose="02050604050505020204" pitchFamily="18" charset="0"/>
              </a:rPr>
              <a:t> en inglés) es la tecnología que proporciona el acceso a servicios de computación mediante Internet, estos están disponibles bajo demanda, y son brindados por diversos proveedores, quienes se espera debieran alcanzar economías de escala en la provisión de los mismos (</a:t>
            </a:r>
            <a:r>
              <a:rPr lang="es-AR" sz="2400" dirty="0" err="1" smtClean="0">
                <a:latin typeface="Bookman Old Style" panose="02050604050505020204" pitchFamily="18" charset="0"/>
              </a:rPr>
              <a:t>Rhoton</a:t>
            </a:r>
            <a:r>
              <a:rPr lang="es-AR" sz="2400" dirty="0" smtClean="0">
                <a:latin typeface="Bookman Old Style" panose="02050604050505020204" pitchFamily="18" charset="0"/>
              </a:rPr>
              <a:t>, 2011</a:t>
            </a:r>
            <a:r>
              <a:rPr lang="es-AR" sz="2400" dirty="0">
                <a:latin typeface="Bookman Old Style" panose="02050604050505020204" pitchFamily="18" charset="0"/>
              </a:rPr>
              <a:t>). Estos servicios se encuentran disponibles en varios formatos, y son utilizados por empresas de diferentes tamaños, como así también por el público en general. </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343389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0037" y="722899"/>
            <a:ext cx="8358378" cy="923330"/>
          </a:xfrm>
          <a:prstGeom prst="rect">
            <a:avLst/>
          </a:prstGeom>
          <a:noFill/>
        </p:spPr>
        <p:txBody>
          <a:bodyPr wrap="none" lIns="91440" tIns="45720" rIns="91440" bIns="45720">
            <a:spAutoFit/>
          </a:bodyPr>
          <a:lstStyle/>
          <a:p>
            <a:pPr algn="ctr"/>
            <a:r>
              <a:rPr lang="en-US" sz="5400" dirty="0" err="1" smtClean="0">
                <a:ln w="0"/>
                <a:solidFill>
                  <a:schemeClr val="accent1"/>
                </a:solidFill>
                <a:effectLst>
                  <a:outerShdw blurRad="38100" dist="25400" dir="5400000" algn="ctr" rotWithShape="0">
                    <a:srgbClr val="6E747A">
                      <a:alpha val="43000"/>
                    </a:srgbClr>
                  </a:outerShdw>
                </a:effectLst>
              </a:rPr>
              <a:t>Modelos</a:t>
            </a:r>
            <a:r>
              <a:rPr lang="en-US" sz="5400" b="0" cap="none" spc="0" dirty="0" smtClean="0">
                <a:ln w="0"/>
                <a:solidFill>
                  <a:schemeClr val="accent1"/>
                </a:solidFill>
                <a:effectLst>
                  <a:outerShdw blurRad="38100" dist="25400" dir="5400000" algn="ctr" rotWithShape="0">
                    <a:srgbClr val="6E747A">
                      <a:alpha val="43000"/>
                    </a:srgbClr>
                  </a:outerShdw>
                </a:effectLst>
              </a:rPr>
              <a:t> de Cloud Computing</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575244" y="1895630"/>
            <a:ext cx="10374956" cy="1046440"/>
          </a:xfrm>
          <a:prstGeom prst="rect">
            <a:avLst/>
          </a:prstGeom>
        </p:spPr>
        <p:txBody>
          <a:bodyPr wrap="none">
            <a:spAutoFit/>
          </a:bodyPr>
          <a:lstStyle/>
          <a:p>
            <a:r>
              <a:rPr lang="en-US" sz="2800" b="1" i="0" u="none" strike="noStrike" cap="all" dirty="0" smtClean="0">
                <a:solidFill>
                  <a:srgbClr val="0167AC"/>
                </a:solidFill>
                <a:effectLst/>
                <a:latin typeface="brandon-grotesque"/>
                <a:hlinkClick r:id="rId2"/>
              </a:rPr>
              <a:t>SAAS: SOFTWARE COMO SERVICIO</a:t>
            </a:r>
            <a:endParaRPr lang="en-US" sz="2800" b="1" i="0" u="none" strike="noStrike" cap="all" dirty="0" smtClean="0">
              <a:solidFill>
                <a:srgbClr val="0167AC"/>
              </a:solidFill>
              <a:effectLst/>
              <a:latin typeface="brandon-grotesque"/>
            </a:endParaRPr>
          </a:p>
          <a:p>
            <a:endParaRPr lang="es-ES" sz="1200" dirty="0" smtClean="0"/>
          </a:p>
          <a:p>
            <a:r>
              <a:rPr lang="es-ES" sz="1100" dirty="0" err="1" smtClean="0">
                <a:latin typeface="Bookman Old Style" panose="02050604050505020204" pitchFamily="18" charset="0"/>
              </a:rPr>
              <a:t>SaaS</a:t>
            </a:r>
            <a:r>
              <a:rPr lang="es-ES" sz="1100" dirty="0" smtClean="0">
                <a:latin typeface="Bookman Old Style" panose="02050604050505020204" pitchFamily="18" charset="0"/>
              </a:rPr>
              <a:t> </a:t>
            </a:r>
            <a:r>
              <a:rPr lang="es-ES" sz="1100" dirty="0">
                <a:latin typeface="Bookman Old Style" panose="02050604050505020204" pitchFamily="18" charset="0"/>
              </a:rPr>
              <a:t>usa la web para entregar aplicaciones que son administradas por un proveedor externo y cuya interfaz se accede por el lado del </a:t>
            </a:r>
            <a:r>
              <a:rPr lang="es-ES" sz="1100" dirty="0" smtClean="0">
                <a:latin typeface="Bookman Old Style" panose="02050604050505020204" pitchFamily="18" charset="0"/>
              </a:rPr>
              <a:t>cliente, </a:t>
            </a:r>
            <a:r>
              <a:rPr lang="es-ES" sz="1100" dirty="0" err="1" smtClean="0">
                <a:latin typeface="Bookman Old Style" panose="02050604050505020204" pitchFamily="18" charset="0"/>
              </a:rPr>
              <a:t>ej</a:t>
            </a:r>
            <a:r>
              <a:rPr lang="es-ES" sz="1100" dirty="0" smtClean="0">
                <a:latin typeface="Bookman Old Style" panose="02050604050505020204" pitchFamily="18" charset="0"/>
              </a:rPr>
              <a:t> SO.</a:t>
            </a:r>
          </a:p>
          <a:p>
            <a:endParaRPr lang="en-US" sz="1100" b="1" i="0" cap="all" dirty="0">
              <a:solidFill>
                <a:srgbClr val="023E67"/>
              </a:solidFill>
              <a:effectLst/>
              <a:latin typeface="Bookman Old Style" panose="02050604050505020204" pitchFamily="18" charset="0"/>
            </a:endParaRPr>
          </a:p>
        </p:txBody>
      </p:sp>
      <p:sp>
        <p:nvSpPr>
          <p:cNvPr id="4" name="Rectangle 3"/>
          <p:cNvSpPr/>
          <p:nvPr/>
        </p:nvSpPr>
        <p:spPr>
          <a:xfrm>
            <a:off x="1575244" y="3222249"/>
            <a:ext cx="9057288" cy="1077218"/>
          </a:xfrm>
          <a:prstGeom prst="rect">
            <a:avLst/>
          </a:prstGeom>
        </p:spPr>
        <p:txBody>
          <a:bodyPr wrap="none">
            <a:spAutoFit/>
          </a:bodyPr>
          <a:lstStyle/>
          <a:p>
            <a:r>
              <a:rPr lang="en-US" sz="2800" b="1" i="0" u="none" strike="noStrike" cap="all" dirty="0" smtClean="0">
                <a:solidFill>
                  <a:srgbClr val="0167AC"/>
                </a:solidFill>
                <a:effectLst/>
                <a:latin typeface="brandon-grotesque"/>
                <a:hlinkClick r:id="rId3"/>
              </a:rPr>
              <a:t>PAAS: PLATAFORMA COMO SERVICIO</a:t>
            </a:r>
            <a:endParaRPr lang="en-US" sz="2800" b="1" i="0" u="none" strike="noStrike" cap="all" dirty="0" smtClean="0">
              <a:solidFill>
                <a:srgbClr val="0167AC"/>
              </a:solidFill>
              <a:effectLst/>
              <a:latin typeface="brandon-grotesque"/>
            </a:endParaRPr>
          </a:p>
          <a:p>
            <a:endParaRPr lang="es-ES" sz="1200" dirty="0" smtClean="0"/>
          </a:p>
          <a:p>
            <a:r>
              <a:rPr lang="es-ES" sz="1200" dirty="0" smtClean="0">
                <a:latin typeface="Bookman Old Style" panose="02050604050505020204" pitchFamily="18" charset="0"/>
              </a:rPr>
              <a:t>Los </a:t>
            </a:r>
            <a:r>
              <a:rPr lang="es-ES" sz="1200" dirty="0">
                <a:latin typeface="Bookman Old Style" panose="02050604050505020204" pitchFamily="18" charset="0"/>
              </a:rPr>
              <a:t>servicios de plataforma en la nube, o </a:t>
            </a:r>
            <a:r>
              <a:rPr lang="es-ES" sz="1200" dirty="0" err="1">
                <a:latin typeface="Bookman Old Style" panose="02050604050505020204" pitchFamily="18" charset="0"/>
                <a:hlinkClick r:id="rId4"/>
              </a:rPr>
              <a:t>Platform</a:t>
            </a:r>
            <a:r>
              <a:rPr lang="es-ES" sz="1200" dirty="0">
                <a:latin typeface="Bookman Old Style" panose="02050604050505020204" pitchFamily="18" charset="0"/>
                <a:hlinkClick r:id="rId4"/>
              </a:rPr>
              <a:t> as a </a:t>
            </a:r>
            <a:r>
              <a:rPr lang="es-ES" sz="1200" dirty="0" err="1">
                <a:latin typeface="Bookman Old Style" panose="02050604050505020204" pitchFamily="18" charset="0"/>
                <a:hlinkClick r:id="rId4"/>
              </a:rPr>
              <a:t>Service</a:t>
            </a:r>
            <a:r>
              <a:rPr lang="es-ES" sz="1200" dirty="0">
                <a:latin typeface="Bookman Old Style" panose="02050604050505020204" pitchFamily="18" charset="0"/>
                <a:hlinkClick r:id="rId4"/>
              </a:rPr>
              <a:t> (</a:t>
            </a:r>
            <a:r>
              <a:rPr lang="es-ES" sz="1200" dirty="0" err="1">
                <a:latin typeface="Bookman Old Style" panose="02050604050505020204" pitchFamily="18" charset="0"/>
                <a:hlinkClick r:id="rId4"/>
              </a:rPr>
              <a:t>PaaS</a:t>
            </a:r>
            <a:r>
              <a:rPr lang="es-ES" sz="1200" dirty="0">
                <a:latin typeface="Bookman Old Style" panose="02050604050505020204" pitchFamily="18" charset="0"/>
                <a:hlinkClick r:id="rId4"/>
              </a:rPr>
              <a:t>)</a:t>
            </a:r>
            <a:r>
              <a:rPr lang="es-ES" sz="1200" dirty="0">
                <a:latin typeface="Bookman Old Style" panose="02050604050505020204" pitchFamily="18" charset="0"/>
              </a:rPr>
              <a:t> , se usan para aplicaciones y otros desarrollos, </a:t>
            </a:r>
            <a:endParaRPr lang="es-ES" sz="1200" dirty="0" smtClean="0">
              <a:latin typeface="Bookman Old Style" panose="02050604050505020204" pitchFamily="18" charset="0"/>
            </a:endParaRPr>
          </a:p>
          <a:p>
            <a:r>
              <a:rPr lang="es-ES" sz="1200" dirty="0" smtClean="0">
                <a:latin typeface="Bookman Old Style" panose="02050604050505020204" pitchFamily="18" charset="0"/>
              </a:rPr>
              <a:t>al </a:t>
            </a:r>
            <a:r>
              <a:rPr lang="es-ES" sz="1200" dirty="0">
                <a:latin typeface="Bookman Old Style" panose="02050604050505020204" pitchFamily="18" charset="0"/>
              </a:rPr>
              <a:t>tiempo que proporcionan componentes en la nube para el software</a:t>
            </a:r>
            <a:endParaRPr lang="en-US" sz="1200" b="1" i="0" cap="all" dirty="0">
              <a:solidFill>
                <a:srgbClr val="023E67"/>
              </a:solidFill>
              <a:effectLst/>
              <a:latin typeface="Bookman Old Style" panose="02050604050505020204" pitchFamily="18" charset="0"/>
            </a:endParaRPr>
          </a:p>
        </p:txBody>
      </p:sp>
      <p:sp>
        <p:nvSpPr>
          <p:cNvPr id="5" name="Rectangle 4"/>
          <p:cNvSpPr/>
          <p:nvPr/>
        </p:nvSpPr>
        <p:spPr>
          <a:xfrm>
            <a:off x="1575244" y="4548868"/>
            <a:ext cx="10607391" cy="1446550"/>
          </a:xfrm>
          <a:prstGeom prst="rect">
            <a:avLst/>
          </a:prstGeom>
        </p:spPr>
        <p:txBody>
          <a:bodyPr wrap="none">
            <a:spAutoFit/>
          </a:bodyPr>
          <a:lstStyle/>
          <a:p>
            <a:r>
              <a:rPr lang="en-US" sz="2800" b="1" i="0" u="none" strike="noStrike" cap="all" dirty="0" smtClean="0">
                <a:solidFill>
                  <a:srgbClr val="0167AC"/>
                </a:solidFill>
                <a:effectLst/>
                <a:latin typeface="brandon-grotesque"/>
                <a:hlinkClick r:id="rId5"/>
              </a:rPr>
              <a:t>IAAS: INFRAESTRUCTURA COMO SERVICIO</a:t>
            </a:r>
            <a:endParaRPr lang="en-US" sz="2800" b="1" i="0" u="none" strike="noStrike" cap="all" dirty="0" smtClean="0">
              <a:solidFill>
                <a:srgbClr val="0167AC"/>
              </a:solidFill>
              <a:effectLst/>
              <a:latin typeface="brandon-grotesque"/>
            </a:endParaRPr>
          </a:p>
          <a:p>
            <a:endParaRPr lang="es-ES" sz="1200" dirty="0" smtClean="0"/>
          </a:p>
          <a:p>
            <a:r>
              <a:rPr lang="es-ES" sz="1200" dirty="0" smtClean="0">
                <a:latin typeface="Bookman Old Style" panose="02050604050505020204" pitchFamily="18" charset="0"/>
              </a:rPr>
              <a:t>Los </a:t>
            </a:r>
            <a:r>
              <a:rPr lang="es-ES" sz="1200" dirty="0">
                <a:latin typeface="Bookman Old Style" panose="02050604050505020204" pitchFamily="18" charset="0"/>
              </a:rPr>
              <a:t>servicios de infraestructura en nube, conocidos como Infraestructura como Servicio (</a:t>
            </a:r>
            <a:r>
              <a:rPr lang="es-ES" sz="1200" dirty="0" err="1">
                <a:latin typeface="Bookman Old Style" panose="02050604050505020204" pitchFamily="18" charset="0"/>
              </a:rPr>
              <a:t>IaaS</a:t>
            </a:r>
            <a:r>
              <a:rPr lang="es-ES" sz="1200" dirty="0">
                <a:latin typeface="Bookman Old Style" panose="02050604050505020204" pitchFamily="18" charset="0"/>
              </a:rPr>
              <a:t>), son modelos de autoservicio para acceder, </a:t>
            </a:r>
            <a:endParaRPr lang="es-ES" sz="1200" dirty="0" smtClean="0">
              <a:latin typeface="Bookman Old Style" panose="02050604050505020204" pitchFamily="18" charset="0"/>
            </a:endParaRPr>
          </a:p>
          <a:p>
            <a:r>
              <a:rPr lang="es-ES" sz="1200" dirty="0" smtClean="0">
                <a:latin typeface="Bookman Old Style" panose="02050604050505020204" pitchFamily="18" charset="0"/>
              </a:rPr>
              <a:t>supervisar </a:t>
            </a:r>
            <a:r>
              <a:rPr lang="es-ES" sz="1200" dirty="0">
                <a:latin typeface="Bookman Old Style" panose="02050604050505020204" pitchFamily="18" charset="0"/>
              </a:rPr>
              <a:t>y gestionar infraestructuras de centros de datos remotos, como servicios de cómputo (</a:t>
            </a:r>
            <a:r>
              <a:rPr lang="es-ES" sz="1200" dirty="0" err="1">
                <a:latin typeface="Bookman Old Style" panose="02050604050505020204" pitchFamily="18" charset="0"/>
              </a:rPr>
              <a:t>virtualizado</a:t>
            </a:r>
            <a:r>
              <a:rPr lang="es-ES" sz="1200" dirty="0">
                <a:latin typeface="Bookman Old Style" panose="02050604050505020204" pitchFamily="18" charset="0"/>
              </a:rPr>
              <a:t> o </a:t>
            </a:r>
            <a:r>
              <a:rPr lang="es-ES" sz="1200" dirty="0" err="1">
                <a:latin typeface="Bookman Old Style" panose="02050604050505020204" pitchFamily="18" charset="0"/>
              </a:rPr>
              <a:t>bare</a:t>
            </a:r>
            <a:r>
              <a:rPr lang="es-ES" sz="1200" dirty="0">
                <a:latin typeface="Bookman Old Style" panose="02050604050505020204" pitchFamily="18" charset="0"/>
              </a:rPr>
              <a:t> metal), </a:t>
            </a:r>
            <a:endParaRPr lang="es-ES" sz="1200" dirty="0" smtClean="0">
              <a:latin typeface="Bookman Old Style" panose="02050604050505020204" pitchFamily="18" charset="0"/>
            </a:endParaRPr>
          </a:p>
          <a:p>
            <a:r>
              <a:rPr lang="es-ES" sz="1200" dirty="0" smtClean="0">
                <a:latin typeface="Bookman Old Style" panose="02050604050505020204" pitchFamily="18" charset="0"/>
              </a:rPr>
              <a:t>almacenamiento</a:t>
            </a:r>
            <a:r>
              <a:rPr lang="es-ES" sz="1200" dirty="0">
                <a:latin typeface="Bookman Old Style" panose="02050604050505020204" pitchFamily="18" charset="0"/>
              </a:rPr>
              <a:t>, redes y redes (por ejemplo, cortafuegos ) En lugar de tener que comprar hardware directamente, </a:t>
            </a:r>
            <a:endParaRPr lang="es-ES" sz="1200" dirty="0" smtClean="0">
              <a:latin typeface="Bookman Old Style" panose="02050604050505020204" pitchFamily="18" charset="0"/>
            </a:endParaRPr>
          </a:p>
          <a:p>
            <a:r>
              <a:rPr lang="es-ES" sz="1200" dirty="0" smtClean="0">
                <a:latin typeface="Bookman Old Style" panose="02050604050505020204" pitchFamily="18" charset="0"/>
              </a:rPr>
              <a:t>los </a:t>
            </a:r>
            <a:r>
              <a:rPr lang="es-ES" sz="1200" dirty="0">
                <a:latin typeface="Bookman Old Style" panose="02050604050505020204" pitchFamily="18" charset="0"/>
              </a:rPr>
              <a:t>usuarios pueden comprar </a:t>
            </a:r>
            <a:r>
              <a:rPr lang="es-ES" sz="1200" dirty="0" err="1">
                <a:latin typeface="Bookman Old Style" panose="02050604050505020204" pitchFamily="18" charset="0"/>
              </a:rPr>
              <a:t>IaaS</a:t>
            </a:r>
            <a:r>
              <a:rPr lang="es-ES" sz="1200" dirty="0">
                <a:latin typeface="Bookman Old Style" panose="02050604050505020204" pitchFamily="18" charset="0"/>
              </a:rPr>
              <a:t> basado en el consumo, similar a la electricidad u otra facturación de servicios públicos.</a:t>
            </a:r>
            <a:endParaRPr lang="en-US" sz="1200" b="1" i="0" cap="all" dirty="0">
              <a:solidFill>
                <a:srgbClr val="023E67"/>
              </a:solidFill>
              <a:effectLst/>
              <a:latin typeface="Bookman Old Style" panose="02050604050505020204" pitchFamily="18" charset="0"/>
            </a:endParaRPr>
          </a:p>
        </p:txBody>
      </p:sp>
    </p:spTree>
    <p:extLst>
      <p:ext uri="{BB962C8B-B14F-4D97-AF65-F5344CB8AC3E}">
        <p14:creationId xmlns:p14="http://schemas.microsoft.com/office/powerpoint/2010/main" val="330345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637" y="722899"/>
            <a:ext cx="8355172"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Cloud Computing y las </a:t>
            </a:r>
            <a:r>
              <a:rPr lang="en-US" sz="5400" b="0" cap="none" spc="0" dirty="0" err="1" smtClean="0">
                <a:ln w="0"/>
                <a:solidFill>
                  <a:schemeClr val="accent1"/>
                </a:solidFill>
                <a:effectLst>
                  <a:outerShdw blurRad="38100" dist="25400" dir="5400000" algn="ctr" rotWithShape="0">
                    <a:srgbClr val="6E747A">
                      <a:alpha val="43000"/>
                    </a:srgbClr>
                  </a:outerShdw>
                </a:effectLst>
              </a:rPr>
              <a:t>PyMEs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974273" y="2078182"/>
            <a:ext cx="2327563" cy="4247317"/>
          </a:xfrm>
          <a:prstGeom prst="rect">
            <a:avLst/>
          </a:prstGeom>
          <a:noFill/>
        </p:spPr>
        <p:txBody>
          <a:bodyPr wrap="square" rtlCol="0">
            <a:spAutoFit/>
          </a:bodyPr>
          <a:lstStyle/>
          <a:p>
            <a:r>
              <a:rPr lang="es-AR" dirty="0"/>
              <a:t>De acuerdo a una encuesta realizada por ENISA a empresas europeas entre el año 2009 y 2010, las principales razones para la adopción de estos servicios entre las </a:t>
            </a:r>
            <a:r>
              <a:rPr lang="es-AR" dirty="0" err="1"/>
              <a:t>PyMEs</a:t>
            </a:r>
            <a:r>
              <a:rPr lang="es-AR" dirty="0"/>
              <a:t> fueron justamente evitar la inversión en capital y la flexibilidad en escalar los recursos, entre </a:t>
            </a:r>
            <a:r>
              <a:rPr lang="es-AR" dirty="0" smtClean="0"/>
              <a:t>otras </a:t>
            </a:r>
            <a:r>
              <a:rPr lang="es-AR" dirty="0"/>
              <a:t>(ENISA, 2010</a:t>
            </a:r>
            <a:endParaRPr lang="en-US" dirty="0"/>
          </a:p>
        </p:txBody>
      </p:sp>
      <p:pic>
        <p:nvPicPr>
          <p:cNvPr id="4" name="Picture 3"/>
          <p:cNvPicPr/>
          <p:nvPr/>
        </p:nvPicPr>
        <p:blipFill>
          <a:blip r:embed="rId2"/>
          <a:stretch>
            <a:fillRect/>
          </a:stretch>
        </p:blipFill>
        <p:spPr>
          <a:xfrm>
            <a:off x="5631873" y="1870364"/>
            <a:ext cx="5330536" cy="4042064"/>
          </a:xfrm>
          <a:prstGeom prst="rect">
            <a:avLst/>
          </a:prstGeom>
        </p:spPr>
      </p:pic>
    </p:spTree>
    <p:extLst>
      <p:ext uri="{BB962C8B-B14F-4D97-AF65-F5344CB8AC3E}">
        <p14:creationId xmlns:p14="http://schemas.microsoft.com/office/powerpoint/2010/main" val="155502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594" y="722899"/>
            <a:ext cx="10031272" cy="923330"/>
          </a:xfrm>
          <a:prstGeom prst="rect">
            <a:avLst/>
          </a:prstGeom>
          <a:noFill/>
        </p:spPr>
        <p:txBody>
          <a:bodyPr wrap="none" lIns="91440" tIns="45720" rIns="91440" bIns="45720">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Empresas</a:t>
            </a:r>
            <a:r>
              <a:rPr lang="en-US" sz="5400" b="0" cap="none" spc="0" dirty="0" smtClean="0">
                <a:ln w="0"/>
                <a:solidFill>
                  <a:schemeClr val="accent1"/>
                </a:solidFill>
                <a:effectLst>
                  <a:outerShdw blurRad="38100" dist="25400" dir="5400000" algn="ctr" rotWithShape="0">
                    <a:srgbClr val="6E747A">
                      <a:alpha val="43000"/>
                    </a:srgbClr>
                  </a:outerShdw>
                </a:effectLst>
              </a:rPr>
              <a:t> </a:t>
            </a:r>
            <a:r>
              <a:rPr lang="en-US" sz="5400" b="0" cap="none" spc="0" dirty="0" err="1" smtClean="0">
                <a:ln w="0"/>
                <a:solidFill>
                  <a:schemeClr val="accent1"/>
                </a:solidFill>
                <a:effectLst>
                  <a:outerShdw blurRad="38100" dist="25400" dir="5400000" algn="ctr" rotWithShape="0">
                    <a:srgbClr val="6E747A">
                      <a:alpha val="43000"/>
                    </a:srgbClr>
                  </a:outerShdw>
                </a:effectLst>
              </a:rPr>
              <a:t>Grandes</a:t>
            </a:r>
            <a:r>
              <a:rPr lang="en-US" sz="5400" b="0" cap="none" spc="0" dirty="0" smtClean="0">
                <a:ln w="0"/>
                <a:solidFill>
                  <a:schemeClr val="accent1"/>
                </a:solidFill>
                <a:effectLst>
                  <a:outerShdw blurRad="38100" dist="25400" dir="5400000" algn="ctr" rotWithShape="0">
                    <a:srgbClr val="6E747A">
                      <a:alpha val="43000"/>
                    </a:srgbClr>
                  </a:outerShdw>
                </a:effectLst>
              </a:rPr>
              <a:t> vs. </a:t>
            </a:r>
            <a:r>
              <a:rPr lang="en-US" sz="5400" b="0" cap="none" spc="0" dirty="0" err="1" smtClean="0">
                <a:ln w="0"/>
                <a:solidFill>
                  <a:schemeClr val="accent1"/>
                </a:solidFill>
                <a:effectLst>
                  <a:outerShdw blurRad="38100" dist="25400" dir="5400000" algn="ctr" rotWithShape="0">
                    <a:srgbClr val="6E747A">
                      <a:alpha val="43000"/>
                    </a:srgbClr>
                  </a:outerShdw>
                </a:effectLst>
              </a:rPr>
              <a:t>PyMEs</a:t>
            </a:r>
            <a:r>
              <a:rPr lang="en-US" sz="5400" b="0" cap="none" spc="0" dirty="0" smtClean="0">
                <a:ln w="0"/>
                <a:solidFill>
                  <a:schemeClr val="accent1"/>
                </a:solidFill>
                <a:effectLst>
                  <a:outerShdw blurRad="38100" dist="25400" dir="5400000" algn="ctr" rotWithShape="0">
                    <a:srgbClr val="6E747A">
                      <a:alpha val="43000"/>
                    </a:srgbClr>
                  </a:outerShdw>
                </a:effectLst>
              </a:rPr>
              <a:t> </a:t>
            </a:r>
            <a:r>
              <a:rPr lang="en-US" sz="5400" b="0" cap="none" spc="0" dirty="0" err="1" smtClean="0">
                <a:ln w="0"/>
                <a:solidFill>
                  <a:schemeClr val="accent1"/>
                </a:solidFill>
                <a:effectLst>
                  <a:outerShdw blurRad="38100" dist="25400" dir="5400000" algn="ctr" rotWithShape="0">
                    <a:srgbClr val="6E747A">
                      <a:alpha val="43000"/>
                    </a:srgbClr>
                  </a:outerShdw>
                </a:effectLst>
              </a:rPr>
              <a:t>en</a:t>
            </a:r>
            <a:r>
              <a:rPr lang="en-US" sz="5400" b="0" cap="none" spc="0" dirty="0" smtClean="0">
                <a:ln w="0"/>
                <a:solidFill>
                  <a:schemeClr val="accent1"/>
                </a:solidFill>
                <a:effectLst>
                  <a:outerShdw blurRad="38100" dist="25400" dir="5400000" algn="ctr" rotWithShape="0">
                    <a:srgbClr val="6E747A">
                      <a:alpha val="43000"/>
                    </a:srgbClr>
                  </a:outerShdw>
                </a:effectLst>
              </a:rPr>
              <a:t> CC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p:nvPr/>
        </p:nvPicPr>
        <p:blipFill>
          <a:blip r:embed="rId2"/>
          <a:stretch>
            <a:fillRect/>
          </a:stretch>
        </p:blipFill>
        <p:spPr>
          <a:xfrm>
            <a:off x="1849582" y="2286000"/>
            <a:ext cx="8406245" cy="3647209"/>
          </a:xfrm>
          <a:prstGeom prst="rect">
            <a:avLst/>
          </a:prstGeom>
        </p:spPr>
      </p:pic>
      <p:sp>
        <p:nvSpPr>
          <p:cNvPr id="4" name="Rectangle 3"/>
          <p:cNvSpPr/>
          <p:nvPr/>
        </p:nvSpPr>
        <p:spPr>
          <a:xfrm>
            <a:off x="3137197" y="1646229"/>
            <a:ext cx="5945858" cy="369332"/>
          </a:xfrm>
          <a:prstGeom prst="rect">
            <a:avLst/>
          </a:prstGeom>
        </p:spPr>
        <p:txBody>
          <a:bodyPr wrap="none">
            <a:spAutoFit/>
          </a:bodyPr>
          <a:lstStyle/>
          <a:p>
            <a:r>
              <a:rPr lang="es-AR" dirty="0" smtClean="0">
                <a:effectLst/>
                <a:latin typeface="Bookman Old Style" panose="02050604050505020204" pitchFamily="18" charset="0"/>
                <a:ea typeface="Calibri" panose="020F0502020204030204" pitchFamily="34" charset="0"/>
              </a:rPr>
              <a:t>Distribución de las empresas encuestadas en 2015</a:t>
            </a:r>
            <a:endParaRPr lang="en-US" dirty="0">
              <a:latin typeface="Bookman Old Style" panose="02050604050505020204" pitchFamily="18" charset="0"/>
            </a:endParaRPr>
          </a:p>
        </p:txBody>
      </p:sp>
    </p:spTree>
    <p:extLst>
      <p:ext uri="{BB962C8B-B14F-4D97-AF65-F5344CB8AC3E}">
        <p14:creationId xmlns:p14="http://schemas.microsoft.com/office/powerpoint/2010/main" val="388376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1531" y="553089"/>
            <a:ext cx="7482690" cy="923330"/>
          </a:xfrm>
          <a:prstGeom prst="rect">
            <a:avLst/>
          </a:prstGeom>
        </p:spPr>
        <p:txBody>
          <a:bodyPr wrap="none">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Preguntas</a:t>
            </a:r>
            <a:r>
              <a:rPr lang="en-US" sz="5400" b="0" cap="none" spc="0" dirty="0" smtClean="0">
                <a:ln w="0"/>
                <a:solidFill>
                  <a:schemeClr val="accent1"/>
                </a:solidFill>
                <a:effectLst>
                  <a:outerShdw blurRad="38100" dist="25400" dir="5400000" algn="ctr" rotWithShape="0">
                    <a:srgbClr val="6E747A">
                      <a:alpha val="43000"/>
                    </a:srgbClr>
                  </a:outerShdw>
                </a:effectLst>
              </a:rPr>
              <a:t> de </a:t>
            </a:r>
            <a:r>
              <a:rPr lang="en-US" sz="5400" b="0" cap="none" spc="0" dirty="0" err="1" smtClean="0">
                <a:ln w="0"/>
                <a:solidFill>
                  <a:schemeClr val="accent1"/>
                </a:solidFill>
                <a:effectLst>
                  <a:outerShdw blurRad="38100" dist="25400" dir="5400000" algn="ctr" rotWithShape="0">
                    <a:srgbClr val="6E747A">
                      <a:alpha val="43000"/>
                    </a:srgbClr>
                  </a:outerShdw>
                </a:effectLst>
              </a:rPr>
              <a:t>Investigación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039092" y="1721392"/>
            <a:ext cx="10972799" cy="4524315"/>
          </a:xfrm>
          <a:prstGeom prst="rect">
            <a:avLst/>
          </a:prstGeom>
        </p:spPr>
        <p:txBody>
          <a:bodyPr wrap="square">
            <a:spAutoFit/>
          </a:bodyPr>
          <a:lstStyle/>
          <a:p>
            <a:pPr algn="just">
              <a:lnSpc>
                <a:spcPct val="200000"/>
              </a:lnSpc>
              <a:spcAft>
                <a:spcPts val="0"/>
              </a:spcAft>
            </a:pPr>
            <a:r>
              <a:rPr lang="es-AR" sz="1600" dirty="0">
                <a:solidFill>
                  <a:srgbClr val="000000"/>
                </a:solidFill>
                <a:latin typeface="Bookman Old Style" panose="02050604050505020204" pitchFamily="18" charset="0"/>
                <a:ea typeface="Calibri" panose="020F0502020204030204" pitchFamily="34" charset="0"/>
              </a:rPr>
              <a:t>Pregunta 1</a:t>
            </a:r>
            <a:endParaRPr lang="en-US" sz="1600" dirty="0">
              <a:solidFill>
                <a:srgbClr val="000000"/>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b="1" dirty="0">
                <a:solidFill>
                  <a:schemeClr val="accent3">
                    <a:lumMod val="50000"/>
                  </a:schemeClr>
                </a:solidFill>
                <a:latin typeface="Bookman Old Style" panose="02050604050505020204" pitchFamily="18" charset="0"/>
                <a:ea typeface="Calibri" panose="020F0502020204030204" pitchFamily="34" charset="0"/>
              </a:rPr>
              <a:t>¿Las </a:t>
            </a:r>
            <a:r>
              <a:rPr lang="es-AR" sz="1600" b="1" dirty="0" err="1">
                <a:solidFill>
                  <a:schemeClr val="accent3">
                    <a:lumMod val="50000"/>
                  </a:schemeClr>
                </a:solidFill>
                <a:latin typeface="Bookman Old Style" panose="02050604050505020204" pitchFamily="18" charset="0"/>
                <a:ea typeface="Calibri" panose="020F0502020204030204" pitchFamily="34" charset="0"/>
              </a:rPr>
              <a:t>PyMEs</a:t>
            </a:r>
            <a:r>
              <a:rPr lang="es-AR" sz="1600" b="1" dirty="0">
                <a:solidFill>
                  <a:schemeClr val="accent3">
                    <a:lumMod val="50000"/>
                  </a:schemeClr>
                </a:solidFill>
                <a:latin typeface="Bookman Old Style" panose="02050604050505020204" pitchFamily="18" charset="0"/>
                <a:ea typeface="Calibri" panose="020F0502020204030204" pitchFamily="34" charset="0"/>
              </a:rPr>
              <a:t> argentinas conocen acerca de los servicios de CC?</a:t>
            </a:r>
            <a:endParaRPr lang="en-US" sz="1600" b="1" dirty="0">
              <a:solidFill>
                <a:schemeClr val="accent3">
                  <a:lumMod val="50000"/>
                </a:schemeClr>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dirty="0">
                <a:solidFill>
                  <a:srgbClr val="000000"/>
                </a:solidFill>
                <a:latin typeface="Bookman Old Style" panose="02050604050505020204" pitchFamily="18" charset="0"/>
                <a:ea typeface="Calibri" panose="020F0502020204030204" pitchFamily="34" charset="0"/>
              </a:rPr>
              <a:t>Pregunta 2</a:t>
            </a:r>
            <a:endParaRPr lang="en-US" sz="1600" dirty="0">
              <a:solidFill>
                <a:srgbClr val="000000"/>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b="1" dirty="0">
                <a:solidFill>
                  <a:schemeClr val="accent3">
                    <a:lumMod val="50000"/>
                  </a:schemeClr>
                </a:solidFill>
                <a:latin typeface="Bookman Old Style" panose="02050604050505020204" pitchFamily="18" charset="0"/>
                <a:ea typeface="Calibri" panose="020F0502020204030204" pitchFamily="34" charset="0"/>
              </a:rPr>
              <a:t>¿Están las </a:t>
            </a:r>
            <a:r>
              <a:rPr lang="es-AR" sz="1600" b="1" dirty="0" err="1">
                <a:solidFill>
                  <a:schemeClr val="accent3">
                    <a:lumMod val="50000"/>
                  </a:schemeClr>
                </a:solidFill>
                <a:latin typeface="Bookman Old Style" panose="02050604050505020204" pitchFamily="18" charset="0"/>
                <a:ea typeface="Calibri" panose="020F0502020204030204" pitchFamily="34" charset="0"/>
              </a:rPr>
              <a:t>PyMEs</a:t>
            </a:r>
            <a:r>
              <a:rPr lang="es-AR" sz="1600" b="1" dirty="0">
                <a:solidFill>
                  <a:schemeClr val="accent3">
                    <a:lumMod val="50000"/>
                  </a:schemeClr>
                </a:solidFill>
                <a:latin typeface="Bookman Old Style" panose="02050604050505020204" pitchFamily="18" charset="0"/>
                <a:ea typeface="Calibri" panose="020F0502020204030204" pitchFamily="34" charset="0"/>
              </a:rPr>
              <a:t> argentinas interesadas en estos servicios?</a:t>
            </a:r>
            <a:endParaRPr lang="en-US" sz="1600" b="1" dirty="0">
              <a:solidFill>
                <a:schemeClr val="accent3">
                  <a:lumMod val="50000"/>
                </a:schemeClr>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dirty="0">
                <a:solidFill>
                  <a:srgbClr val="000000"/>
                </a:solidFill>
                <a:latin typeface="Bookman Old Style" panose="02050604050505020204" pitchFamily="18" charset="0"/>
                <a:ea typeface="Calibri" panose="020F0502020204030204" pitchFamily="34" charset="0"/>
              </a:rPr>
              <a:t>Pregunta 3</a:t>
            </a:r>
            <a:endParaRPr lang="en-US" sz="1600" dirty="0">
              <a:solidFill>
                <a:srgbClr val="000000"/>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b="1" dirty="0">
                <a:solidFill>
                  <a:schemeClr val="accent3">
                    <a:lumMod val="50000"/>
                  </a:schemeClr>
                </a:solidFill>
                <a:latin typeface="Bookman Old Style" panose="02050604050505020204" pitchFamily="18" charset="0"/>
                <a:ea typeface="Calibri" panose="020F0502020204030204" pitchFamily="34" charset="0"/>
              </a:rPr>
              <a:t>¿Las </a:t>
            </a:r>
            <a:r>
              <a:rPr lang="es-AR" sz="1600" b="1" dirty="0" err="1">
                <a:solidFill>
                  <a:schemeClr val="accent3">
                    <a:lumMod val="50000"/>
                  </a:schemeClr>
                </a:solidFill>
                <a:latin typeface="Bookman Old Style" panose="02050604050505020204" pitchFamily="18" charset="0"/>
                <a:ea typeface="Calibri" panose="020F0502020204030204" pitchFamily="34" charset="0"/>
              </a:rPr>
              <a:t>PyMEs</a:t>
            </a:r>
            <a:r>
              <a:rPr lang="es-AR" sz="1600" b="1" dirty="0">
                <a:solidFill>
                  <a:schemeClr val="accent3">
                    <a:lumMod val="50000"/>
                  </a:schemeClr>
                </a:solidFill>
                <a:latin typeface="Bookman Old Style" panose="02050604050505020204" pitchFamily="18" charset="0"/>
                <a:ea typeface="Calibri" panose="020F0502020204030204" pitchFamily="34" charset="0"/>
              </a:rPr>
              <a:t> argentinas consideran que su cadena de valor se puede beneficiar con el CC?</a:t>
            </a:r>
            <a:endParaRPr lang="en-US" sz="1600" b="1" dirty="0">
              <a:solidFill>
                <a:schemeClr val="accent3">
                  <a:lumMod val="50000"/>
                </a:schemeClr>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dirty="0">
                <a:solidFill>
                  <a:srgbClr val="000000"/>
                </a:solidFill>
                <a:latin typeface="Bookman Old Style" panose="02050604050505020204" pitchFamily="18" charset="0"/>
                <a:ea typeface="Calibri" panose="020F0502020204030204" pitchFamily="34" charset="0"/>
              </a:rPr>
              <a:t>Con éstas preguntas se busca entonces analizar la actualidad de las </a:t>
            </a:r>
            <a:r>
              <a:rPr lang="es-AR" sz="1600" dirty="0" err="1">
                <a:solidFill>
                  <a:srgbClr val="000000"/>
                </a:solidFill>
                <a:latin typeface="Bookman Old Style" panose="02050604050505020204" pitchFamily="18" charset="0"/>
                <a:ea typeface="Calibri" panose="020F0502020204030204" pitchFamily="34" charset="0"/>
              </a:rPr>
              <a:t>PyMEs</a:t>
            </a:r>
            <a:r>
              <a:rPr lang="es-AR" sz="1600" dirty="0">
                <a:solidFill>
                  <a:srgbClr val="000000"/>
                </a:solidFill>
                <a:latin typeface="Bookman Old Style" panose="02050604050505020204" pitchFamily="18" charset="0"/>
                <a:ea typeface="Calibri" panose="020F0502020204030204" pitchFamily="34" charset="0"/>
              </a:rPr>
              <a:t> locales, alcanzando las actividades primarias y de apoyo de sus cadenas de valor, incluyendo a empresas industriales, comerciales y de servicios, considerando que la cadena de valor de éstas últimas es diferente a la tradicional.</a:t>
            </a:r>
            <a:endParaRPr lang="en-US" sz="1600" dirty="0">
              <a:solidFill>
                <a:srgbClr val="000000"/>
              </a:solidFill>
              <a:effectLst/>
              <a:latin typeface="Bookman Old Style" panose="02050604050505020204" pitchFamily="18" charset="0"/>
              <a:ea typeface="Calibri" panose="020F0502020204030204" pitchFamily="34" charset="0"/>
            </a:endParaRPr>
          </a:p>
        </p:txBody>
      </p:sp>
    </p:spTree>
    <p:extLst>
      <p:ext uri="{BB962C8B-B14F-4D97-AF65-F5344CB8AC3E}">
        <p14:creationId xmlns:p14="http://schemas.microsoft.com/office/powerpoint/2010/main" val="172167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2415" y="553089"/>
            <a:ext cx="6200929" cy="923330"/>
          </a:xfrm>
          <a:prstGeom prst="rect">
            <a:avLst/>
          </a:prstGeom>
        </p:spPr>
        <p:txBody>
          <a:bodyPr wrap="none">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Analisis</a:t>
            </a:r>
            <a:r>
              <a:rPr lang="en-US" sz="5400" b="0" cap="none" spc="0" dirty="0" smtClean="0">
                <a:ln w="0"/>
                <a:solidFill>
                  <a:schemeClr val="accent1"/>
                </a:solidFill>
                <a:effectLst>
                  <a:outerShdw blurRad="38100" dist="25400" dir="5400000" algn="ctr" rotWithShape="0">
                    <a:srgbClr val="6E747A">
                      <a:alpha val="43000"/>
                    </a:srgbClr>
                  </a:outerShdw>
                </a:effectLst>
              </a:rPr>
              <a:t> de </a:t>
            </a:r>
            <a:r>
              <a:rPr lang="en-US" sz="5400" b="0" cap="none" spc="0" dirty="0" err="1" smtClean="0">
                <a:ln w="0"/>
                <a:solidFill>
                  <a:schemeClr val="accent1"/>
                </a:solidFill>
                <a:effectLst>
                  <a:outerShdw blurRad="38100" dist="25400" dir="5400000" algn="ctr" rotWithShape="0">
                    <a:srgbClr val="6E747A">
                      <a:alpha val="43000"/>
                    </a:srgbClr>
                  </a:outerShdw>
                </a:effectLst>
              </a:rPr>
              <a:t>Resultados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445784" y="1696088"/>
            <a:ext cx="9828352" cy="2923877"/>
          </a:xfrm>
          <a:prstGeom prst="rect">
            <a:avLst/>
          </a:prstGeom>
        </p:spPr>
        <p:txBody>
          <a:bodyPr wrap="square">
            <a:spAutoFit/>
          </a:bodyPr>
          <a:lstStyle/>
          <a:p>
            <a:r>
              <a:rPr lang="es-AR" sz="24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Conocimiento sobre servicios </a:t>
            </a:r>
            <a:r>
              <a:rPr lang="es-AR" sz="2400" b="1" dirty="0" smtClean="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CC</a:t>
            </a:r>
          </a:p>
          <a:p>
            <a:endParaRPr lang="es-AR" sz="16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endParaRPr>
          </a:p>
          <a:p>
            <a:pPr algn="just"/>
            <a:r>
              <a:rPr lang="es-AR" sz="2400" dirty="0">
                <a:latin typeface="Bookman Old Style" panose="02050604050505020204" pitchFamily="18" charset="0"/>
              </a:rPr>
              <a:t>El resultado obtenido para la variable </a:t>
            </a:r>
            <a:r>
              <a:rPr lang="es-AR" sz="2400" dirty="0" smtClean="0">
                <a:latin typeface="Bookman Old Style" panose="02050604050505020204" pitchFamily="18" charset="0"/>
              </a:rPr>
              <a:t>V1 (</a:t>
            </a:r>
            <a:r>
              <a:rPr lang="es-AR" sz="2400" dirty="0">
                <a:latin typeface="Bookman Old Style" panose="02050604050505020204" pitchFamily="18" charset="0"/>
              </a:rPr>
              <a:t>conocimiento general acerca del CC </a:t>
            </a:r>
            <a:r>
              <a:rPr lang="es-AR" sz="2400" dirty="0" smtClean="0">
                <a:latin typeface="Bookman Old Style" panose="02050604050505020204" pitchFamily="18" charset="0"/>
              </a:rPr>
              <a:t>) </a:t>
            </a:r>
            <a:r>
              <a:rPr lang="es-AR" sz="2400" dirty="0">
                <a:latin typeface="Bookman Old Style" panose="02050604050505020204" pitchFamily="18" charset="0"/>
              </a:rPr>
              <a:t>es de 3,33 en la escala de 5-Likert, por lo que se interpreta éste resultado como que el conocimiento con respecto a esta tecnología supera el nivel medio de la escala y por lo tanto permite contestar AFIRMATIVAMENTE la primera pregunta de investigación </a:t>
            </a:r>
            <a:r>
              <a:rPr lang="es-AR" sz="2400" dirty="0" smtClean="0">
                <a:latin typeface="Bookman Old Style" panose="02050604050505020204" pitchFamily="18" charset="0"/>
              </a:rPr>
              <a:t>planteada</a:t>
            </a:r>
            <a:r>
              <a:rPr lang="es-AR" sz="2400" dirty="0">
                <a:latin typeface="Bookman Old Style" panose="02050604050505020204" pitchFamily="18" charset="0"/>
              </a:rPr>
              <a:t>.</a:t>
            </a:r>
          </a:p>
        </p:txBody>
      </p:sp>
    </p:spTree>
    <p:extLst>
      <p:ext uri="{BB962C8B-B14F-4D97-AF65-F5344CB8AC3E}">
        <p14:creationId xmlns:p14="http://schemas.microsoft.com/office/powerpoint/2010/main" val="189643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2415" y="553089"/>
            <a:ext cx="6200929" cy="923330"/>
          </a:xfrm>
          <a:prstGeom prst="rect">
            <a:avLst/>
          </a:prstGeom>
        </p:spPr>
        <p:txBody>
          <a:bodyPr wrap="none">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Analisis</a:t>
            </a:r>
            <a:r>
              <a:rPr lang="en-US" sz="5400" b="0" cap="none" spc="0" dirty="0" smtClean="0">
                <a:ln w="0"/>
                <a:solidFill>
                  <a:schemeClr val="accent1"/>
                </a:solidFill>
                <a:effectLst>
                  <a:outerShdw blurRad="38100" dist="25400" dir="5400000" algn="ctr" rotWithShape="0">
                    <a:srgbClr val="6E747A">
                      <a:alpha val="43000"/>
                    </a:srgbClr>
                  </a:outerShdw>
                </a:effectLst>
              </a:rPr>
              <a:t> de </a:t>
            </a:r>
            <a:r>
              <a:rPr lang="en-US" sz="5400" b="0" cap="none" spc="0" dirty="0" err="1" smtClean="0">
                <a:ln w="0"/>
                <a:solidFill>
                  <a:schemeClr val="accent1"/>
                </a:solidFill>
                <a:effectLst>
                  <a:outerShdw blurRad="38100" dist="25400" dir="5400000" algn="ctr" rotWithShape="0">
                    <a:srgbClr val="6E747A">
                      <a:alpha val="43000"/>
                    </a:srgbClr>
                  </a:outerShdw>
                </a:effectLst>
              </a:rPr>
              <a:t>Resultados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730117" y="1706479"/>
            <a:ext cx="10364901" cy="2400657"/>
          </a:xfrm>
          <a:prstGeom prst="rect">
            <a:avLst/>
          </a:prstGeom>
        </p:spPr>
        <p:txBody>
          <a:bodyPr wrap="square">
            <a:spAutoFit/>
          </a:bodyPr>
          <a:lstStyle/>
          <a:p>
            <a:r>
              <a:rPr lang="es-AR" sz="24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Interés de las </a:t>
            </a:r>
            <a:r>
              <a:rPr lang="es-AR" sz="2400" b="1" dirty="0" err="1">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PyMEs</a:t>
            </a:r>
            <a:r>
              <a:rPr lang="es-AR" sz="24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 en servicios </a:t>
            </a:r>
            <a:r>
              <a:rPr lang="es-AR" sz="2400" b="1" dirty="0" smtClean="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CC</a:t>
            </a:r>
          </a:p>
          <a:p>
            <a:endParaRPr lang="es-AR" b="1" dirty="0">
              <a:solidFill>
                <a:srgbClr val="323E4F"/>
              </a:solidFill>
              <a:latin typeface="Calibri" panose="020F0502020204030204" pitchFamily="34" charset="0"/>
              <a:ea typeface="Calibri" panose="020F0502020204030204" pitchFamily="34" charset="0"/>
              <a:cs typeface="Times New Roman" panose="02020603050405020304" pitchFamily="18" charset="0"/>
            </a:endParaRPr>
          </a:p>
          <a:p>
            <a:r>
              <a:rPr lang="es-AR" dirty="0">
                <a:latin typeface="Bookman Old Style" panose="02050604050505020204" pitchFamily="18" charset="0"/>
              </a:rPr>
              <a:t>En este sentido, la variable V5 obtuvo un valor de 3,00 puntos en la escala de 5Likert, </a:t>
            </a:r>
            <a:endParaRPr lang="es-AR" dirty="0" smtClean="0">
              <a:latin typeface="Bookman Old Style" panose="02050604050505020204" pitchFamily="18" charset="0"/>
            </a:endParaRPr>
          </a:p>
          <a:p>
            <a:r>
              <a:rPr lang="es-AR" dirty="0" smtClean="0">
                <a:latin typeface="Bookman Old Style" panose="02050604050505020204" pitchFamily="18" charset="0"/>
              </a:rPr>
              <a:t>entendiendo </a:t>
            </a:r>
            <a:r>
              <a:rPr lang="es-AR" dirty="0">
                <a:latin typeface="Bookman Old Style" panose="02050604050505020204" pitchFamily="18" charset="0"/>
              </a:rPr>
              <a:t>que el nivel de interés en este tipo de servicios se encuentra en un nivel medio </a:t>
            </a:r>
            <a:r>
              <a:rPr lang="es-AR" dirty="0" smtClean="0">
                <a:latin typeface="Bookman Old Style" panose="02050604050505020204" pitchFamily="18" charset="0"/>
              </a:rPr>
              <a:t>y </a:t>
            </a:r>
            <a:r>
              <a:rPr lang="es-AR" dirty="0">
                <a:latin typeface="Bookman Old Style" panose="02050604050505020204" pitchFamily="18" charset="0"/>
              </a:rPr>
              <a:t>por lo tanto denotando interés por lo que la pregunta de investigación es </a:t>
            </a:r>
            <a:r>
              <a:rPr lang="es-AR" dirty="0" smtClean="0">
                <a:latin typeface="Bookman Old Style" panose="02050604050505020204" pitchFamily="18" charset="0"/>
              </a:rPr>
              <a:t>posible</a:t>
            </a:r>
          </a:p>
          <a:p>
            <a:r>
              <a:rPr lang="es-AR" dirty="0" smtClean="0">
                <a:latin typeface="Bookman Old Style" panose="02050604050505020204" pitchFamily="18" charset="0"/>
              </a:rPr>
              <a:t>contestarla en </a:t>
            </a:r>
            <a:r>
              <a:rPr lang="es-AR" dirty="0">
                <a:latin typeface="Bookman Old Style" panose="02050604050505020204" pitchFamily="18" charset="0"/>
              </a:rPr>
              <a:t>forma AFIRMATIVA. </a:t>
            </a:r>
            <a:endParaRPr lang="es-AR" dirty="0" smtClean="0">
              <a:latin typeface="Bookman Old Style" panose="02050604050505020204" pitchFamily="18" charset="0"/>
            </a:endParaRPr>
          </a:p>
          <a:p>
            <a:r>
              <a:rPr lang="es-AR" dirty="0" smtClean="0">
                <a:latin typeface="Bookman Old Style" panose="02050604050505020204" pitchFamily="18" charset="0"/>
              </a:rPr>
              <a:t>El </a:t>
            </a:r>
            <a:r>
              <a:rPr lang="es-AR" dirty="0">
                <a:latin typeface="Bookman Old Style" panose="02050604050505020204" pitchFamily="18" charset="0"/>
              </a:rPr>
              <a:t>resultado es sostenido por el relevamiento de fuentes indirectas. </a:t>
            </a:r>
            <a:endParaRPr lang="en-US" dirty="0">
              <a:latin typeface="Bookman Old Style" panose="02050604050505020204" pitchFamily="18" charset="0"/>
            </a:endParaRPr>
          </a:p>
          <a:p>
            <a:r>
              <a:rPr lang="es-AR" b="1" dirty="0" smtClean="0">
                <a:solidFill>
                  <a:srgbClr val="323E4F"/>
                </a:solidFill>
                <a:latin typeface="Calibri" panose="020F0502020204030204" pitchFamily="34" charset="0"/>
                <a:ea typeface="Calibri" panose="020F0502020204030204" pitchFamily="34" charset="0"/>
                <a:cs typeface="Times New Roman" panose="02020603050405020304" pitchFamily="18" charset="0"/>
              </a:rPr>
              <a:t> </a:t>
            </a:r>
            <a:endParaRPr lang="es-AR" dirty="0"/>
          </a:p>
        </p:txBody>
      </p:sp>
    </p:spTree>
    <p:extLst>
      <p:ext uri="{BB962C8B-B14F-4D97-AF65-F5344CB8AC3E}">
        <p14:creationId xmlns:p14="http://schemas.microsoft.com/office/powerpoint/2010/main" val="352459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2415" y="553089"/>
            <a:ext cx="6200929" cy="923330"/>
          </a:xfrm>
          <a:prstGeom prst="rect">
            <a:avLst/>
          </a:prstGeom>
        </p:spPr>
        <p:txBody>
          <a:bodyPr wrap="none">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Analisis</a:t>
            </a:r>
            <a:r>
              <a:rPr lang="en-US" sz="5400" b="0" cap="none" spc="0" dirty="0" smtClean="0">
                <a:ln w="0"/>
                <a:solidFill>
                  <a:schemeClr val="accent1"/>
                </a:solidFill>
                <a:effectLst>
                  <a:outerShdw blurRad="38100" dist="25400" dir="5400000" algn="ctr" rotWithShape="0">
                    <a:srgbClr val="6E747A">
                      <a:alpha val="43000"/>
                    </a:srgbClr>
                  </a:outerShdw>
                </a:effectLst>
              </a:rPr>
              <a:t> de </a:t>
            </a:r>
            <a:r>
              <a:rPr lang="en-US" sz="5400" b="0" cap="none" spc="0" dirty="0" err="1" smtClean="0">
                <a:ln w="0"/>
                <a:solidFill>
                  <a:schemeClr val="accent1"/>
                </a:solidFill>
                <a:effectLst>
                  <a:outerShdw blurRad="38100" dist="25400" dir="5400000" algn="ctr" rotWithShape="0">
                    <a:srgbClr val="6E747A">
                      <a:alpha val="43000"/>
                    </a:srgbClr>
                  </a:outerShdw>
                </a:effectLst>
              </a:rPr>
              <a:t>Resultados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573850" y="1685698"/>
            <a:ext cx="10070386" cy="3785652"/>
          </a:xfrm>
          <a:prstGeom prst="rect">
            <a:avLst/>
          </a:prstGeom>
        </p:spPr>
        <p:txBody>
          <a:bodyPr wrap="none">
            <a:spAutoFit/>
          </a:bodyPr>
          <a:lstStyle/>
          <a:p>
            <a:r>
              <a:rPr lang="es-AR" sz="24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Beneficios en cadenas de </a:t>
            </a:r>
            <a:r>
              <a:rPr lang="es-AR" sz="2400" b="1" dirty="0" smtClean="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valor</a:t>
            </a:r>
          </a:p>
          <a:p>
            <a:endParaRPr lang="es-AR" b="1" dirty="0">
              <a:solidFill>
                <a:srgbClr val="323E4F"/>
              </a:solidFill>
              <a:latin typeface="Calibri" panose="020F0502020204030204" pitchFamily="34" charset="0"/>
              <a:ea typeface="Calibri" panose="020F0502020204030204" pitchFamily="34" charset="0"/>
              <a:cs typeface="Times New Roman" panose="02020603050405020304" pitchFamily="18" charset="0"/>
            </a:endParaRPr>
          </a:p>
          <a:p>
            <a:pPr algn="just"/>
            <a:r>
              <a:rPr lang="es-AR" dirty="0">
                <a:latin typeface="Bookman Old Style" panose="02050604050505020204" pitchFamily="18" charset="0"/>
              </a:rPr>
              <a:t>Para las actividades primarias de la cadena tradicional, la variable V9 obtuvo un valor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de </a:t>
            </a:r>
            <a:r>
              <a:rPr lang="es-AR" dirty="0">
                <a:latin typeface="Bookman Old Style" panose="02050604050505020204" pitchFamily="18" charset="0"/>
              </a:rPr>
              <a:t>3,00 puntos </a:t>
            </a:r>
            <a:r>
              <a:rPr lang="es-AR" dirty="0" smtClean="0">
                <a:latin typeface="Bookman Old Style" panose="02050604050505020204" pitchFamily="18" charset="0"/>
              </a:rPr>
              <a:t>en </a:t>
            </a:r>
            <a:r>
              <a:rPr lang="es-AR" dirty="0">
                <a:latin typeface="Bookman Old Style" panose="02050604050505020204" pitchFamily="18" charset="0"/>
              </a:rPr>
              <a:t>la escala de 5-Likert, entendiendo que el nivel de beneficio percibido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con </a:t>
            </a:r>
            <a:r>
              <a:rPr lang="es-AR" dirty="0">
                <a:latin typeface="Bookman Old Style" panose="02050604050505020204" pitchFamily="18" charset="0"/>
              </a:rPr>
              <a:t>los servicios de CC para </a:t>
            </a:r>
            <a:r>
              <a:rPr lang="es-AR" dirty="0" smtClean="0">
                <a:latin typeface="Bookman Old Style" panose="02050604050505020204" pitchFamily="18" charset="0"/>
              </a:rPr>
              <a:t>estas actividades </a:t>
            </a:r>
            <a:r>
              <a:rPr lang="es-AR" dirty="0">
                <a:latin typeface="Bookman Old Style" panose="02050604050505020204" pitchFamily="18" charset="0"/>
              </a:rPr>
              <a:t>se encuentra en un nivel medio. </a:t>
            </a:r>
            <a:endParaRPr lang="en-US" dirty="0">
              <a:latin typeface="Bookman Old Style" panose="02050604050505020204" pitchFamily="18" charset="0"/>
            </a:endParaRPr>
          </a:p>
          <a:p>
            <a:pPr algn="just"/>
            <a:r>
              <a:rPr lang="es-AR" dirty="0">
                <a:latin typeface="Bookman Old Style" panose="02050604050505020204" pitchFamily="18" charset="0"/>
              </a:rPr>
              <a:t>Este resultado lleva a contestar, para cadenas de valor </a:t>
            </a:r>
            <a:r>
              <a:rPr lang="es-AR" dirty="0" smtClean="0">
                <a:latin typeface="Bookman Old Style" panose="02050604050505020204" pitchFamily="18" charset="0"/>
              </a:rPr>
              <a:t>tradicionales</a:t>
            </a:r>
            <a:r>
              <a:rPr lang="es-AR" dirty="0">
                <a:latin typeface="Bookman Old Style" panose="02050604050505020204" pitchFamily="18" charset="0"/>
              </a:rPr>
              <a:t>, la pregunta de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investigación </a:t>
            </a:r>
            <a:r>
              <a:rPr lang="es-AR" dirty="0">
                <a:latin typeface="Bookman Old Style" panose="02050604050505020204" pitchFamily="18" charset="0"/>
              </a:rPr>
              <a:t>en forma </a:t>
            </a:r>
            <a:r>
              <a:rPr lang="es-AR" dirty="0" smtClean="0">
                <a:latin typeface="Bookman Old Style" panose="02050604050505020204" pitchFamily="18" charset="0"/>
              </a:rPr>
              <a:t>AFIRMATIVA</a:t>
            </a:r>
            <a:r>
              <a:rPr lang="es-AR" b="1" dirty="0" smtClean="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 </a:t>
            </a:r>
          </a:p>
          <a:p>
            <a:pPr algn="just"/>
            <a:r>
              <a:rPr lang="es-AR" dirty="0">
                <a:latin typeface="Bookman Old Style" panose="02050604050505020204" pitchFamily="18" charset="0"/>
              </a:rPr>
              <a:t>Para los eslabones primarios de la cadena de servicios, la variable V10 obtuvo un valor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de </a:t>
            </a:r>
            <a:r>
              <a:rPr lang="es-AR" dirty="0">
                <a:latin typeface="Bookman Old Style" panose="02050604050505020204" pitchFamily="18" charset="0"/>
              </a:rPr>
              <a:t>1,67 puntos en la escala de 5-Likert, entendiendo que el nivel de beneficio percibido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se </a:t>
            </a:r>
            <a:r>
              <a:rPr lang="es-AR" dirty="0">
                <a:latin typeface="Bookman Old Style" panose="02050604050505020204" pitchFamily="18" charset="0"/>
              </a:rPr>
              <a:t>encuentra entre un nivel bajo. Esto lleva a contestar la pregunta de investigación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en </a:t>
            </a:r>
            <a:r>
              <a:rPr lang="es-AR" dirty="0">
                <a:latin typeface="Bookman Old Style" panose="02050604050505020204" pitchFamily="18" charset="0"/>
              </a:rPr>
              <a:t>forma NO AFIRMATIVA. El resultado es además sostenido por el relevamiento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utilizado </a:t>
            </a:r>
            <a:r>
              <a:rPr lang="es-AR" dirty="0">
                <a:latin typeface="Bookman Old Style" panose="02050604050505020204" pitchFamily="18" charset="0"/>
              </a:rPr>
              <a:t>en fuentes indirectas. La principal utilización identificada es respecto a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actividades </a:t>
            </a:r>
            <a:r>
              <a:rPr lang="es-AR" dirty="0">
                <a:latin typeface="Bookman Old Style" panose="02050604050505020204" pitchFamily="18" charset="0"/>
              </a:rPr>
              <a:t>de Prestación.</a:t>
            </a:r>
          </a:p>
        </p:txBody>
      </p:sp>
    </p:spTree>
    <p:extLst>
      <p:ext uri="{BB962C8B-B14F-4D97-AF65-F5344CB8AC3E}">
        <p14:creationId xmlns:p14="http://schemas.microsoft.com/office/powerpoint/2010/main" val="308534383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336</TotalTime>
  <Words>939</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brandon-grotesque</vt:lpstr>
      <vt:lpstr>Calibri</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Manuel Sosa Adorati</dc:creator>
  <cp:lastModifiedBy>Sosa, Alejandro Manuel</cp:lastModifiedBy>
  <cp:revision>32</cp:revision>
  <dcterms:created xsi:type="dcterms:W3CDTF">2018-05-29T12:21:39Z</dcterms:created>
  <dcterms:modified xsi:type="dcterms:W3CDTF">2018-06-07T14:02:13Z</dcterms:modified>
</cp:coreProperties>
</file>