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3" r:id="rId6"/>
    <p:sldId id="284" r:id="rId7"/>
    <p:sldId id="287" r:id="rId8"/>
    <p:sldId id="286" r:id="rId9"/>
    <p:sldId id="28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c Engel" initials="AE" lastIdx="1" clrIdx="0">
    <p:extLst>
      <p:ext uri="{19B8F6BF-5375-455C-9EA6-DF929625EA0E}">
        <p15:presenceInfo xmlns:p15="http://schemas.microsoft.com/office/powerpoint/2012/main" userId="7dbfb8a7ac0038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3T11:41:49.926" idx="1">
    <p:pos x="5629" y="1711"/>
    <p:text>Don't need this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3/3/2021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162" y="1761027"/>
            <a:ext cx="11801137" cy="1243584"/>
          </a:xfrm>
        </p:spPr>
        <p:txBody>
          <a:bodyPr/>
          <a:lstStyle/>
          <a:p>
            <a:r>
              <a:rPr lang="en-US" sz="6000" dirty="0"/>
              <a:t>Ames, Iowa </a:t>
            </a:r>
            <a:br>
              <a:rPr lang="en-US" sz="6000" dirty="0"/>
            </a:br>
            <a:r>
              <a:rPr lang="en-US" sz="6000" dirty="0"/>
              <a:t>Median Home Sale Predictors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721608"/>
            <a:ext cx="8595360" cy="868680"/>
          </a:xfrm>
        </p:spPr>
        <p:txBody>
          <a:bodyPr/>
          <a:lstStyle/>
          <a:p>
            <a:r>
              <a:rPr lang="en-US" dirty="0"/>
              <a:t>Lets take a look at recent Ames, Iowa house sales to prove why a house will sell above or below its local median prices.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9920C-067F-440D-8748-7C781E2AFDEF}"/>
              </a:ext>
            </a:extLst>
          </p:cNvPr>
          <p:cNvSpPr txBox="1"/>
          <p:nvPr/>
        </p:nvSpPr>
        <p:spPr>
          <a:xfrm>
            <a:off x="10511914" y="620716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Alec Engel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Noteworthy Descriptive Findings</a:t>
            </a:r>
          </a:p>
        </p:txBody>
      </p:sp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82686"/>
            <a:ext cx="3293306" cy="1463040"/>
          </a:xfrm>
        </p:spPr>
        <p:txBody>
          <a:bodyPr/>
          <a:lstStyle/>
          <a:p>
            <a:pPr algn="ctr"/>
            <a:r>
              <a:rPr lang="en-US" dirty="0"/>
              <a:t>Homes with type 1 finished basement areas were missing square footage calculations.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Total Basement Square Footage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-Type 2 Basement Square Foot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u="sng" dirty="0"/>
              <a:t>-Unfinished Basement Square Foot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= Type 1 Basement Square Footage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56600" y="4281106"/>
            <a:ext cx="3293306" cy="1463040"/>
          </a:xfrm>
        </p:spPr>
        <p:txBody>
          <a:bodyPr/>
          <a:lstStyle/>
          <a:p>
            <a:pPr algn="ctr"/>
            <a:r>
              <a:rPr lang="en-US" dirty="0"/>
              <a:t>Possible outliers were removed from quantitative variables.</a:t>
            </a:r>
          </a:p>
          <a:p>
            <a:pPr algn="ctr"/>
            <a:r>
              <a:rPr lang="en-US" dirty="0"/>
              <a:t>Other sub-categories were created to combine small portions of Neighborhoods, overall quality/conditions, exterior materials, home sale types, and different types of dwellings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49347" y="4240093"/>
            <a:ext cx="3293306" cy="1463040"/>
          </a:xfrm>
        </p:spPr>
        <p:txBody>
          <a:bodyPr/>
          <a:lstStyle/>
          <a:p>
            <a:pPr algn="ctr"/>
            <a:r>
              <a:rPr lang="en-US" b="1" i="1" u="sng" dirty="0"/>
              <a:t>Particularly weak variables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Garage condition and finish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Unfinished basement square footage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Street connected to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 functionality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Feet of Above Grade Living Area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1EE35-F904-4F0D-A30F-1AB452AAB217}"/>
              </a:ext>
            </a:extLst>
          </p:cNvPr>
          <p:cNvSpPr txBox="1"/>
          <p:nvPr/>
        </p:nvSpPr>
        <p:spPr>
          <a:xfrm>
            <a:off x="7282926" y="1656678"/>
            <a:ext cx="4595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Homes with over 1,400 square feet of grade living area are much more likely to sell above the median.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smaller a home’s first floor living space is, the more likely a home sis to sell for below median.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7E909C77-07F6-48DF-8AD9-C9698E37DF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14480" y="1656678"/>
            <a:ext cx="6532271" cy="487834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">
            <a:extLst>
              <a:ext uri="{FF2B5EF4-FFF2-40B4-BE49-F238E27FC236}">
                <a16:creationId xmlns:a16="http://schemas.microsoft.com/office/drawing/2014/main" id="{37D40C2A-A3F6-41F2-942A-67FF3F9408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255945" y="3446319"/>
            <a:ext cx="3402655" cy="28484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Home Construction Date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5C1BF-32DD-4AA2-92E7-C87597DE8F68}"/>
              </a:ext>
            </a:extLst>
          </p:cNvPr>
          <p:cNvSpPr txBox="1"/>
          <p:nvPr/>
        </p:nvSpPr>
        <p:spPr>
          <a:xfrm>
            <a:off x="7106758" y="1397675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Homes built after 1980 are strongly correlated to a sale price above median.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more recent a home was built, the higher the probability that a home will sell above median value.</a:t>
            </a:r>
          </a:p>
        </p:txBody>
      </p:sp>
      <p:pic>
        <p:nvPicPr>
          <p:cNvPr id="10" name="Picture">
            <a:extLst>
              <a:ext uri="{FF2B5EF4-FFF2-40B4-BE49-F238E27FC236}">
                <a16:creationId xmlns:a16="http://schemas.microsoft.com/office/drawing/2014/main" id="{3660F119-1F39-49CF-B602-32C5CBE8DA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81593" y="1656677"/>
            <a:ext cx="6221879" cy="48364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1" name="Picture">
            <a:extLst>
              <a:ext uri="{FF2B5EF4-FFF2-40B4-BE49-F238E27FC236}">
                <a16:creationId xmlns:a16="http://schemas.microsoft.com/office/drawing/2014/main" id="{541266F8-56DE-4695-8A47-956367330B1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517774" y="3429000"/>
            <a:ext cx="3734425" cy="29529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198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Bathrooms Above Grade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2AE90-E30F-4B94-9525-B46A7802A0F5}"/>
              </a:ext>
            </a:extLst>
          </p:cNvPr>
          <p:cNvSpPr txBox="1"/>
          <p:nvPr/>
        </p:nvSpPr>
        <p:spPr>
          <a:xfrm>
            <a:off x="6051550" y="2656486"/>
            <a:ext cx="6309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3B7C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1     2     3</a:t>
            </a:r>
            <a:br>
              <a:rPr lang="en-US" sz="1800" dirty="0">
                <a:solidFill>
                  <a:srgbClr val="63B7C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3B7C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Yes 0.144 0.759 1.000</a:t>
            </a:r>
            <a:br>
              <a:rPr lang="en-US" sz="1800" dirty="0">
                <a:solidFill>
                  <a:srgbClr val="63B7C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3B7C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No  0.856 0.241 0.000</a:t>
            </a:r>
            <a:endParaRPr lang="en-US" dirty="0">
              <a:solidFill>
                <a:srgbClr val="63B7C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7AD74-243F-4092-8DCC-CBFBBD8DA06E}"/>
              </a:ext>
            </a:extLst>
          </p:cNvPr>
          <p:cNvSpPr txBox="1"/>
          <p:nvPr/>
        </p:nvSpPr>
        <p:spPr>
          <a:xfrm>
            <a:off x="236163" y="1288197"/>
            <a:ext cx="7221649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Homes with 2 bathrooms above grade are 76% likely to sell above median while 100% of 3 bathroom homes sell above median.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Homes with only one full bathroom above grade will sell below median price 86% of the time.</a:t>
            </a: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F9CEA998-36A1-43A3-B913-87BDB8274F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38312" y="2698267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3" name="Picture">
            <a:extLst>
              <a:ext uri="{FF2B5EF4-FFF2-40B4-BE49-F238E27FC236}">
                <a16:creationId xmlns:a16="http://schemas.microsoft.com/office/drawing/2014/main" id="{21099F27-4177-422E-896C-9EF20E904C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043532" y="3739849"/>
            <a:ext cx="2706892" cy="25434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4" name="Picture">
            <a:extLst>
              <a:ext uri="{FF2B5EF4-FFF2-40B4-BE49-F238E27FC236}">
                <a16:creationId xmlns:a16="http://schemas.microsoft.com/office/drawing/2014/main" id="{413BAEF2-3E55-4B7D-BF59-40FF7942CF8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868389" y="3739848"/>
            <a:ext cx="3054077" cy="25434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3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Size of Garage in Car Capacity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92B85-70D2-45E1-86C3-4E3C53FB8A8D}"/>
              </a:ext>
            </a:extLst>
          </p:cNvPr>
          <p:cNvSpPr txBox="1"/>
          <p:nvPr/>
        </p:nvSpPr>
        <p:spPr>
          <a:xfrm>
            <a:off x="3739392" y="1453629"/>
            <a:ext cx="100481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63B7C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0      1      2      3</a:t>
            </a:r>
            <a:br>
              <a:rPr lang="en-US" sz="1800" dirty="0">
                <a:solidFill>
                  <a:srgbClr val="63B7C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3B7C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Yes 0.0306 0.0922 0.6334 0.9141</a:t>
            </a:r>
            <a:br>
              <a:rPr lang="en-US" sz="1800" dirty="0">
                <a:solidFill>
                  <a:srgbClr val="63B7C6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63B7C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No  0.9694 0.9078 0.3666 0.0859</a:t>
            </a:r>
            <a:endParaRPr lang="en-US" dirty="0">
              <a:solidFill>
                <a:srgbClr val="63B7C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CE259-68D7-46A1-9682-0311DDF41D8F}"/>
              </a:ext>
            </a:extLst>
          </p:cNvPr>
          <p:cNvSpPr txBox="1"/>
          <p:nvPr/>
        </p:nvSpPr>
        <p:spPr>
          <a:xfrm>
            <a:off x="379489" y="1638867"/>
            <a:ext cx="3434593" cy="206210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Homes with 2 car garages will sell above median 63% of the time while 3 car garages yield a home sales price above the median 91% of the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Homes with no garage will sell below median price 97% of the time.</a:t>
            </a:r>
          </a:p>
        </p:txBody>
      </p:sp>
      <p:pic>
        <p:nvPicPr>
          <p:cNvPr id="12" name="Picture">
            <a:extLst>
              <a:ext uri="{FF2B5EF4-FFF2-40B4-BE49-F238E27FC236}">
                <a16:creationId xmlns:a16="http://schemas.microsoft.com/office/drawing/2014/main" id="{8B3B7D52-691D-4723-A35E-8785F17C69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316715" y="2716656"/>
            <a:ext cx="4619625" cy="3695700"/>
          </a:xfrm>
          <a:prstGeom prst="rect">
            <a:avLst/>
          </a:prstGeom>
          <a:solidFill>
            <a:srgbClr val="C00000"/>
          </a:solidFill>
          <a:ln w="9525">
            <a:noFill/>
            <a:headEnd/>
            <a:tailEnd/>
          </a:ln>
        </p:spPr>
      </p:pic>
      <p:pic>
        <p:nvPicPr>
          <p:cNvPr id="13" name="Picture">
            <a:extLst>
              <a:ext uri="{FF2B5EF4-FFF2-40B4-BE49-F238E27FC236}">
                <a16:creationId xmlns:a16="http://schemas.microsoft.com/office/drawing/2014/main" id="{584A1AEF-FEEC-438A-8608-E34CDD5716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444500" y="3633616"/>
            <a:ext cx="3657601" cy="30465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4" name="Picture">
            <a:extLst>
              <a:ext uri="{FF2B5EF4-FFF2-40B4-BE49-F238E27FC236}">
                <a16:creationId xmlns:a16="http://schemas.microsoft.com/office/drawing/2014/main" id="{B50A27DF-6D76-4E7F-9E84-69B5DABA78E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256621" y="1435891"/>
            <a:ext cx="2555890" cy="23658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9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11365"/>
            <a:ext cx="5262766" cy="130069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Most important predictors of a home in Ames, Iowa selling above or below it’s median home price: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Above grade living area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year a house was built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number of full bathrooms above grade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amount of cars a house’s garage can fit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">
            <a:extLst>
              <a:ext uri="{FF2B5EF4-FFF2-40B4-BE49-F238E27FC236}">
                <a16:creationId xmlns:a16="http://schemas.microsoft.com/office/drawing/2014/main" id="{FE965523-F9F1-4760-8F4E-5F71A2AA75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418436" y="3551245"/>
            <a:ext cx="3824683" cy="295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">
            <a:extLst>
              <a:ext uri="{FF2B5EF4-FFF2-40B4-BE49-F238E27FC236}">
                <a16:creationId xmlns:a16="http://schemas.microsoft.com/office/drawing/2014/main" id="{0E996F51-D0D3-42D1-9DF1-A079F0C255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5707266" y="1182848"/>
            <a:ext cx="6230268" cy="51322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1789</TotalTime>
  <Words>402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</vt:lpstr>
      <vt:lpstr>Consolas</vt:lpstr>
      <vt:lpstr>Trade Gothic LT Pro</vt:lpstr>
      <vt:lpstr>Trebuchet MS</vt:lpstr>
      <vt:lpstr>Office Theme</vt:lpstr>
      <vt:lpstr>Ames, Iowa  Median Home Sale Predictors</vt:lpstr>
      <vt:lpstr>Noteworthy Descriptive Findings</vt:lpstr>
      <vt:lpstr>Square Feet of Above Grade Living Area</vt:lpstr>
      <vt:lpstr>Original Home Construction Date</vt:lpstr>
      <vt:lpstr>Full Bathrooms Above Grade</vt:lpstr>
      <vt:lpstr>Size of Garage in Car Capacity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Alec Engel</dc:creator>
  <cp:lastModifiedBy>Alec Engel</cp:lastModifiedBy>
  <cp:revision>22</cp:revision>
  <dcterms:created xsi:type="dcterms:W3CDTF">2021-02-28T18:05:29Z</dcterms:created>
  <dcterms:modified xsi:type="dcterms:W3CDTF">2021-03-03T16:42:10Z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