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83" r:id="rId6"/>
    <p:sldId id="286" r:id="rId7"/>
    <p:sldId id="284" r:id="rId8"/>
    <p:sldId id="287" r:id="rId9"/>
    <p:sldId id="28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c Engel" initials="AE" lastIdx="1" clrIdx="0">
    <p:extLst>
      <p:ext uri="{19B8F6BF-5375-455C-9EA6-DF929625EA0E}">
        <p15:presenceInfo xmlns:p15="http://schemas.microsoft.com/office/powerpoint/2012/main" userId="7dbfb8a7ac00380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B7C6"/>
    <a:srgbClr val="FF5050"/>
    <a:srgbClr val="103350"/>
    <a:srgbClr val="0C4360"/>
    <a:srgbClr val="1B6872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97" d="100"/>
          <a:sy n="97" d="100"/>
        </p:scale>
        <p:origin x="78" y="4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3/5/2021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4272" y="1669587"/>
            <a:ext cx="10097728" cy="1243584"/>
          </a:xfrm>
        </p:spPr>
        <p:txBody>
          <a:bodyPr/>
          <a:lstStyle/>
          <a:p>
            <a:r>
              <a:rPr lang="en-US" sz="5400" dirty="0"/>
              <a:t>Ames, Iowa </a:t>
            </a:r>
            <a:br>
              <a:rPr lang="en-US" sz="5400" dirty="0"/>
            </a:br>
            <a:r>
              <a:rPr lang="en-US" sz="5400" dirty="0"/>
              <a:t>Median Home Sale Predictions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721608"/>
            <a:ext cx="8595360" cy="868680"/>
          </a:xfrm>
        </p:spPr>
        <p:txBody>
          <a:bodyPr/>
          <a:lstStyle/>
          <a:p>
            <a:r>
              <a:rPr lang="en-US" dirty="0"/>
              <a:t>Lets take a look at recent Ames, Iowa house sales to prove why a house will sell above or below its local median prices.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A9920C-067F-440D-8748-7C781E2AFDEF}"/>
              </a:ext>
            </a:extLst>
          </p:cNvPr>
          <p:cNvSpPr txBox="1"/>
          <p:nvPr/>
        </p:nvSpPr>
        <p:spPr>
          <a:xfrm>
            <a:off x="10511914" y="6207162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Alec Engel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Strongest Predictive Models Used</a:t>
            </a:r>
          </a:p>
        </p:txBody>
      </p:sp>
      <p:pic>
        <p:nvPicPr>
          <p:cNvPr id="20" name="Picture Placeholder 19" descr="Triangular pattern design with dimension">
            <a:extLst>
              <a:ext uri="{FF2B5EF4-FFF2-40B4-BE49-F238E27FC236}">
                <a16:creationId xmlns:a16="http://schemas.microsoft.com/office/drawing/2014/main" id="{3DCA2B8E-64D3-7645-8DEB-688ED5756F52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02693" y="4247253"/>
            <a:ext cx="3293306" cy="1463040"/>
          </a:xfrm>
        </p:spPr>
        <p:txBody>
          <a:bodyPr/>
          <a:lstStyle/>
          <a:p>
            <a:pPr algn="ctr"/>
            <a:r>
              <a:rPr lang="en-US" b="1" i="1" u="sng" dirty="0"/>
              <a:t>Strong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3B7C6"/>
                </a:solidFill>
              </a:rPr>
              <a:t>Tuned Neural Network Models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3B7C6"/>
                </a:solidFill>
              </a:rPr>
              <a:t>Tuned XGBOOST Models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8CACAF1-61EA-4605-A8FE-2EEE752B49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95999" y="4292236"/>
            <a:ext cx="3293306" cy="1463040"/>
          </a:xfrm>
        </p:spPr>
        <p:txBody>
          <a:bodyPr/>
          <a:lstStyle/>
          <a:p>
            <a:pPr algn="ctr"/>
            <a:r>
              <a:rPr lang="en-US" b="1" i="1" u="sng" dirty="0"/>
              <a:t>Particularly Weak</a:t>
            </a: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3B7C6"/>
                </a:solidFill>
              </a:rPr>
              <a:t>Random Forest Models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3B7C6"/>
                </a:solidFill>
              </a:rPr>
              <a:t>Classification Tree Models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3B7C6"/>
                </a:solidFill>
              </a:rPr>
              <a:t>Logistic Regression Models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478C69-0A1D-45FF-8600-ED903803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18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Significant Models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75EE5760-8A1D-4306-870E-19766FB53B2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369553" y="2163486"/>
            <a:ext cx="3367548" cy="285172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8F59C1C-7A09-4782-B85F-31A6D81EB70E}"/>
              </a:ext>
            </a:extLst>
          </p:cNvPr>
          <p:cNvSpPr txBox="1"/>
          <p:nvPr/>
        </p:nvSpPr>
        <p:spPr>
          <a:xfrm>
            <a:off x="1369553" y="1473457"/>
            <a:ext cx="3295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3B7C6"/>
                </a:solidFill>
              </a:rPr>
              <a:t>Tuned Neural Network Models</a:t>
            </a:r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BD0ED24A-B071-41A2-8C37-5AA0102C2BA2}"/>
              </a:ext>
            </a:extLst>
          </p:cNvPr>
          <p:cNvSpPr txBox="1">
            <a:spLocks/>
          </p:cNvSpPr>
          <p:nvPr/>
        </p:nvSpPr>
        <p:spPr>
          <a:xfrm>
            <a:off x="6096000" y="1470279"/>
            <a:ext cx="11214100" cy="3416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rgbClr val="FF5050"/>
                </a:solidFill>
                <a:latin typeface="+mn-lt"/>
                <a:ea typeface="+mn-ea"/>
                <a:cs typeface="+mn-cs"/>
              </a:rPr>
              <a:t>Tuned XGBOOST Tree Models</a:t>
            </a:r>
          </a:p>
        </p:txBody>
      </p:sp>
      <p:pic>
        <p:nvPicPr>
          <p:cNvPr id="20" name="Picture">
            <a:extLst>
              <a:ext uri="{FF2B5EF4-FFF2-40B4-BE49-F238E27FC236}">
                <a16:creationId xmlns:a16="http://schemas.microsoft.com/office/drawing/2014/main" id="{4737C450-CBB1-4A51-AACC-051A2BFA99A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5258212" y="2293189"/>
            <a:ext cx="4132187" cy="276831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835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 Significant Models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">
            <a:extLst>
              <a:ext uri="{FF2B5EF4-FFF2-40B4-BE49-F238E27FC236}">
                <a16:creationId xmlns:a16="http://schemas.microsoft.com/office/drawing/2014/main" id="{F26028DA-1341-4FC1-8287-8DB1EF7B575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707228" y="3428999"/>
            <a:ext cx="3257521" cy="273297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8" name="Picture">
            <a:extLst>
              <a:ext uri="{FF2B5EF4-FFF2-40B4-BE49-F238E27FC236}">
                <a16:creationId xmlns:a16="http://schemas.microsoft.com/office/drawing/2014/main" id="{C1F78C8B-5C55-482D-988A-5311219908E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449961" y="3287753"/>
            <a:ext cx="3614364" cy="306863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CDF7675-BAC8-495E-B596-571B51396051}"/>
              </a:ext>
            </a:extLst>
          </p:cNvPr>
          <p:cNvSpPr txBox="1"/>
          <p:nvPr/>
        </p:nvSpPr>
        <p:spPr>
          <a:xfrm>
            <a:off x="6096000" y="291249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900"/>
              </a:spcBef>
              <a:spcAft>
                <a:spcPts val="90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Classification Tree Model Accuracy Chart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B43889-7440-406E-89D2-B7D91CCF6316}"/>
              </a:ext>
            </a:extLst>
          </p:cNvPr>
          <p:cNvSpPr txBox="1"/>
          <p:nvPr/>
        </p:nvSpPr>
        <p:spPr>
          <a:xfrm>
            <a:off x="1130710" y="290656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900"/>
              </a:spcBef>
              <a:spcAft>
                <a:spcPts val="90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Random Forest Model Accuracy Chart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25ED85-957A-41F5-A2EB-DF15692F466E}"/>
              </a:ext>
            </a:extLst>
          </p:cNvPr>
          <p:cNvSpPr txBox="1"/>
          <p:nvPr/>
        </p:nvSpPr>
        <p:spPr>
          <a:xfrm>
            <a:off x="3048000" y="147837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These charts along with their models are much less significant. Accuracy on the training set is well below our final stacked model of 99.49%. These models were removed from final stacked model.</a:t>
            </a:r>
          </a:p>
        </p:txBody>
      </p:sp>
    </p:spTree>
    <p:extLst>
      <p:ext uri="{BB962C8B-B14F-4D97-AF65-F5344CB8AC3E}">
        <p14:creationId xmlns:p14="http://schemas.microsoft.com/office/powerpoint/2010/main" val="332230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BEB04-0650-4713-84BD-2429FC85A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3CF03E-5428-4253-BB00-28CF068EB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97F37-B54D-4340-B0BD-73429921C5DF}"/>
              </a:ext>
            </a:extLst>
          </p:cNvPr>
          <p:cNvSpPr txBox="1"/>
          <p:nvPr/>
        </p:nvSpPr>
        <p:spPr>
          <a:xfrm>
            <a:off x="1067850" y="1587965"/>
            <a:ext cx="996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900"/>
              </a:spcBef>
              <a:spcAft>
                <a:spcPts val="900"/>
              </a:spcAft>
            </a:pPr>
            <a:r>
              <a:rPr lang="en-US" sz="1800" b="1" u="sng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Stacked model outp</a:t>
            </a:r>
            <a:r>
              <a:rPr lang="en-US" b="1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erforms compared</a:t>
            </a:r>
            <a:r>
              <a:rPr lang="en-US" sz="1800" b="1" u="sng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to constituent models on the testing set at 91.25%.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B59D1D-B64F-49E2-A76B-6DC903B017FA}"/>
              </a:ext>
            </a:extLst>
          </p:cNvPr>
          <p:cNvSpPr txBox="1"/>
          <p:nvPr/>
        </p:nvSpPr>
        <p:spPr>
          <a:xfrm>
            <a:off x="3228565" y="2766580"/>
            <a:ext cx="5826945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.metric  .estimator .estimate member                          </a:t>
            </a:r>
            <a:b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&lt;</a:t>
            </a:r>
            <a:r>
              <a:rPr lang="en-US" sz="1200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chr</a:t>
            </a:r>
            <a:r>
              <a:rPr lang="en-US" sz="12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&gt;    &lt;</a:t>
            </a:r>
            <a:r>
              <a:rPr lang="en-US" sz="1200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chr</a:t>
            </a:r>
            <a:r>
              <a:rPr lang="en-US" sz="12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&gt;          &lt;</a:t>
            </a:r>
            <a:r>
              <a:rPr lang="en-US" sz="1200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dbl</a:t>
            </a:r>
            <a:r>
              <a:rPr lang="en-US" sz="12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&gt; &lt;</a:t>
            </a:r>
            <a:r>
              <a:rPr lang="en-US" sz="1200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chr</a:t>
            </a:r>
            <a:r>
              <a:rPr lang="en-US" sz="12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&gt;                           </a:t>
            </a:r>
            <a:b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1 accuracy binary         1     </a:t>
            </a:r>
            <a:r>
              <a:rPr lang="en-US" sz="1200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Above_Median</a:t>
            </a:r>
            <a:r>
              <a:rPr lang="en-US" sz="12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        </a:t>
            </a:r>
            <a:b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1200" b="1" u="sng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 accuracy binary         0.912 .</a:t>
            </a:r>
            <a:r>
              <a:rPr lang="en-US" sz="1200" b="1" u="sng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pred_class</a:t>
            </a:r>
            <a:r>
              <a:rPr lang="en-US" sz="1200" b="1" u="sng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         </a:t>
            </a:r>
            <a:b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3 accuracy binary         0.906 .pred_class_xgb_res_1_11        </a:t>
            </a:r>
            <a:b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4 accuracy binary         0.906 .pred_class_xgb_res_1_15        </a:t>
            </a:r>
            <a:b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5 accuracy binary         0.908 .pred_class_xgb_res_1_24        </a:t>
            </a:r>
            <a:b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6 accuracy binary         0.899 .pred_class_xgb_res_1_27        </a:t>
            </a:r>
            <a:b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7 accuracy binary         0.902 .pred_class_xgb_res_1_53        </a:t>
            </a:r>
            <a:b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8 accuracy binary         0.893 .pred_class_neural_tune_res_1_13</a:t>
            </a:r>
            <a:b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9 accuracy binary         0.906 .pred_class_neural_tune_res_1_27</a:t>
            </a:r>
            <a:b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10 accuracy binary         0.904 .pred_class_neural_tune_res_1_20</a:t>
            </a:r>
            <a:endParaRPr lang="en-U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192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5859B9-74EF-45FD-823A-EB507D494242}"/>
              </a:ext>
            </a:extLst>
          </p:cNvPr>
          <p:cNvSpPr txBox="1"/>
          <p:nvPr/>
        </p:nvSpPr>
        <p:spPr>
          <a:xfrm>
            <a:off x="444500" y="1559352"/>
            <a:ext cx="5440962" cy="2339102"/>
          </a:xfrm>
          <a:prstGeom prst="rect">
            <a:avLst/>
          </a:prstGeom>
          <a:noFill/>
          <a:ln>
            <a:solidFill>
              <a:srgbClr val="63B7C6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Prediction Against Training Set</a:t>
            </a:r>
            <a:br>
              <a:rPr lang="en-US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Prediction Yes  No</a:t>
            </a:r>
            <a:br>
              <a:rPr lang="en-US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Yes 676   3</a:t>
            </a:r>
            <a:br>
              <a:rPr lang="en-US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No    4 690</a:t>
            </a:r>
            <a:br>
              <a:rPr lang="en-US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                               </a:t>
            </a:r>
            <a:br>
              <a:rPr lang="en-US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Accuracy : 0.9949          </a:t>
            </a:r>
            <a:br>
              <a:rPr lang="en-US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      95% CI : (0.9895, 0.9979)</a:t>
            </a:r>
            <a:br>
              <a:rPr lang="en-US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No Information Rate : 0.5047          </a:t>
            </a:r>
            <a:br>
              <a:rPr lang="en-US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P-Value(significance) [Acc &gt; NIR] : &lt;2e-16 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E4CE61-7904-4E7C-B44E-978DDCDADFA4}"/>
              </a:ext>
            </a:extLst>
          </p:cNvPr>
          <p:cNvSpPr txBox="1"/>
          <p:nvPr/>
        </p:nvSpPr>
        <p:spPr>
          <a:xfrm>
            <a:off x="6096000" y="1559352"/>
            <a:ext cx="5440962" cy="2308324"/>
          </a:xfrm>
          <a:prstGeom prst="rect">
            <a:avLst/>
          </a:prstGeom>
          <a:noFill/>
          <a:ln>
            <a:solidFill>
              <a:srgbClr val="63B7C6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Prediction Against Testing Set</a:t>
            </a:r>
            <a:b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Prediction Yes  No</a:t>
            </a:r>
            <a:b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Yes 204  18</a:t>
            </a:r>
            <a:b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No   22 213</a:t>
            </a:r>
            <a:b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                               </a:t>
            </a:r>
            <a:b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Accuracy : 0.9125          </a:t>
            </a:r>
            <a:b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      95% CI : (0.8827, 0.9367)</a:t>
            </a:r>
            <a:b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No Information Rate : 0.5055          </a:t>
            </a:r>
            <a:b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P-Value(significance) [Acc &gt; NIR] : &lt;2e-16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2381B1-2BCA-4F86-A75C-7A1B6C1184EB}"/>
              </a:ext>
            </a:extLst>
          </p:cNvPr>
          <p:cNvSpPr txBox="1"/>
          <p:nvPr/>
        </p:nvSpPr>
        <p:spPr>
          <a:xfrm>
            <a:off x="3164981" y="4379350"/>
            <a:ext cx="5440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63B7C6"/>
                </a:solidFill>
              </a:rPr>
              <a:t>With only a drop off of 8.24% between train and test data predictions, I feel very confident in predictions submitted for any future data.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2F124F-E2C2-408D-916E-4BE01D0F5971}"/>
              </a:ext>
            </a:extLst>
          </p:cNvPr>
          <p:cNvSpPr txBox="1"/>
          <p:nvPr/>
        </p:nvSpPr>
        <p:spPr>
          <a:xfrm>
            <a:off x="3451123" y="107845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Model Performance on Train and Test Sets</a:t>
            </a:r>
          </a:p>
        </p:txBody>
      </p:sp>
    </p:spTree>
    <p:extLst>
      <p:ext uri="{BB962C8B-B14F-4D97-AF65-F5344CB8AC3E}">
        <p14:creationId xmlns:p14="http://schemas.microsoft.com/office/powerpoint/2010/main" val="22893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4517</TotalTime>
  <Words>467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Cambria</vt:lpstr>
      <vt:lpstr>Consolas</vt:lpstr>
      <vt:lpstr>Trade Gothic LT Pro</vt:lpstr>
      <vt:lpstr>Trebuchet MS</vt:lpstr>
      <vt:lpstr>Office Theme</vt:lpstr>
      <vt:lpstr>Ames, Iowa  Median Home Sale Predictions</vt:lpstr>
      <vt:lpstr>Strongest Predictive Models Used</vt:lpstr>
      <vt:lpstr>Most Significant Models</vt:lpstr>
      <vt:lpstr>Less Significant Models</vt:lpstr>
      <vt:lpstr>Stacked Model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Alec Engel</dc:creator>
  <cp:lastModifiedBy>Alec Engel</cp:lastModifiedBy>
  <cp:revision>30</cp:revision>
  <dcterms:created xsi:type="dcterms:W3CDTF">2021-02-28T18:05:29Z</dcterms:created>
  <dcterms:modified xsi:type="dcterms:W3CDTF">2021-03-07T05:13:48Z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