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84" r:id="rId7"/>
    <p:sldId id="287" r:id="rId8"/>
    <p:sldId id="286" r:id="rId9"/>
    <p:sldId id="28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Engel" initials="AE" lastIdx="1" clrIdx="0">
    <p:extLst>
      <p:ext uri="{19B8F6BF-5375-455C-9EA6-DF929625EA0E}">
        <p15:presenceInfo xmlns:p15="http://schemas.microsoft.com/office/powerpoint/2012/main" userId="7dbfb8a7ac003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62" y="1761027"/>
            <a:ext cx="11801137" cy="1243584"/>
          </a:xfrm>
        </p:spPr>
        <p:txBody>
          <a:bodyPr/>
          <a:lstStyle/>
          <a:p>
            <a:r>
              <a:rPr lang="en-US" sz="6000" dirty="0"/>
              <a:t>Ames, Iowa </a:t>
            </a:r>
            <a:br>
              <a:rPr lang="en-US" sz="6000" dirty="0"/>
            </a:br>
            <a:r>
              <a:rPr lang="en-US" sz="6000" dirty="0"/>
              <a:t>Median Home Sale Predictors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721608"/>
            <a:ext cx="8595360" cy="868680"/>
          </a:xfrm>
        </p:spPr>
        <p:txBody>
          <a:bodyPr/>
          <a:lstStyle/>
          <a:p>
            <a:r>
              <a:rPr lang="en-US" dirty="0"/>
              <a:t>Lets take a look at recent Ames, Iowa house sales to prove why a house will sell above or below its local median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920C-067F-440D-8748-7C781E2AFDEF}"/>
              </a:ext>
            </a:extLst>
          </p:cNvPr>
          <p:cNvSpPr txBox="1"/>
          <p:nvPr/>
        </p:nvSpPr>
        <p:spPr>
          <a:xfrm>
            <a:off x="10511914" y="62071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Alec Engel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Descriptive Findings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82686"/>
            <a:ext cx="3293306" cy="1463040"/>
          </a:xfrm>
        </p:spPr>
        <p:txBody>
          <a:bodyPr/>
          <a:lstStyle/>
          <a:p>
            <a:pPr algn="ctr"/>
            <a:r>
              <a:rPr lang="en-US" dirty="0"/>
              <a:t>Homes with type 1 finished basement areas were missing square footage calculations.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Total Basement Square Footage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-Type 2 Basement Square Foot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u="sng" dirty="0"/>
              <a:t>-Unfinished Basement Square Foot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= Type 1 Basement Square Footage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6600" y="4281106"/>
            <a:ext cx="3293306" cy="1463040"/>
          </a:xfrm>
        </p:spPr>
        <p:txBody>
          <a:bodyPr/>
          <a:lstStyle/>
          <a:p>
            <a:pPr algn="ctr"/>
            <a:r>
              <a:rPr lang="en-US" dirty="0"/>
              <a:t>Possible outliers were removed from quantitative variables.</a:t>
            </a:r>
          </a:p>
          <a:p>
            <a:pPr algn="ctr"/>
            <a:r>
              <a:rPr lang="en-US" dirty="0"/>
              <a:t>Other sub-categories were created to combine small portions of Neighborhoods, overall quality/conditions, exterior materials, home sale types, and different types of dwellings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9347" y="4240093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Particularly weak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Garage condition and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Unfinished basement square footage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Street connected to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functionality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Feet of Above Grade Living Area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1EE35-F904-4F0D-A30F-1AB452AAB217}"/>
              </a:ext>
            </a:extLst>
          </p:cNvPr>
          <p:cNvSpPr txBox="1"/>
          <p:nvPr/>
        </p:nvSpPr>
        <p:spPr>
          <a:xfrm>
            <a:off x="7282926" y="1656678"/>
            <a:ext cx="4595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over 1,400 square feet of grade living area are much more likely to sell above the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smaller a home’s first floor living space is, the more likely a home sis to sell for below median.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E909C77-07F6-48DF-8AD9-C9698E37D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4480" y="1656678"/>
            <a:ext cx="6532271" cy="48783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37D40C2A-A3F6-41F2-942A-67FF3F9408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55945" y="3446319"/>
            <a:ext cx="3402655" cy="2848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Home Construction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5C1BF-32DD-4AA2-92E7-C87597DE8F68}"/>
              </a:ext>
            </a:extLst>
          </p:cNvPr>
          <p:cNvSpPr txBox="1"/>
          <p:nvPr/>
        </p:nvSpPr>
        <p:spPr>
          <a:xfrm>
            <a:off x="7106758" y="1397675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built after 1980 are strongly correlated to a sale price above median.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more recent a home was built, the higher the probability that a home will sell above median value.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3660F119-1F39-49CF-B602-32C5CBE8D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1593" y="1656677"/>
            <a:ext cx="6221879" cy="48364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541266F8-56DE-4695-8A47-956367330B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774" y="3429000"/>
            <a:ext cx="3734425" cy="2952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19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Bathrooms Above Grade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7AD74-243F-4092-8DCC-CBFBBD8DA06E}"/>
              </a:ext>
            </a:extLst>
          </p:cNvPr>
          <p:cNvSpPr txBox="1"/>
          <p:nvPr/>
        </p:nvSpPr>
        <p:spPr>
          <a:xfrm>
            <a:off x="338312" y="1398264"/>
            <a:ext cx="11591221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2 bathrooms above grade are 76% likely to sell above median while 100% of 3 bathroom homes sell above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only one full bathroom above grade will sell below median price 86% of the time.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F9CEA998-36A1-43A3-B913-87BDB8274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8312" y="269826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>
            <a:extLst>
              <a:ext uri="{FF2B5EF4-FFF2-40B4-BE49-F238E27FC236}">
                <a16:creationId xmlns:a16="http://schemas.microsoft.com/office/drawing/2014/main" id="{21099F27-4177-422E-896C-9EF20E904C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18131" y="3556000"/>
            <a:ext cx="3575536" cy="28379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413BAEF2-3E55-4B7D-BF59-40FF7942CF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653861" y="3556000"/>
            <a:ext cx="3360339" cy="28379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Size of Garage in Car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CE259-68D7-46A1-9682-0311DDF41D8F}"/>
              </a:ext>
            </a:extLst>
          </p:cNvPr>
          <p:cNvSpPr txBox="1"/>
          <p:nvPr/>
        </p:nvSpPr>
        <p:spPr>
          <a:xfrm>
            <a:off x="379489" y="1638867"/>
            <a:ext cx="4498822" cy="15696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Homes with 2 car garages will sell above median 63% of the time while 3 car garages yield a home sales price above the median 91% of the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Homes with no garage will sell below median price 97% of the time.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584A1AEF-FEEC-438A-8608-E34CDD571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10224" y="1638867"/>
            <a:ext cx="5153026" cy="41618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B50A27DF-6D76-4E7F-9E84-69B5DABA78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4500" y="3305175"/>
            <a:ext cx="4433811" cy="24955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11365"/>
            <a:ext cx="5262766" cy="13006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Most important predictors of a home in Ames, Iowa selling above or below it’s median home price: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Above grade living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year a house was built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number of full bathrooms above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amount of cars a house’s garage can fit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E965523-F9F1-4760-8F4E-5F71A2AA7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18436" y="3551245"/>
            <a:ext cx="3824683" cy="295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0E996F51-D0D3-42D1-9DF1-A079F0C255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707266" y="1182848"/>
            <a:ext cx="6230268" cy="5132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1792</TotalTime>
  <Words>367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Ames, Iowa  Median Home Sale Predictors</vt:lpstr>
      <vt:lpstr>Noteworthy Descriptive Findings</vt:lpstr>
      <vt:lpstr>Square Feet of Above Grade Living Area</vt:lpstr>
      <vt:lpstr>Original Home Construction Date</vt:lpstr>
      <vt:lpstr>Full Bathrooms Above Grade</vt:lpstr>
      <vt:lpstr>Size of Garage in Car Capacity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Alec Engel</dc:creator>
  <cp:lastModifiedBy>Alec Engel</cp:lastModifiedBy>
  <cp:revision>23</cp:revision>
  <dcterms:created xsi:type="dcterms:W3CDTF">2021-02-28T18:05:29Z</dcterms:created>
  <dcterms:modified xsi:type="dcterms:W3CDTF">2023-01-16T15:15:44Z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