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3" r:id="rId6"/>
    <p:sldId id="286" r:id="rId7"/>
    <p:sldId id="284" r:id="rId8"/>
    <p:sldId id="28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Engel" initials="AE" lastIdx="2" clrIdx="0">
    <p:extLst>
      <p:ext uri="{19B8F6BF-5375-455C-9EA6-DF929625EA0E}">
        <p15:presenceInfo xmlns:p15="http://schemas.microsoft.com/office/powerpoint/2012/main" userId="7dbfb8a7ac003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FF5050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8T18:36:57.015" idx="2">
    <p:pos x="10" y="10"/>
    <p:text>Add simple table with all model results for accuracy to compare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272" y="1669587"/>
            <a:ext cx="10097728" cy="1243584"/>
          </a:xfrm>
        </p:spPr>
        <p:txBody>
          <a:bodyPr/>
          <a:lstStyle/>
          <a:p>
            <a:r>
              <a:rPr lang="en-US" sz="5400" dirty="0"/>
              <a:t>Ames, Iowa </a:t>
            </a:r>
            <a:br>
              <a:rPr lang="en-US" sz="5400" dirty="0"/>
            </a:br>
            <a:r>
              <a:rPr lang="en-US" sz="5400" dirty="0"/>
              <a:t>Median Home Sale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721608"/>
            <a:ext cx="8595360" cy="868680"/>
          </a:xfrm>
        </p:spPr>
        <p:txBody>
          <a:bodyPr/>
          <a:lstStyle/>
          <a:p>
            <a:r>
              <a:rPr lang="en-US" dirty="0"/>
              <a:t>Lets take a look at recent Ames, Iowa house sales to prove why a house will sell above or below its local median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9920C-067F-440D-8748-7C781E2AFDEF}"/>
              </a:ext>
            </a:extLst>
          </p:cNvPr>
          <p:cNvSpPr txBox="1"/>
          <p:nvPr/>
        </p:nvSpPr>
        <p:spPr>
          <a:xfrm>
            <a:off x="10511914" y="62071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Alec Engel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Predictive Models Used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02693" y="4247253"/>
            <a:ext cx="3293306" cy="1463040"/>
          </a:xfrm>
        </p:spPr>
        <p:txBody>
          <a:bodyPr/>
          <a:lstStyle/>
          <a:p>
            <a:pPr algn="ctr"/>
            <a:r>
              <a:rPr lang="en-US" b="1" i="1" u="sng" dirty="0"/>
              <a:t>Strong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Neural Network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XGBOOST Models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5999" y="4292236"/>
            <a:ext cx="3293306" cy="1463040"/>
          </a:xfrm>
        </p:spPr>
        <p:txBody>
          <a:bodyPr/>
          <a:lstStyle/>
          <a:p>
            <a:pPr algn="ctr"/>
            <a:r>
              <a:rPr lang="en-US" b="1" i="1" u="sng" dirty="0"/>
              <a:t>Particularly Weak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Random Forest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Classification Tree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Logistic Regression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Significant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5EE5760-8A1D-4306-870E-19766FB53B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69553" y="2163486"/>
            <a:ext cx="3367548" cy="28517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F59C1C-7A09-4782-B85F-31A6D81EB70E}"/>
              </a:ext>
            </a:extLst>
          </p:cNvPr>
          <p:cNvSpPr txBox="1"/>
          <p:nvPr/>
        </p:nvSpPr>
        <p:spPr>
          <a:xfrm>
            <a:off x="1369553" y="1473457"/>
            <a:ext cx="329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3B7C6"/>
                </a:solidFill>
              </a:rPr>
              <a:t>Neural Network Models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BD0ED24A-B071-41A2-8C37-5AA0102C2BA2}"/>
              </a:ext>
            </a:extLst>
          </p:cNvPr>
          <p:cNvSpPr txBox="1">
            <a:spLocks/>
          </p:cNvSpPr>
          <p:nvPr/>
        </p:nvSpPr>
        <p:spPr>
          <a:xfrm>
            <a:off x="6096000" y="1470279"/>
            <a:ext cx="11214100" cy="3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5050"/>
                </a:solidFill>
                <a:latin typeface="+mn-lt"/>
                <a:ea typeface="+mn-ea"/>
                <a:cs typeface="+mn-cs"/>
              </a:rPr>
              <a:t>XGBOOST Tree Models</a:t>
            </a:r>
          </a:p>
        </p:txBody>
      </p:sp>
      <p:pic>
        <p:nvPicPr>
          <p:cNvPr id="20" name="Picture">
            <a:extLst>
              <a:ext uri="{FF2B5EF4-FFF2-40B4-BE49-F238E27FC236}">
                <a16:creationId xmlns:a16="http://schemas.microsoft.com/office/drawing/2014/main" id="{4737C450-CBB1-4A51-AACC-051A2BFA99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58212" y="2293189"/>
            <a:ext cx="4132187" cy="27683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Significant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26028DA-1341-4FC1-8287-8DB1EF7B5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07228" y="3428999"/>
            <a:ext cx="3257521" cy="27329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C1F78C8B-5C55-482D-988A-5311219908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49961" y="3287753"/>
            <a:ext cx="3614364" cy="30686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DF7675-BAC8-495E-B596-571B51396051}"/>
              </a:ext>
            </a:extLst>
          </p:cNvPr>
          <p:cNvSpPr txBox="1"/>
          <p:nvPr/>
        </p:nvSpPr>
        <p:spPr>
          <a:xfrm>
            <a:off x="6096000" y="2912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Classification Tree Model Accuracy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43889-7440-406E-89D2-B7D91CCF6316}"/>
              </a:ext>
            </a:extLst>
          </p:cNvPr>
          <p:cNvSpPr txBox="1"/>
          <p:nvPr/>
        </p:nvSpPr>
        <p:spPr>
          <a:xfrm>
            <a:off x="1130710" y="2906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Model Accuracy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5ED85-957A-41F5-A2EB-DF15692F466E}"/>
              </a:ext>
            </a:extLst>
          </p:cNvPr>
          <p:cNvSpPr txBox="1"/>
          <p:nvPr/>
        </p:nvSpPr>
        <p:spPr>
          <a:xfrm>
            <a:off x="3048000" y="14783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charts along with their models are much less significant. Accuracy on the training set is well below our final stacked model of 99.49%. These models were removed from final stacked model.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EB04-0650-4713-84BD-2429FC85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CF03E-5428-4253-BB00-28CF068E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97F37-B54D-4340-B0BD-73429921C5DF}"/>
              </a:ext>
            </a:extLst>
          </p:cNvPr>
          <p:cNvSpPr txBox="1"/>
          <p:nvPr/>
        </p:nvSpPr>
        <p:spPr>
          <a:xfrm>
            <a:off x="1067850" y="1587965"/>
            <a:ext cx="99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Stacked model outp</a:t>
            </a:r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erforms compared</a:t>
            </a:r>
            <a:r>
              <a:rPr lang="en-US" sz="18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constituent models on the testing set at 91.25%.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59D1D-B64F-49E2-A76B-6DC903B017FA}"/>
              </a:ext>
            </a:extLst>
          </p:cNvPr>
          <p:cNvSpPr txBox="1"/>
          <p:nvPr/>
        </p:nvSpPr>
        <p:spPr>
          <a:xfrm>
            <a:off x="3228565" y="2766580"/>
            <a:ext cx="58269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metric  estimator estimate 	member                  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1 	accuracy 1     	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Above_Median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 	accuracy 0.912 	.</a:t>
            </a:r>
            <a:r>
              <a:rPr lang="en-US" sz="12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</a:t>
            </a:r>
            <a:r>
              <a:rPr lang="en-US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stacked            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3 	accuracy 0.906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pred_class_xgb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4 	accuracy 0.906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pred_class_xgb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5 	accuracy 0.908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pred_class_xgb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6 	accuracy 0.899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pred_class_xgb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7 	accuracy 0.902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pred_class_xgb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8 	accuracy 0.893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pred_class_neural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9 	accuracy 0.906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pred_class_neural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 	accuracy 0.904 	.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pred_class_neural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9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859B9-74EF-45FD-823A-EB507D494242}"/>
              </a:ext>
            </a:extLst>
          </p:cNvPr>
          <p:cNvSpPr txBox="1"/>
          <p:nvPr/>
        </p:nvSpPr>
        <p:spPr>
          <a:xfrm>
            <a:off x="444500" y="1559352"/>
            <a:ext cx="5440962" cy="2339102"/>
          </a:xfrm>
          <a:prstGeom prst="rect">
            <a:avLst/>
          </a:prstGeom>
          <a:noFill/>
          <a:ln>
            <a:solidFill>
              <a:srgbClr val="63B7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Prediction Against Training Set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Prediction Yes  No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Yes 676   3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No    4 690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Accuracy : 0.9949          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95% CI : (0.9895, 0.9979)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No Information Rate : 0.5047          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P-Value(significance) [Acc &gt; NIR] : &lt;2e-16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4CE61-7904-4E7C-B44E-978DDCDADFA4}"/>
              </a:ext>
            </a:extLst>
          </p:cNvPr>
          <p:cNvSpPr txBox="1"/>
          <p:nvPr/>
        </p:nvSpPr>
        <p:spPr>
          <a:xfrm>
            <a:off x="6096000" y="1559352"/>
            <a:ext cx="5440962" cy="2308324"/>
          </a:xfrm>
          <a:prstGeom prst="rect">
            <a:avLst/>
          </a:prstGeom>
          <a:noFill/>
          <a:ln>
            <a:solidFill>
              <a:srgbClr val="63B7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Prediction Against Testing Set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Prediction Yes  No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Yes 204  18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No   22 213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Accuracy : 0.9125         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95% CI : (0.8827, 0.9367)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No Information Rate : 0.5055         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P-Value(significance) [Acc &gt; NIR] : &lt;2e-16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381B1-2BCA-4F86-A75C-7A1B6C1184EB}"/>
              </a:ext>
            </a:extLst>
          </p:cNvPr>
          <p:cNvSpPr txBox="1"/>
          <p:nvPr/>
        </p:nvSpPr>
        <p:spPr>
          <a:xfrm>
            <a:off x="3164981" y="4379350"/>
            <a:ext cx="544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3B7C6"/>
                </a:solidFill>
              </a:rPr>
              <a:t>With only a drop off of 8.24% between train and test data predictions, I feel very confident in predictions submitted for any future 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F124F-E2C2-408D-916E-4BE01D0F5971}"/>
              </a:ext>
            </a:extLst>
          </p:cNvPr>
          <p:cNvSpPr txBox="1"/>
          <p:nvPr/>
        </p:nvSpPr>
        <p:spPr>
          <a:xfrm>
            <a:off x="3451123" y="1078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Performance on Train and Test Sets</a:t>
            </a:r>
          </a:p>
        </p:txBody>
      </p:sp>
    </p:spTree>
    <p:extLst>
      <p:ext uri="{BB962C8B-B14F-4D97-AF65-F5344CB8AC3E}">
        <p14:creationId xmlns:p14="http://schemas.microsoft.com/office/powerpoint/2010/main" val="228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4524</TotalTime>
  <Words>420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Trade Gothic LT Pro</vt:lpstr>
      <vt:lpstr>Trebuchet MS</vt:lpstr>
      <vt:lpstr>Office Theme</vt:lpstr>
      <vt:lpstr>Ames, Iowa  Median Home Sale Predictions</vt:lpstr>
      <vt:lpstr>Strongest Predictive Models Used</vt:lpstr>
      <vt:lpstr>Most Significant Models</vt:lpstr>
      <vt:lpstr>Less Significant Models</vt:lpstr>
      <vt:lpstr>Stacked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Alec Engel</dc:creator>
  <cp:lastModifiedBy>Alec Engel</cp:lastModifiedBy>
  <cp:revision>32</cp:revision>
  <dcterms:created xsi:type="dcterms:W3CDTF">2021-02-28T18:05:29Z</dcterms:created>
  <dcterms:modified xsi:type="dcterms:W3CDTF">2023-01-16T15:20:17Z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