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83" r:id="rId6"/>
    <p:sldId id="287" r:id="rId7"/>
    <p:sldId id="284" r:id="rId8"/>
    <p:sldId id="286" r:id="rId9"/>
    <p:sldId id="28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c Engel" initials="AE" lastIdx="2" clrIdx="0">
    <p:extLst>
      <p:ext uri="{19B8F6BF-5375-455C-9EA6-DF929625EA0E}">
        <p15:presenceInfo xmlns:p15="http://schemas.microsoft.com/office/powerpoint/2012/main" userId="7dbfb8a7ac0038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B6872"/>
    <a:srgbClr val="FF5050"/>
    <a:srgbClr val="103350"/>
    <a:srgbClr val="0C4360"/>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8T18:36:57.015" idx="2">
    <p:pos x="10" y="10"/>
    <p:text>Add simple table with all model results for accuracy to compare</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hyperlink" Target="https://www.naturalstattrick.com/" TargetMode="External"/><Relationship Id="rId2" Type="http://schemas.openxmlformats.org/officeDocument/2006/relationships/hyperlink" Target="https://puckpedia.com/players" TargetMode="Externa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hyperlink" Target="https://www.capfriendl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94272" y="1669587"/>
            <a:ext cx="10097728" cy="1243584"/>
          </a:xfrm>
        </p:spPr>
        <p:txBody>
          <a:bodyPr/>
          <a:lstStyle/>
          <a:p>
            <a:r>
              <a:rPr lang="en-US" sz="5400" dirty="0"/>
              <a:t>NHL Contract Values for the 2020-2021 Season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094272" y="3707934"/>
            <a:ext cx="9239255" cy="1105576"/>
          </a:xfrm>
        </p:spPr>
        <p:txBody>
          <a:bodyPr>
            <a:normAutofit/>
          </a:bodyPr>
          <a:lstStyle/>
          <a:p>
            <a:r>
              <a:rPr lang="en-US" dirty="0"/>
              <a:t>We will compare advanced analytic data on NHL player performances with their salaries. This is in the hopes of finding correlations and determining what players may be worth their contracts and players are drastically overpaid.</a:t>
            </a:r>
          </a:p>
        </p:txBody>
      </p:sp>
      <p:sp>
        <p:nvSpPr>
          <p:cNvPr id="4" name="TextBox 3">
            <a:extLst>
              <a:ext uri="{FF2B5EF4-FFF2-40B4-BE49-F238E27FC236}">
                <a16:creationId xmlns:a16="http://schemas.microsoft.com/office/drawing/2014/main" id="{B2A9920C-067F-440D-8748-7C781E2AFDEF}"/>
              </a:ext>
            </a:extLst>
          </p:cNvPr>
          <p:cNvSpPr txBox="1"/>
          <p:nvPr/>
        </p:nvSpPr>
        <p:spPr>
          <a:xfrm>
            <a:off x="10511914" y="6207162"/>
            <a:ext cx="1287532" cy="369332"/>
          </a:xfrm>
          <a:prstGeom prst="rect">
            <a:avLst/>
          </a:prstGeom>
          <a:noFill/>
        </p:spPr>
        <p:txBody>
          <a:bodyPr wrap="none" rtlCol="0">
            <a:spAutoFit/>
          </a:bodyPr>
          <a:lstStyle/>
          <a:p>
            <a:r>
              <a:rPr lang="en-US" dirty="0">
                <a:solidFill>
                  <a:schemeClr val="accent2">
                    <a:lumMod val="60000"/>
                    <a:lumOff val="40000"/>
                  </a:schemeClr>
                </a:solidFill>
              </a:rPr>
              <a:t>Alec Engel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24732"/>
          </a:xfrm>
        </p:spPr>
        <p:txBody>
          <a:bodyPr/>
          <a:lstStyle/>
          <a:p>
            <a:r>
              <a:rPr lang="en-US" sz="2400" spc="300" dirty="0">
                <a:cs typeface="Arial" panose="020B0604020202020204" pitchFamily="34" charset="0"/>
              </a:rPr>
              <a:t>Hockey Analytic Terms</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1078456"/>
            <a:ext cx="12192002" cy="621475"/>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536894" y="2587304"/>
            <a:ext cx="11568419" cy="2840397"/>
          </a:xfrm>
        </p:spPr>
        <p:txBody>
          <a:bodyPr/>
          <a:lstStyle/>
          <a:p>
            <a:r>
              <a:rPr lang="en-US" sz="1800" b="1" i="1" u="sng" dirty="0"/>
              <a:t>(CF%) </a:t>
            </a:r>
            <a:r>
              <a:rPr lang="en-US" sz="1800" b="1" i="1" u="sng" dirty="0" err="1"/>
              <a:t>Corsi</a:t>
            </a:r>
            <a:r>
              <a:rPr lang="en-US" sz="1800" b="1" i="1" u="sng" dirty="0"/>
              <a:t> %</a:t>
            </a:r>
            <a:r>
              <a:rPr lang="en-US" sz="1800" dirty="0">
                <a:solidFill>
                  <a:srgbClr val="63B7C6"/>
                </a:solidFill>
              </a:rPr>
              <a:t> = (shot attempts for)/(shot attempts for + shot attempts against) while on the ice 5v5</a:t>
            </a:r>
          </a:p>
          <a:p>
            <a:pPr marL="971550" lvl="1" indent="-285750"/>
            <a:r>
              <a:rPr lang="en-US" sz="1800" dirty="0">
                <a:solidFill>
                  <a:srgbClr val="63B7C6"/>
                </a:solidFill>
                <a:latin typeface="+mn-lt"/>
              </a:rPr>
              <a:t>Shot attempt = (shots on goal + shots blocked by defender + shots that miss the net)</a:t>
            </a:r>
            <a:r>
              <a:rPr lang="en-US" sz="2000" dirty="0">
                <a:solidFill>
                  <a:srgbClr val="63B7C6"/>
                </a:solidFill>
              </a:rPr>
              <a:t>	</a:t>
            </a:r>
          </a:p>
          <a:p>
            <a:r>
              <a:rPr lang="en-US" sz="1800" b="1" i="1" u="sng" dirty="0">
                <a:latin typeface="+mn-lt"/>
              </a:rPr>
              <a:t>(FF%) Fenwick For % </a:t>
            </a:r>
            <a:r>
              <a:rPr lang="en-US" sz="1800" dirty="0">
                <a:solidFill>
                  <a:srgbClr val="63B7C6"/>
                </a:solidFill>
              </a:rPr>
              <a:t>= </a:t>
            </a:r>
            <a:r>
              <a:rPr lang="en-US" sz="1800" dirty="0" err="1">
                <a:solidFill>
                  <a:srgbClr val="63B7C6"/>
                </a:solidFill>
              </a:rPr>
              <a:t>Corsi</a:t>
            </a:r>
            <a:r>
              <a:rPr lang="en-US" sz="1800" dirty="0">
                <a:solidFill>
                  <a:srgbClr val="63B7C6"/>
                </a:solidFill>
              </a:rPr>
              <a:t> %, but excluding shots blocked by defender</a:t>
            </a:r>
          </a:p>
          <a:p>
            <a:r>
              <a:rPr lang="en-US" sz="1800" b="1" i="1" u="sng" dirty="0">
                <a:latin typeface="+mn-lt"/>
              </a:rPr>
              <a:t>(PDO) SPSV% </a:t>
            </a:r>
            <a:r>
              <a:rPr lang="en-US" sz="1800" dirty="0">
                <a:solidFill>
                  <a:srgbClr val="63B7C6"/>
                </a:solidFill>
              </a:rPr>
              <a:t>= Off/Def Ratio of team shooting % + save % (GF/SF)+(GA/SA) while on the ice 5v5</a:t>
            </a:r>
          </a:p>
          <a:p>
            <a:r>
              <a:rPr lang="en-US" sz="1800" b="1" i="1" u="sng" dirty="0"/>
              <a:t>(SCF%) Scoring Chances For %</a:t>
            </a:r>
            <a:r>
              <a:rPr lang="en-US" sz="1800" dirty="0">
                <a:solidFill>
                  <a:srgbClr val="63B7C6"/>
                </a:solidFill>
              </a:rPr>
              <a:t> = (SCF)/(SCF + SCA) while on the ice 5v5</a:t>
            </a:r>
          </a:p>
          <a:p>
            <a:r>
              <a:rPr lang="en-US" sz="1800" b="1" i="1" u="sng" dirty="0"/>
              <a:t>(HDCF%) High Danger Chances For %</a:t>
            </a:r>
            <a:r>
              <a:rPr lang="en-US" sz="1800" dirty="0">
                <a:solidFill>
                  <a:srgbClr val="63B7C6"/>
                </a:solidFill>
              </a:rPr>
              <a:t> = (HDCF)/(HDCF + HDCA) while on the ice 5v5</a:t>
            </a:r>
          </a:p>
          <a:p>
            <a:endParaRPr lang="en-US" dirty="0">
              <a:solidFill>
                <a:srgbClr val="63B7C6"/>
              </a:solidFill>
            </a:endParaRPr>
          </a:p>
          <a:p>
            <a:pPr lvl="1" indent="0">
              <a:buNone/>
            </a:pPr>
            <a:endParaRPr lang="en-US" dirty="0">
              <a:solidFill>
                <a:srgbClr val="63B7C6"/>
              </a:solidFill>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EB04-0650-4713-84BD-2429FC85AF0D}"/>
              </a:ext>
            </a:extLst>
          </p:cNvPr>
          <p:cNvSpPr>
            <a:spLocks noGrp="1"/>
          </p:cNvSpPr>
          <p:nvPr>
            <p:ph type="title"/>
          </p:nvPr>
        </p:nvSpPr>
        <p:spPr>
          <a:xfrm>
            <a:off x="444501" y="383535"/>
            <a:ext cx="7650876" cy="1532727"/>
          </a:xfrm>
        </p:spPr>
        <p:txBody>
          <a:bodyPr/>
          <a:lstStyle/>
          <a:p>
            <a:r>
              <a:rPr lang="en-US" sz="2400" spc="300" dirty="0">
                <a:cs typeface="Arial" panose="020B0604020202020204" pitchFamily="34" charset="0"/>
              </a:rPr>
              <a:t>Do any advanced stat measurements provide correlation info about possible contract negotiation tactics? </a:t>
            </a:r>
            <a:br>
              <a:rPr lang="en-US" sz="3200" spc="300" dirty="0">
                <a:solidFill>
                  <a:schemeClr val="bg1"/>
                </a:solidFill>
                <a:cs typeface="Arial" panose="020B0604020202020204" pitchFamily="34" charset="0"/>
              </a:rPr>
            </a:br>
            <a:endParaRPr lang="en-US" dirty="0"/>
          </a:p>
        </p:txBody>
      </p:sp>
      <p:sp>
        <p:nvSpPr>
          <p:cNvPr id="3" name="Slide Number Placeholder 2">
            <a:extLst>
              <a:ext uri="{FF2B5EF4-FFF2-40B4-BE49-F238E27FC236}">
                <a16:creationId xmlns:a16="http://schemas.microsoft.com/office/drawing/2014/main" id="{A43CF03E-5428-4253-BB00-28CF068EB07D}"/>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13" name="Picture 12">
            <a:extLst>
              <a:ext uri="{FF2B5EF4-FFF2-40B4-BE49-F238E27FC236}">
                <a16:creationId xmlns:a16="http://schemas.microsoft.com/office/drawing/2014/main" id="{52E8EAFB-2781-4F20-9E94-B919C274DE5B}"/>
              </a:ext>
            </a:extLst>
          </p:cNvPr>
          <p:cNvPicPr>
            <a:picLocks noChangeAspect="1"/>
          </p:cNvPicPr>
          <p:nvPr/>
        </p:nvPicPr>
        <p:blipFill>
          <a:blip r:embed="rId2"/>
          <a:stretch>
            <a:fillRect/>
          </a:stretch>
        </p:blipFill>
        <p:spPr>
          <a:xfrm>
            <a:off x="8625324" y="1689756"/>
            <a:ext cx="2873656" cy="2179456"/>
          </a:xfrm>
          <a:prstGeom prst="rect">
            <a:avLst/>
          </a:prstGeom>
        </p:spPr>
      </p:pic>
      <p:pic>
        <p:nvPicPr>
          <p:cNvPr id="17" name="Picture 16">
            <a:extLst>
              <a:ext uri="{FF2B5EF4-FFF2-40B4-BE49-F238E27FC236}">
                <a16:creationId xmlns:a16="http://schemas.microsoft.com/office/drawing/2014/main" id="{1EE28864-C069-4E5B-A89F-06D5F558C7D1}"/>
              </a:ext>
            </a:extLst>
          </p:cNvPr>
          <p:cNvPicPr>
            <a:picLocks noChangeAspect="1"/>
          </p:cNvPicPr>
          <p:nvPr/>
        </p:nvPicPr>
        <p:blipFill>
          <a:blip r:embed="rId3"/>
          <a:stretch>
            <a:fillRect/>
          </a:stretch>
        </p:blipFill>
        <p:spPr>
          <a:xfrm>
            <a:off x="7717813" y="3934719"/>
            <a:ext cx="3794795" cy="2358279"/>
          </a:xfrm>
          <a:prstGeom prst="rect">
            <a:avLst/>
          </a:prstGeom>
        </p:spPr>
      </p:pic>
      <p:pic>
        <p:nvPicPr>
          <p:cNvPr id="19" name="Picture 18">
            <a:extLst>
              <a:ext uri="{FF2B5EF4-FFF2-40B4-BE49-F238E27FC236}">
                <a16:creationId xmlns:a16="http://schemas.microsoft.com/office/drawing/2014/main" id="{40B8797D-18AC-4FBC-9E45-0D38EB6DE87F}"/>
              </a:ext>
            </a:extLst>
          </p:cNvPr>
          <p:cNvPicPr>
            <a:picLocks noChangeAspect="1"/>
          </p:cNvPicPr>
          <p:nvPr/>
        </p:nvPicPr>
        <p:blipFill>
          <a:blip r:embed="rId4"/>
          <a:stretch>
            <a:fillRect/>
          </a:stretch>
        </p:blipFill>
        <p:spPr>
          <a:xfrm>
            <a:off x="4269938" y="3934720"/>
            <a:ext cx="3364043" cy="2360474"/>
          </a:xfrm>
          <a:prstGeom prst="rect">
            <a:avLst/>
          </a:prstGeom>
        </p:spPr>
      </p:pic>
      <p:pic>
        <p:nvPicPr>
          <p:cNvPr id="21" name="Picture 20">
            <a:extLst>
              <a:ext uri="{FF2B5EF4-FFF2-40B4-BE49-F238E27FC236}">
                <a16:creationId xmlns:a16="http://schemas.microsoft.com/office/drawing/2014/main" id="{EB6956C6-82DA-4E20-A3C1-3818375AEE16}"/>
              </a:ext>
            </a:extLst>
          </p:cNvPr>
          <p:cNvPicPr>
            <a:picLocks noChangeAspect="1"/>
          </p:cNvPicPr>
          <p:nvPr/>
        </p:nvPicPr>
        <p:blipFill>
          <a:blip r:embed="rId5"/>
          <a:stretch>
            <a:fillRect/>
          </a:stretch>
        </p:blipFill>
        <p:spPr>
          <a:xfrm>
            <a:off x="553558" y="3934720"/>
            <a:ext cx="3632548" cy="2358279"/>
          </a:xfrm>
          <a:prstGeom prst="rect">
            <a:avLst/>
          </a:prstGeom>
        </p:spPr>
      </p:pic>
      <p:sp>
        <p:nvSpPr>
          <p:cNvPr id="10" name="TextBox 9">
            <a:extLst>
              <a:ext uri="{FF2B5EF4-FFF2-40B4-BE49-F238E27FC236}">
                <a16:creationId xmlns:a16="http://schemas.microsoft.com/office/drawing/2014/main" id="{FA634F54-6F17-46F6-9FA5-3472CD99D833}"/>
              </a:ext>
            </a:extLst>
          </p:cNvPr>
          <p:cNvSpPr txBox="1"/>
          <p:nvPr/>
        </p:nvSpPr>
        <p:spPr>
          <a:xfrm>
            <a:off x="95075" y="1705651"/>
            <a:ext cx="52151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Highest salary correlations = points(Basic), five on five time on ice(Enhanced) and </a:t>
            </a:r>
            <a:r>
              <a:rPr lang="en-US" dirty="0" err="1">
                <a:solidFill>
                  <a:schemeClr val="accent2">
                    <a:lumMod val="75000"/>
                  </a:schemeClr>
                </a:solidFill>
              </a:rPr>
              <a:t>Corsi</a:t>
            </a:r>
            <a:r>
              <a:rPr lang="en-US" dirty="0">
                <a:solidFill>
                  <a:schemeClr val="accent2">
                    <a:lumMod val="75000"/>
                  </a:schemeClr>
                </a:solidFill>
              </a:rPr>
              <a:t>%(Advanced)</a:t>
            </a:r>
          </a:p>
          <a:p>
            <a:pPr marL="285750" indent="-285750">
              <a:buFont typeface="Arial" panose="020B0604020202020204" pitchFamily="34" charset="0"/>
              <a:buChar char="•"/>
            </a:pPr>
            <a:r>
              <a:rPr lang="en-US" dirty="0">
                <a:solidFill>
                  <a:schemeClr val="accent2">
                    <a:lumMod val="75000"/>
                  </a:schemeClr>
                </a:solidFill>
              </a:rPr>
              <a:t>Lowest salary correlations = PDO, +/-, HDCF%</a:t>
            </a:r>
          </a:p>
          <a:p>
            <a:pPr marL="285750" indent="-285750">
              <a:buFont typeface="Arial" panose="020B0604020202020204" pitchFamily="34" charset="0"/>
              <a:buChar char="•"/>
            </a:pPr>
            <a:r>
              <a:rPr lang="en-US" dirty="0" err="1">
                <a:solidFill>
                  <a:schemeClr val="accent2">
                    <a:lumMod val="75000"/>
                  </a:schemeClr>
                </a:solidFill>
              </a:rPr>
              <a:t>Corsi</a:t>
            </a:r>
            <a:r>
              <a:rPr lang="en-US" dirty="0">
                <a:solidFill>
                  <a:schemeClr val="accent2">
                    <a:lumMod val="75000"/>
                  </a:schemeClr>
                </a:solidFill>
              </a:rPr>
              <a:t>% highly correlated and dominant over FF% and SCF%</a:t>
            </a:r>
          </a:p>
        </p:txBody>
      </p:sp>
      <p:pic>
        <p:nvPicPr>
          <p:cNvPr id="6" name="Picture 5">
            <a:extLst>
              <a:ext uri="{FF2B5EF4-FFF2-40B4-BE49-F238E27FC236}">
                <a16:creationId xmlns:a16="http://schemas.microsoft.com/office/drawing/2014/main" id="{79C753AC-56E3-47F9-B0FD-2C080790F4DA}"/>
              </a:ext>
            </a:extLst>
          </p:cNvPr>
          <p:cNvPicPr>
            <a:picLocks noChangeAspect="1"/>
          </p:cNvPicPr>
          <p:nvPr/>
        </p:nvPicPr>
        <p:blipFill>
          <a:blip r:embed="rId6"/>
          <a:stretch>
            <a:fillRect/>
          </a:stretch>
        </p:blipFill>
        <p:spPr>
          <a:xfrm>
            <a:off x="5373870" y="1689265"/>
            <a:ext cx="3174512" cy="2179947"/>
          </a:xfrm>
          <a:prstGeom prst="rect">
            <a:avLst/>
          </a:prstGeom>
        </p:spPr>
      </p:pic>
      <p:sp>
        <p:nvSpPr>
          <p:cNvPr id="7" name="TextBox 6">
            <a:extLst>
              <a:ext uri="{FF2B5EF4-FFF2-40B4-BE49-F238E27FC236}">
                <a16:creationId xmlns:a16="http://schemas.microsoft.com/office/drawing/2014/main" id="{63B674B3-30FF-4C62-A1C1-A8776FAA6ED8}"/>
              </a:ext>
            </a:extLst>
          </p:cNvPr>
          <p:cNvSpPr txBox="1"/>
          <p:nvPr/>
        </p:nvSpPr>
        <p:spPr>
          <a:xfrm>
            <a:off x="5887335" y="1342433"/>
            <a:ext cx="2147581" cy="369332"/>
          </a:xfrm>
          <a:prstGeom prst="rect">
            <a:avLst/>
          </a:prstGeom>
          <a:noFill/>
        </p:spPr>
        <p:txBody>
          <a:bodyPr wrap="square" rtlCol="0">
            <a:spAutoFit/>
          </a:bodyPr>
          <a:lstStyle/>
          <a:p>
            <a:r>
              <a:rPr lang="en-US" dirty="0">
                <a:solidFill>
                  <a:schemeClr val="bg1"/>
                </a:solidFill>
              </a:rPr>
              <a:t>Salary Correlations</a:t>
            </a:r>
          </a:p>
        </p:txBody>
      </p:sp>
      <p:sp>
        <p:nvSpPr>
          <p:cNvPr id="14" name="TextBox 13">
            <a:extLst>
              <a:ext uri="{FF2B5EF4-FFF2-40B4-BE49-F238E27FC236}">
                <a16:creationId xmlns:a16="http://schemas.microsoft.com/office/drawing/2014/main" id="{76402BCA-301A-4876-936F-B6CE22D03F86}"/>
              </a:ext>
            </a:extLst>
          </p:cNvPr>
          <p:cNvSpPr txBox="1"/>
          <p:nvPr/>
        </p:nvSpPr>
        <p:spPr>
          <a:xfrm>
            <a:off x="8768371" y="1342433"/>
            <a:ext cx="2587561" cy="369332"/>
          </a:xfrm>
          <a:prstGeom prst="rect">
            <a:avLst/>
          </a:prstGeom>
          <a:noFill/>
        </p:spPr>
        <p:txBody>
          <a:bodyPr wrap="square" rtlCol="0">
            <a:spAutoFit/>
          </a:bodyPr>
          <a:lstStyle/>
          <a:p>
            <a:r>
              <a:rPr lang="en-US" dirty="0">
                <a:solidFill>
                  <a:schemeClr val="bg1"/>
                </a:solidFill>
              </a:rPr>
              <a:t>Salary Per CF% &amp; FF%</a:t>
            </a:r>
          </a:p>
        </p:txBody>
      </p:sp>
    </p:spTree>
    <p:extLst>
      <p:ext uri="{BB962C8B-B14F-4D97-AF65-F5344CB8AC3E}">
        <p14:creationId xmlns:p14="http://schemas.microsoft.com/office/powerpoint/2010/main" val="57019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324812"/>
            <a:ext cx="7466318" cy="1532727"/>
          </a:xfrm>
        </p:spPr>
        <p:txBody>
          <a:bodyPr/>
          <a:lstStyle/>
          <a:p>
            <a:r>
              <a:rPr lang="en-US" sz="2400" spc="300" dirty="0">
                <a:cs typeface="Arial" panose="020B0604020202020204" pitchFamily="34" charset="0"/>
              </a:rPr>
              <a:t>Did any teams gain a large competitive advantage by better managing their player values on contracts? </a:t>
            </a:r>
            <a:br>
              <a:rPr lang="en-US" sz="3200" spc="300" dirty="0">
                <a:solidFill>
                  <a:schemeClr val="bg1"/>
                </a:solidFill>
                <a:cs typeface="Arial" panose="020B0604020202020204" pitchFamily="34" charset="0"/>
              </a:rPr>
            </a:b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0" name="Picture">
            <a:extLst>
              <a:ext uri="{FF2B5EF4-FFF2-40B4-BE49-F238E27FC236}">
                <a16:creationId xmlns:a16="http://schemas.microsoft.com/office/drawing/2014/main" id="{1708CFE7-4276-415A-8B4A-C676DC936ABD}"/>
              </a:ext>
            </a:extLst>
          </p:cNvPr>
          <p:cNvPicPr/>
          <p:nvPr/>
        </p:nvPicPr>
        <p:blipFill>
          <a:blip r:embed="rId2"/>
          <a:stretch>
            <a:fillRect/>
          </a:stretch>
        </p:blipFill>
        <p:spPr bwMode="auto">
          <a:xfrm>
            <a:off x="5438703" y="1404489"/>
            <a:ext cx="3411682" cy="2086761"/>
          </a:xfrm>
          <a:prstGeom prst="rect">
            <a:avLst/>
          </a:prstGeom>
          <a:noFill/>
          <a:ln w="9525">
            <a:noFill/>
            <a:headEnd/>
            <a:tailEnd/>
          </a:ln>
        </p:spPr>
      </p:pic>
      <p:pic>
        <p:nvPicPr>
          <p:cNvPr id="17" name="Picture 16">
            <a:extLst>
              <a:ext uri="{FF2B5EF4-FFF2-40B4-BE49-F238E27FC236}">
                <a16:creationId xmlns:a16="http://schemas.microsoft.com/office/drawing/2014/main" id="{619DAD2E-796A-445F-AE83-522F429CD61E}"/>
              </a:ext>
            </a:extLst>
          </p:cNvPr>
          <p:cNvPicPr>
            <a:picLocks noChangeAspect="1"/>
          </p:cNvPicPr>
          <p:nvPr/>
        </p:nvPicPr>
        <p:blipFill>
          <a:blip r:embed="rId3"/>
          <a:stretch>
            <a:fillRect/>
          </a:stretch>
        </p:blipFill>
        <p:spPr>
          <a:xfrm>
            <a:off x="4498468" y="2771869"/>
            <a:ext cx="846308" cy="2553392"/>
          </a:xfrm>
          <a:prstGeom prst="rect">
            <a:avLst/>
          </a:prstGeom>
        </p:spPr>
      </p:pic>
      <p:pic>
        <p:nvPicPr>
          <p:cNvPr id="19" name="Picture 18">
            <a:extLst>
              <a:ext uri="{FF2B5EF4-FFF2-40B4-BE49-F238E27FC236}">
                <a16:creationId xmlns:a16="http://schemas.microsoft.com/office/drawing/2014/main" id="{227CB828-9BC2-42AB-9B1C-2356F5655B9D}"/>
              </a:ext>
            </a:extLst>
          </p:cNvPr>
          <p:cNvPicPr>
            <a:picLocks noChangeAspect="1"/>
          </p:cNvPicPr>
          <p:nvPr/>
        </p:nvPicPr>
        <p:blipFill>
          <a:blip r:embed="rId4"/>
          <a:stretch>
            <a:fillRect/>
          </a:stretch>
        </p:blipFill>
        <p:spPr>
          <a:xfrm>
            <a:off x="294362" y="2771869"/>
            <a:ext cx="4110179" cy="2553392"/>
          </a:xfrm>
          <a:prstGeom prst="rect">
            <a:avLst/>
          </a:prstGeom>
        </p:spPr>
      </p:pic>
      <p:sp>
        <p:nvSpPr>
          <p:cNvPr id="13" name="TextBox 12">
            <a:extLst>
              <a:ext uri="{FF2B5EF4-FFF2-40B4-BE49-F238E27FC236}">
                <a16:creationId xmlns:a16="http://schemas.microsoft.com/office/drawing/2014/main" id="{C8ED5D75-3B70-4095-88B9-856630EA0A25}"/>
              </a:ext>
            </a:extLst>
          </p:cNvPr>
          <p:cNvSpPr txBox="1"/>
          <p:nvPr/>
        </p:nvSpPr>
        <p:spPr>
          <a:xfrm>
            <a:off x="61802" y="1404489"/>
            <a:ext cx="52232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Teams without player salary outliers performed better in the 2020-2021 playoffs</a:t>
            </a:r>
          </a:p>
          <a:p>
            <a:pPr marL="285750" indent="-285750">
              <a:buFont typeface="Arial" panose="020B0604020202020204" pitchFamily="34" charset="0"/>
              <a:buChar char="•"/>
            </a:pPr>
            <a:r>
              <a:rPr lang="en-US" dirty="0">
                <a:solidFill>
                  <a:schemeClr val="accent2">
                    <a:lumMod val="75000"/>
                  </a:schemeClr>
                </a:solidFill>
              </a:rPr>
              <a:t>Final 4 teams shows only the Islanders had a single player salary outlier</a:t>
            </a:r>
          </a:p>
        </p:txBody>
      </p:sp>
      <p:pic>
        <p:nvPicPr>
          <p:cNvPr id="4" name="Picture 3">
            <a:extLst>
              <a:ext uri="{FF2B5EF4-FFF2-40B4-BE49-F238E27FC236}">
                <a16:creationId xmlns:a16="http://schemas.microsoft.com/office/drawing/2014/main" id="{F67BE70B-A662-42B4-844C-DCD57876C634}"/>
              </a:ext>
            </a:extLst>
          </p:cNvPr>
          <p:cNvPicPr>
            <a:picLocks noChangeAspect="1"/>
          </p:cNvPicPr>
          <p:nvPr/>
        </p:nvPicPr>
        <p:blipFill>
          <a:blip r:embed="rId5"/>
          <a:stretch>
            <a:fillRect/>
          </a:stretch>
        </p:blipFill>
        <p:spPr>
          <a:xfrm>
            <a:off x="295386" y="5325261"/>
            <a:ext cx="4108129" cy="1446587"/>
          </a:xfrm>
          <a:prstGeom prst="rect">
            <a:avLst/>
          </a:prstGeom>
        </p:spPr>
      </p:pic>
      <p:sp>
        <p:nvSpPr>
          <p:cNvPr id="15" name="TextBox 14">
            <a:extLst>
              <a:ext uri="{FF2B5EF4-FFF2-40B4-BE49-F238E27FC236}">
                <a16:creationId xmlns:a16="http://schemas.microsoft.com/office/drawing/2014/main" id="{AE639C27-9711-4238-A149-B16F76D802F8}"/>
              </a:ext>
            </a:extLst>
          </p:cNvPr>
          <p:cNvSpPr txBox="1"/>
          <p:nvPr/>
        </p:nvSpPr>
        <p:spPr>
          <a:xfrm>
            <a:off x="8850385" y="1342239"/>
            <a:ext cx="334161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COL, T.B, MTL, VGK look to have had best team CF%</a:t>
            </a:r>
          </a:p>
          <a:p>
            <a:pPr marL="285750" indent="-285750">
              <a:buFont typeface="Arial" panose="020B0604020202020204" pitchFamily="34" charset="0"/>
              <a:buChar char="•"/>
            </a:pPr>
            <a:r>
              <a:rPr lang="en-US" dirty="0">
                <a:solidFill>
                  <a:schemeClr val="accent2">
                    <a:lumMod val="75000"/>
                  </a:schemeClr>
                </a:solidFill>
              </a:rPr>
              <a:t>CAR, COL, EDM, NSH, PHI, T.B look to have closest salary correlations to individual player </a:t>
            </a:r>
            <a:r>
              <a:rPr lang="en-US" dirty="0" err="1">
                <a:solidFill>
                  <a:schemeClr val="accent2">
                    <a:lumMod val="75000"/>
                  </a:schemeClr>
                </a:solidFill>
              </a:rPr>
              <a:t>Corsi</a:t>
            </a:r>
            <a:r>
              <a:rPr lang="en-US" dirty="0">
                <a:solidFill>
                  <a:schemeClr val="accent2">
                    <a:lumMod val="75000"/>
                  </a:schemeClr>
                </a:solidFill>
              </a:rPr>
              <a:t>%</a:t>
            </a:r>
          </a:p>
        </p:txBody>
      </p:sp>
      <p:pic>
        <p:nvPicPr>
          <p:cNvPr id="9" name="Picture 8">
            <a:extLst>
              <a:ext uri="{FF2B5EF4-FFF2-40B4-BE49-F238E27FC236}">
                <a16:creationId xmlns:a16="http://schemas.microsoft.com/office/drawing/2014/main" id="{EC9E9B9D-C735-4201-87AF-9E3A88FE6005}"/>
              </a:ext>
            </a:extLst>
          </p:cNvPr>
          <p:cNvPicPr>
            <a:picLocks noChangeAspect="1"/>
          </p:cNvPicPr>
          <p:nvPr/>
        </p:nvPicPr>
        <p:blipFill>
          <a:blip r:embed="rId6"/>
          <a:stretch>
            <a:fillRect/>
          </a:stretch>
        </p:blipFill>
        <p:spPr>
          <a:xfrm>
            <a:off x="5438703" y="3547007"/>
            <a:ext cx="5307594" cy="3229978"/>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313807" y="451690"/>
            <a:ext cx="7400539" cy="1421928"/>
          </a:xfrm>
        </p:spPr>
        <p:txBody>
          <a:bodyPr/>
          <a:lstStyle/>
          <a:p>
            <a:r>
              <a:rPr lang="en-US" sz="2400" spc="300" dirty="0">
                <a:solidFill>
                  <a:schemeClr val="bg1"/>
                </a:solidFill>
                <a:cs typeface="Arial" panose="020B0604020202020204" pitchFamily="34" charset="0"/>
              </a:rPr>
              <a:t>Are there any trends in the type of players or positions that receive larger contracts? </a:t>
            </a:r>
            <a:br>
              <a:rPr lang="en-US" sz="2400" spc="300" dirty="0">
                <a:solidFill>
                  <a:schemeClr val="bg1"/>
                </a:solidFill>
                <a:cs typeface="Arial" panose="020B0604020202020204" pitchFamily="34" charset="0"/>
              </a:rPr>
            </a:br>
            <a:endParaRPr lang="en-US" sz="2400"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7" name="Picture 6">
            <a:extLst>
              <a:ext uri="{FF2B5EF4-FFF2-40B4-BE49-F238E27FC236}">
                <a16:creationId xmlns:a16="http://schemas.microsoft.com/office/drawing/2014/main" id="{C882E8FB-760F-45A0-B3C3-11557560AD91}"/>
              </a:ext>
            </a:extLst>
          </p:cNvPr>
          <p:cNvPicPr>
            <a:picLocks noChangeAspect="1"/>
          </p:cNvPicPr>
          <p:nvPr/>
        </p:nvPicPr>
        <p:blipFill>
          <a:blip r:embed="rId2"/>
          <a:stretch>
            <a:fillRect/>
          </a:stretch>
        </p:blipFill>
        <p:spPr>
          <a:xfrm>
            <a:off x="313807" y="3831077"/>
            <a:ext cx="3126375" cy="1613637"/>
          </a:xfrm>
          <a:prstGeom prst="rect">
            <a:avLst/>
          </a:prstGeom>
        </p:spPr>
      </p:pic>
      <p:pic>
        <p:nvPicPr>
          <p:cNvPr id="13" name="Picture 12">
            <a:extLst>
              <a:ext uri="{FF2B5EF4-FFF2-40B4-BE49-F238E27FC236}">
                <a16:creationId xmlns:a16="http://schemas.microsoft.com/office/drawing/2014/main" id="{73A27080-A556-4ECF-AF3C-CECB25BE835D}"/>
              </a:ext>
            </a:extLst>
          </p:cNvPr>
          <p:cNvPicPr>
            <a:picLocks noChangeAspect="1"/>
          </p:cNvPicPr>
          <p:nvPr/>
        </p:nvPicPr>
        <p:blipFill>
          <a:blip r:embed="rId3"/>
          <a:stretch>
            <a:fillRect/>
          </a:stretch>
        </p:blipFill>
        <p:spPr>
          <a:xfrm>
            <a:off x="3531392" y="3831078"/>
            <a:ext cx="3175393" cy="1613636"/>
          </a:xfrm>
          <a:prstGeom prst="rect">
            <a:avLst/>
          </a:prstGeom>
        </p:spPr>
      </p:pic>
      <p:pic>
        <p:nvPicPr>
          <p:cNvPr id="19" name="Picture 18">
            <a:extLst>
              <a:ext uri="{FF2B5EF4-FFF2-40B4-BE49-F238E27FC236}">
                <a16:creationId xmlns:a16="http://schemas.microsoft.com/office/drawing/2014/main" id="{2C8CFA9D-18CE-42FE-977C-50BA9C3CCB08}"/>
              </a:ext>
            </a:extLst>
          </p:cNvPr>
          <p:cNvPicPr>
            <a:picLocks noChangeAspect="1"/>
          </p:cNvPicPr>
          <p:nvPr/>
        </p:nvPicPr>
        <p:blipFill>
          <a:blip r:embed="rId4"/>
          <a:stretch>
            <a:fillRect/>
          </a:stretch>
        </p:blipFill>
        <p:spPr>
          <a:xfrm>
            <a:off x="327871" y="5531268"/>
            <a:ext cx="6378914" cy="1221870"/>
          </a:xfrm>
          <a:prstGeom prst="rect">
            <a:avLst/>
          </a:prstGeom>
        </p:spPr>
      </p:pic>
      <p:pic>
        <p:nvPicPr>
          <p:cNvPr id="4" name="Picture 3">
            <a:extLst>
              <a:ext uri="{FF2B5EF4-FFF2-40B4-BE49-F238E27FC236}">
                <a16:creationId xmlns:a16="http://schemas.microsoft.com/office/drawing/2014/main" id="{B6E85292-B4D8-4348-9029-460103FA50BC}"/>
              </a:ext>
            </a:extLst>
          </p:cNvPr>
          <p:cNvPicPr>
            <a:picLocks noChangeAspect="1"/>
          </p:cNvPicPr>
          <p:nvPr/>
        </p:nvPicPr>
        <p:blipFill>
          <a:blip r:embed="rId5"/>
          <a:stretch>
            <a:fillRect/>
          </a:stretch>
        </p:blipFill>
        <p:spPr>
          <a:xfrm>
            <a:off x="2076900" y="3299770"/>
            <a:ext cx="2797158" cy="538131"/>
          </a:xfrm>
          <a:prstGeom prst="rect">
            <a:avLst/>
          </a:prstGeom>
        </p:spPr>
      </p:pic>
      <p:pic>
        <p:nvPicPr>
          <p:cNvPr id="21" name="Picture 20">
            <a:extLst>
              <a:ext uri="{FF2B5EF4-FFF2-40B4-BE49-F238E27FC236}">
                <a16:creationId xmlns:a16="http://schemas.microsoft.com/office/drawing/2014/main" id="{17A6CE7E-5AEA-44D9-B83D-DFEA16680F7B}"/>
              </a:ext>
            </a:extLst>
          </p:cNvPr>
          <p:cNvPicPr>
            <a:picLocks noChangeAspect="1"/>
          </p:cNvPicPr>
          <p:nvPr/>
        </p:nvPicPr>
        <p:blipFill>
          <a:blip r:embed="rId6"/>
          <a:stretch>
            <a:fillRect/>
          </a:stretch>
        </p:blipFill>
        <p:spPr>
          <a:xfrm>
            <a:off x="7617009" y="1469344"/>
            <a:ext cx="3333192" cy="2570762"/>
          </a:xfrm>
          <a:prstGeom prst="rect">
            <a:avLst/>
          </a:prstGeom>
        </p:spPr>
      </p:pic>
      <p:pic>
        <p:nvPicPr>
          <p:cNvPr id="25" name="Picture 24">
            <a:extLst>
              <a:ext uri="{FF2B5EF4-FFF2-40B4-BE49-F238E27FC236}">
                <a16:creationId xmlns:a16="http://schemas.microsoft.com/office/drawing/2014/main" id="{E1DEFA0D-B472-42A8-8F12-3AA300885CAD}"/>
              </a:ext>
            </a:extLst>
          </p:cNvPr>
          <p:cNvPicPr>
            <a:picLocks noChangeAspect="1"/>
          </p:cNvPicPr>
          <p:nvPr/>
        </p:nvPicPr>
        <p:blipFill>
          <a:blip r:embed="rId7"/>
          <a:stretch>
            <a:fillRect/>
          </a:stretch>
        </p:blipFill>
        <p:spPr>
          <a:xfrm>
            <a:off x="11062027" y="1469344"/>
            <a:ext cx="732661" cy="2536488"/>
          </a:xfrm>
          <a:prstGeom prst="rect">
            <a:avLst/>
          </a:prstGeom>
        </p:spPr>
      </p:pic>
      <p:sp>
        <p:nvSpPr>
          <p:cNvPr id="10" name="TextBox 9">
            <a:extLst>
              <a:ext uri="{FF2B5EF4-FFF2-40B4-BE49-F238E27FC236}">
                <a16:creationId xmlns:a16="http://schemas.microsoft.com/office/drawing/2014/main" id="{EECE4194-C1D0-48E9-8E22-DA9A0B9BB9DC}"/>
              </a:ext>
            </a:extLst>
          </p:cNvPr>
          <p:cNvSpPr txBox="1"/>
          <p:nvPr/>
        </p:nvSpPr>
        <p:spPr>
          <a:xfrm>
            <a:off x="142578" y="1541219"/>
            <a:ext cx="72481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Highest contract values for players ages 24-31</a:t>
            </a:r>
          </a:p>
          <a:p>
            <a:pPr marL="285750" indent="-285750">
              <a:buFont typeface="Arial" panose="020B0604020202020204" pitchFamily="34" charset="0"/>
              <a:buChar char="•"/>
            </a:pPr>
            <a:r>
              <a:rPr lang="en-US" dirty="0">
                <a:solidFill>
                  <a:schemeClr val="accent2">
                    <a:lumMod val="75000"/>
                  </a:schemeClr>
                </a:solidFill>
              </a:rPr>
              <a:t>Average salaries similar amongst all positions</a:t>
            </a:r>
          </a:p>
          <a:p>
            <a:pPr marL="285750" indent="-285750">
              <a:buFont typeface="Arial" panose="020B0604020202020204" pitchFamily="34" charset="0"/>
              <a:buChar char="•"/>
            </a:pPr>
            <a:r>
              <a:rPr lang="en-US" dirty="0">
                <a:solidFill>
                  <a:schemeClr val="accent2">
                    <a:lumMod val="75000"/>
                  </a:schemeClr>
                </a:solidFill>
              </a:rPr>
              <a:t>Highest paid positions are Center and Defenseman</a:t>
            </a:r>
          </a:p>
          <a:p>
            <a:pPr marL="285750" indent="-285750">
              <a:buFont typeface="Arial" panose="020B0604020202020204" pitchFamily="34" charset="0"/>
              <a:buChar char="•"/>
            </a:pPr>
            <a:r>
              <a:rPr lang="en-US" dirty="0">
                <a:solidFill>
                  <a:schemeClr val="accent2">
                    <a:lumMod val="75000"/>
                  </a:schemeClr>
                </a:solidFill>
              </a:rPr>
              <a:t>Right Wingers who earn large contracts are far and few between</a:t>
            </a:r>
          </a:p>
          <a:p>
            <a:pPr marL="285750" indent="-285750">
              <a:buFont typeface="Arial" panose="020B0604020202020204" pitchFamily="34" charset="0"/>
              <a:buChar char="•"/>
            </a:pPr>
            <a:r>
              <a:rPr lang="en-US" dirty="0">
                <a:solidFill>
                  <a:schemeClr val="accent2">
                    <a:lumMod val="75000"/>
                  </a:schemeClr>
                </a:solidFill>
              </a:rPr>
              <a:t>None of the top 10 highest paid players made it past the second round of the playoffs </a:t>
            </a:r>
          </a:p>
        </p:txBody>
      </p:sp>
      <p:pic>
        <p:nvPicPr>
          <p:cNvPr id="12" name="Picture 11">
            <a:extLst>
              <a:ext uri="{FF2B5EF4-FFF2-40B4-BE49-F238E27FC236}">
                <a16:creationId xmlns:a16="http://schemas.microsoft.com/office/drawing/2014/main" id="{CFCD3118-C99B-4525-8CAE-D21E7F927DB7}"/>
              </a:ext>
            </a:extLst>
          </p:cNvPr>
          <p:cNvPicPr>
            <a:picLocks noChangeAspect="1"/>
          </p:cNvPicPr>
          <p:nvPr/>
        </p:nvPicPr>
        <p:blipFill>
          <a:blip r:embed="rId8"/>
          <a:stretch>
            <a:fillRect/>
          </a:stretch>
        </p:blipFill>
        <p:spPr>
          <a:xfrm>
            <a:off x="7189244" y="4118359"/>
            <a:ext cx="4188722" cy="2540594"/>
          </a:xfrm>
          <a:prstGeom prst="rect">
            <a:avLst/>
          </a:prstGeom>
        </p:spPr>
      </p:pic>
    </p:spTree>
    <p:extLst>
      <p:ext uri="{BB962C8B-B14F-4D97-AF65-F5344CB8AC3E}">
        <p14:creationId xmlns:p14="http://schemas.microsoft.com/office/powerpoint/2010/main" val="38835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7691096" cy="424732"/>
          </a:xfrm>
        </p:spPr>
        <p:txBody>
          <a:bodyPr/>
          <a:lstStyle/>
          <a:p>
            <a:r>
              <a:rPr lang="en-US" sz="2400" spc="300" dirty="0">
                <a:cs typeface="Arial" panose="020B0604020202020204" pitchFamily="34" charset="0"/>
              </a:rPr>
              <a:t>Individual Player Highs and Lows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4" name="Picture 13">
            <a:extLst>
              <a:ext uri="{FF2B5EF4-FFF2-40B4-BE49-F238E27FC236}">
                <a16:creationId xmlns:a16="http://schemas.microsoft.com/office/drawing/2014/main" id="{340CB07B-8F89-4864-8CDF-1FCD91A60F94}"/>
              </a:ext>
            </a:extLst>
          </p:cNvPr>
          <p:cNvPicPr>
            <a:picLocks noChangeAspect="1"/>
          </p:cNvPicPr>
          <p:nvPr/>
        </p:nvPicPr>
        <p:blipFill>
          <a:blip r:embed="rId2"/>
          <a:stretch>
            <a:fillRect/>
          </a:stretch>
        </p:blipFill>
        <p:spPr>
          <a:xfrm>
            <a:off x="155122" y="3513853"/>
            <a:ext cx="1082201" cy="3265102"/>
          </a:xfrm>
          <a:prstGeom prst="rect">
            <a:avLst/>
          </a:prstGeom>
        </p:spPr>
      </p:pic>
      <p:pic>
        <p:nvPicPr>
          <p:cNvPr id="9" name="Picture 8">
            <a:extLst>
              <a:ext uri="{FF2B5EF4-FFF2-40B4-BE49-F238E27FC236}">
                <a16:creationId xmlns:a16="http://schemas.microsoft.com/office/drawing/2014/main" id="{1E7E4F47-F35F-4DBC-8805-815341928F34}"/>
              </a:ext>
            </a:extLst>
          </p:cNvPr>
          <p:cNvPicPr>
            <a:picLocks noChangeAspect="1"/>
          </p:cNvPicPr>
          <p:nvPr/>
        </p:nvPicPr>
        <p:blipFill>
          <a:blip r:embed="rId3"/>
          <a:stretch>
            <a:fillRect/>
          </a:stretch>
        </p:blipFill>
        <p:spPr>
          <a:xfrm>
            <a:off x="2568841" y="1400217"/>
            <a:ext cx="2419362" cy="1760356"/>
          </a:xfrm>
          <a:prstGeom prst="rect">
            <a:avLst/>
          </a:prstGeom>
        </p:spPr>
      </p:pic>
      <p:pic>
        <p:nvPicPr>
          <p:cNvPr id="11" name="Picture 10">
            <a:extLst>
              <a:ext uri="{FF2B5EF4-FFF2-40B4-BE49-F238E27FC236}">
                <a16:creationId xmlns:a16="http://schemas.microsoft.com/office/drawing/2014/main" id="{A71B301F-C316-406B-998E-DA9A9D4B2F48}"/>
              </a:ext>
            </a:extLst>
          </p:cNvPr>
          <p:cNvPicPr>
            <a:picLocks noChangeAspect="1"/>
          </p:cNvPicPr>
          <p:nvPr/>
        </p:nvPicPr>
        <p:blipFill>
          <a:blip r:embed="rId4"/>
          <a:stretch>
            <a:fillRect/>
          </a:stretch>
        </p:blipFill>
        <p:spPr>
          <a:xfrm>
            <a:off x="155122" y="1400217"/>
            <a:ext cx="2413719" cy="1760357"/>
          </a:xfrm>
          <a:prstGeom prst="rect">
            <a:avLst/>
          </a:prstGeom>
        </p:spPr>
      </p:pic>
      <p:pic>
        <p:nvPicPr>
          <p:cNvPr id="15" name="Picture">
            <a:extLst>
              <a:ext uri="{FF2B5EF4-FFF2-40B4-BE49-F238E27FC236}">
                <a16:creationId xmlns:a16="http://schemas.microsoft.com/office/drawing/2014/main" id="{D3B41130-4ED3-44AC-914A-D5AF86107E31}"/>
              </a:ext>
            </a:extLst>
          </p:cNvPr>
          <p:cNvPicPr/>
          <p:nvPr/>
        </p:nvPicPr>
        <p:blipFill>
          <a:blip r:embed="rId5"/>
          <a:stretch>
            <a:fillRect/>
          </a:stretch>
        </p:blipFill>
        <p:spPr bwMode="auto">
          <a:xfrm>
            <a:off x="1451295" y="3465156"/>
            <a:ext cx="3353067" cy="1569365"/>
          </a:xfrm>
          <a:prstGeom prst="rect">
            <a:avLst/>
          </a:prstGeom>
          <a:noFill/>
          <a:ln w="9525">
            <a:noFill/>
            <a:headEnd/>
            <a:tailEnd/>
          </a:ln>
        </p:spPr>
      </p:pic>
      <p:pic>
        <p:nvPicPr>
          <p:cNvPr id="18" name="Picture">
            <a:extLst>
              <a:ext uri="{FF2B5EF4-FFF2-40B4-BE49-F238E27FC236}">
                <a16:creationId xmlns:a16="http://schemas.microsoft.com/office/drawing/2014/main" id="{F826ED47-59DA-4ED1-A68C-469FBB26FE52}"/>
              </a:ext>
            </a:extLst>
          </p:cNvPr>
          <p:cNvPicPr/>
          <p:nvPr/>
        </p:nvPicPr>
        <p:blipFill>
          <a:blip r:embed="rId6"/>
          <a:stretch>
            <a:fillRect/>
          </a:stretch>
        </p:blipFill>
        <p:spPr bwMode="auto">
          <a:xfrm>
            <a:off x="1441590" y="5063181"/>
            <a:ext cx="3362772" cy="1760356"/>
          </a:xfrm>
          <a:prstGeom prst="rect">
            <a:avLst/>
          </a:prstGeom>
          <a:noFill/>
          <a:ln w="9525">
            <a:noFill/>
            <a:headEnd/>
            <a:tailEnd/>
          </a:ln>
        </p:spPr>
      </p:pic>
      <p:pic>
        <p:nvPicPr>
          <p:cNvPr id="22" name="Picture 21">
            <a:extLst>
              <a:ext uri="{FF2B5EF4-FFF2-40B4-BE49-F238E27FC236}">
                <a16:creationId xmlns:a16="http://schemas.microsoft.com/office/drawing/2014/main" id="{D89D6914-CF72-4C45-9FA7-3154BF26D4F3}"/>
              </a:ext>
            </a:extLst>
          </p:cNvPr>
          <p:cNvPicPr>
            <a:picLocks noChangeAspect="1"/>
          </p:cNvPicPr>
          <p:nvPr/>
        </p:nvPicPr>
        <p:blipFill>
          <a:blip r:embed="rId7"/>
          <a:stretch>
            <a:fillRect/>
          </a:stretch>
        </p:blipFill>
        <p:spPr>
          <a:xfrm>
            <a:off x="5162245" y="5311788"/>
            <a:ext cx="6967668" cy="927761"/>
          </a:xfrm>
          <a:prstGeom prst="rect">
            <a:avLst/>
          </a:prstGeom>
        </p:spPr>
      </p:pic>
      <p:pic>
        <p:nvPicPr>
          <p:cNvPr id="13" name="Picture 12">
            <a:extLst>
              <a:ext uri="{FF2B5EF4-FFF2-40B4-BE49-F238E27FC236}">
                <a16:creationId xmlns:a16="http://schemas.microsoft.com/office/drawing/2014/main" id="{0D193AF3-0303-4A73-BB76-76CACFF3F0F4}"/>
              </a:ext>
            </a:extLst>
          </p:cNvPr>
          <p:cNvPicPr>
            <a:picLocks noChangeAspect="1"/>
          </p:cNvPicPr>
          <p:nvPr/>
        </p:nvPicPr>
        <p:blipFill>
          <a:blip r:embed="rId8"/>
          <a:stretch>
            <a:fillRect/>
          </a:stretch>
        </p:blipFill>
        <p:spPr>
          <a:xfrm>
            <a:off x="5162245" y="4249838"/>
            <a:ext cx="6967669" cy="1074244"/>
          </a:xfrm>
          <a:prstGeom prst="rect">
            <a:avLst/>
          </a:prstGeom>
        </p:spPr>
      </p:pic>
      <p:pic>
        <p:nvPicPr>
          <p:cNvPr id="24" name="Picture 23">
            <a:extLst>
              <a:ext uri="{FF2B5EF4-FFF2-40B4-BE49-F238E27FC236}">
                <a16:creationId xmlns:a16="http://schemas.microsoft.com/office/drawing/2014/main" id="{3158F09E-2A3A-4BB0-9DD0-61912D969A58}"/>
              </a:ext>
            </a:extLst>
          </p:cNvPr>
          <p:cNvPicPr>
            <a:picLocks noChangeAspect="1"/>
          </p:cNvPicPr>
          <p:nvPr/>
        </p:nvPicPr>
        <p:blipFill>
          <a:blip r:embed="rId9"/>
          <a:stretch>
            <a:fillRect/>
          </a:stretch>
        </p:blipFill>
        <p:spPr>
          <a:xfrm>
            <a:off x="5165772" y="1676594"/>
            <a:ext cx="6909349" cy="1033050"/>
          </a:xfrm>
          <a:prstGeom prst="rect">
            <a:avLst/>
          </a:prstGeom>
        </p:spPr>
      </p:pic>
      <p:pic>
        <p:nvPicPr>
          <p:cNvPr id="26" name="Picture 25">
            <a:extLst>
              <a:ext uri="{FF2B5EF4-FFF2-40B4-BE49-F238E27FC236}">
                <a16:creationId xmlns:a16="http://schemas.microsoft.com/office/drawing/2014/main" id="{EA79BC0F-4FC5-4DC9-B319-7504C7D1A90A}"/>
              </a:ext>
            </a:extLst>
          </p:cNvPr>
          <p:cNvPicPr>
            <a:picLocks noChangeAspect="1"/>
          </p:cNvPicPr>
          <p:nvPr/>
        </p:nvPicPr>
        <p:blipFill>
          <a:blip r:embed="rId10"/>
          <a:stretch>
            <a:fillRect/>
          </a:stretch>
        </p:blipFill>
        <p:spPr>
          <a:xfrm>
            <a:off x="5165771" y="2675105"/>
            <a:ext cx="6909349" cy="944309"/>
          </a:xfrm>
          <a:prstGeom prst="rect">
            <a:avLst/>
          </a:prstGeom>
        </p:spPr>
      </p:pic>
      <p:sp>
        <p:nvSpPr>
          <p:cNvPr id="27" name="TextBox 26">
            <a:extLst>
              <a:ext uri="{FF2B5EF4-FFF2-40B4-BE49-F238E27FC236}">
                <a16:creationId xmlns:a16="http://schemas.microsoft.com/office/drawing/2014/main" id="{FDA8FD18-DCE9-4CF3-8D6D-2B6E17205151}"/>
              </a:ext>
            </a:extLst>
          </p:cNvPr>
          <p:cNvSpPr txBox="1"/>
          <p:nvPr/>
        </p:nvSpPr>
        <p:spPr>
          <a:xfrm>
            <a:off x="5162245" y="1349252"/>
            <a:ext cx="4938666" cy="369332"/>
          </a:xfrm>
          <a:prstGeom prst="rect">
            <a:avLst/>
          </a:prstGeom>
          <a:noFill/>
        </p:spPr>
        <p:txBody>
          <a:bodyPr wrap="square" rtlCol="0">
            <a:spAutoFit/>
          </a:bodyPr>
          <a:lstStyle/>
          <a:p>
            <a:r>
              <a:rPr lang="en-US" dirty="0">
                <a:solidFill>
                  <a:srgbClr val="63B7C6"/>
                </a:solidFill>
              </a:rPr>
              <a:t>Worst </a:t>
            </a:r>
            <a:r>
              <a:rPr lang="en-US" dirty="0" err="1">
                <a:solidFill>
                  <a:srgbClr val="63B7C6"/>
                </a:solidFill>
              </a:rPr>
              <a:t>Corsi</a:t>
            </a:r>
            <a:r>
              <a:rPr lang="en-US" dirty="0">
                <a:solidFill>
                  <a:srgbClr val="63B7C6"/>
                </a:solidFill>
              </a:rPr>
              <a:t> For % of player making &gt; $1mm</a:t>
            </a:r>
          </a:p>
        </p:txBody>
      </p:sp>
      <p:sp>
        <p:nvSpPr>
          <p:cNvPr id="28" name="TextBox 27">
            <a:extLst>
              <a:ext uri="{FF2B5EF4-FFF2-40B4-BE49-F238E27FC236}">
                <a16:creationId xmlns:a16="http://schemas.microsoft.com/office/drawing/2014/main" id="{6831AE7A-B744-4146-A8A0-2EF159FA24B3}"/>
              </a:ext>
            </a:extLst>
          </p:cNvPr>
          <p:cNvSpPr txBox="1"/>
          <p:nvPr/>
        </p:nvSpPr>
        <p:spPr>
          <a:xfrm>
            <a:off x="5162245" y="3874839"/>
            <a:ext cx="4938666" cy="369332"/>
          </a:xfrm>
          <a:prstGeom prst="rect">
            <a:avLst/>
          </a:prstGeom>
          <a:noFill/>
        </p:spPr>
        <p:txBody>
          <a:bodyPr wrap="square" rtlCol="0">
            <a:spAutoFit/>
          </a:bodyPr>
          <a:lstStyle/>
          <a:p>
            <a:r>
              <a:rPr lang="en-US" dirty="0">
                <a:solidFill>
                  <a:srgbClr val="63B7C6"/>
                </a:solidFill>
              </a:rPr>
              <a:t>Best </a:t>
            </a:r>
            <a:r>
              <a:rPr lang="en-US" dirty="0" err="1">
                <a:solidFill>
                  <a:srgbClr val="63B7C6"/>
                </a:solidFill>
              </a:rPr>
              <a:t>Corsi</a:t>
            </a:r>
            <a:r>
              <a:rPr lang="en-US" dirty="0">
                <a:solidFill>
                  <a:srgbClr val="63B7C6"/>
                </a:solidFill>
              </a:rPr>
              <a:t> For %</a:t>
            </a:r>
          </a:p>
        </p:txBody>
      </p:sp>
    </p:spTree>
    <p:extLst>
      <p:ext uri="{BB962C8B-B14F-4D97-AF65-F5344CB8AC3E}">
        <p14:creationId xmlns:p14="http://schemas.microsoft.com/office/powerpoint/2010/main" val="146107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696170" y="509369"/>
            <a:ext cx="11214100" cy="424732"/>
          </a:xfrm>
        </p:spPr>
        <p:txBody>
          <a:bodyPr/>
          <a:lstStyle/>
          <a:p>
            <a:r>
              <a:rPr lang="en-US" sz="2400" spc="300" dirty="0">
                <a:cs typeface="Arial" panose="020B0604020202020204" pitchFamily="34" charset="0"/>
              </a:rPr>
              <a:t>Summary</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Box 7">
            <a:extLst>
              <a:ext uri="{FF2B5EF4-FFF2-40B4-BE49-F238E27FC236}">
                <a16:creationId xmlns:a16="http://schemas.microsoft.com/office/drawing/2014/main" id="{7F2381B1-2BCA-4F86-A75C-7A1B6C1184EB}"/>
              </a:ext>
            </a:extLst>
          </p:cNvPr>
          <p:cNvSpPr txBox="1"/>
          <p:nvPr/>
        </p:nvSpPr>
        <p:spPr>
          <a:xfrm>
            <a:off x="9509169" y="4378769"/>
            <a:ext cx="2682831" cy="1656864"/>
          </a:xfrm>
          <a:prstGeom prst="rect">
            <a:avLst/>
          </a:prstGeom>
          <a:noFill/>
        </p:spPr>
        <p:txBody>
          <a:bodyPr wrap="square" rtlCol="0">
            <a:spAutoFit/>
          </a:bodyPr>
          <a:lstStyle/>
          <a:p>
            <a:pPr algn="ctr"/>
            <a:r>
              <a:rPr lang="en-US" sz="1400" b="1" dirty="0">
                <a:solidFill>
                  <a:srgbClr val="63B7C6"/>
                </a:solidFill>
              </a:rPr>
              <a:t>Resources</a:t>
            </a:r>
          </a:p>
          <a:p>
            <a:pPr>
              <a:lnSpc>
                <a:spcPct val="150000"/>
              </a:lnSpc>
              <a:spcAft>
                <a:spcPts val="800"/>
              </a:spcAft>
            </a:pPr>
            <a:r>
              <a:rPr lang="en-US" sz="1400" u="sng" dirty="0">
                <a:solidFill>
                  <a:schemeClr val="tx2"/>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https://puckpedia.com/players</a:t>
            </a:r>
            <a:br>
              <a:rPr lang="en-US" sz="1400" u="sng" dirty="0">
                <a:solidFill>
                  <a:schemeClr val="tx2"/>
                </a:solidFill>
                <a:latin typeface="Calibri" panose="020F0502020204030204" pitchFamily="34" charset="0"/>
                <a:cs typeface="Calibri" panose="020F0502020204030204" pitchFamily="34" charset="0"/>
              </a:rPr>
            </a:br>
            <a:r>
              <a:rPr lang="en-US" sz="1400" u="sng" dirty="0">
                <a:solidFill>
                  <a:schemeClr val="tx2"/>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https://www.naturalstattrick.com</a:t>
            </a:r>
            <a:br>
              <a:rPr lang="en-US" sz="1400" u="sng" dirty="0">
                <a:solidFill>
                  <a:schemeClr val="tx2"/>
                </a:solidFill>
                <a:latin typeface="Calibri" panose="020F0502020204030204" pitchFamily="34" charset="0"/>
                <a:cs typeface="Calibri" panose="020F0502020204030204" pitchFamily="34" charset="0"/>
              </a:rPr>
            </a:br>
            <a:r>
              <a:rPr lang="en-US" sz="1400" u="sng" dirty="0">
                <a:solidFill>
                  <a:schemeClr val="tx2"/>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https://www.capfriendly.com</a:t>
            </a:r>
            <a:endParaRPr lang="en-US" sz="1400" u="sng" dirty="0">
              <a:solidFill>
                <a:schemeClr val="tx2"/>
              </a:solidFill>
              <a:latin typeface="Calibri" panose="020F0502020204030204" pitchFamily="34" charset="0"/>
              <a:cs typeface="Calibri" panose="020F0502020204030204" pitchFamily="34" charset="0"/>
            </a:endParaRPr>
          </a:p>
          <a:p>
            <a:pPr algn="ctr"/>
            <a:endParaRPr lang="en-US" b="1" dirty="0">
              <a:solidFill>
                <a:srgbClr val="63B7C6"/>
              </a:solidFill>
            </a:endParaRPr>
          </a:p>
        </p:txBody>
      </p:sp>
      <p:sp>
        <p:nvSpPr>
          <p:cNvPr id="3" name="TextBox 2">
            <a:extLst>
              <a:ext uri="{FF2B5EF4-FFF2-40B4-BE49-F238E27FC236}">
                <a16:creationId xmlns:a16="http://schemas.microsoft.com/office/drawing/2014/main" id="{30C3EF0E-38ED-465A-B8FA-49863A56AB46}"/>
              </a:ext>
            </a:extLst>
          </p:cNvPr>
          <p:cNvSpPr txBox="1"/>
          <p:nvPr/>
        </p:nvSpPr>
        <p:spPr>
          <a:xfrm>
            <a:off x="281730" y="1510051"/>
            <a:ext cx="9227439"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Hockey salaries still seem to correlate highest with simple point statistics(Points &amp; 5v5TOI) while the NHL is still working to catch up with more progressive sports leagues and fully utilize advanced statistics such as </a:t>
            </a:r>
            <a:r>
              <a:rPr lang="en-US" dirty="0" err="1">
                <a:solidFill>
                  <a:schemeClr val="bg1"/>
                </a:solidFill>
              </a:rPr>
              <a:t>Corsi</a:t>
            </a:r>
            <a:r>
              <a:rPr lang="en-US" dirty="0">
                <a:solidFill>
                  <a:schemeClr val="bg1"/>
                </a:solidFill>
              </a:rPr>
              <a:t>%.</a:t>
            </a:r>
          </a:p>
          <a:p>
            <a:pPr marL="285750" indent="-285750">
              <a:buFont typeface="Arial" panose="020B0604020202020204" pitchFamily="34" charset="0"/>
              <a:buChar char="•"/>
            </a:pPr>
            <a:r>
              <a:rPr lang="en-US" dirty="0">
                <a:solidFill>
                  <a:schemeClr val="bg1"/>
                </a:solidFill>
              </a:rPr>
              <a:t>This data emphasizes that the most successful playoff teams don’t necessarily have the highest upper tiered salary players on their team. It represents how much of a team sport hockey is and the parity that exists within the league.</a:t>
            </a:r>
          </a:p>
          <a:p>
            <a:pPr marL="285750" indent="-285750">
              <a:buFont typeface="Arial" panose="020B0604020202020204" pitchFamily="34" charset="0"/>
              <a:buChar char="•"/>
            </a:pPr>
            <a:r>
              <a:rPr lang="en-US" dirty="0">
                <a:solidFill>
                  <a:schemeClr val="bg1"/>
                </a:solidFill>
              </a:rPr>
              <a:t>Teams need to focus on drafting strong Centers and Defensemen. If successful, teams should capitalize on their skill while still young and on their lower paying first or second year contracts. </a:t>
            </a:r>
          </a:p>
          <a:p>
            <a:pPr marL="285750" indent="-285750">
              <a:buFont typeface="Arial" panose="020B0604020202020204" pitchFamily="34" charset="0"/>
              <a:buChar char="•"/>
            </a:pPr>
            <a:r>
              <a:rPr lang="en-US" dirty="0">
                <a:solidFill>
                  <a:schemeClr val="bg1"/>
                </a:solidFill>
              </a:rPr>
              <a:t>High overall team </a:t>
            </a:r>
            <a:r>
              <a:rPr lang="en-US" dirty="0" err="1">
                <a:solidFill>
                  <a:schemeClr val="bg1"/>
                </a:solidFill>
              </a:rPr>
              <a:t>Corsi</a:t>
            </a:r>
            <a:r>
              <a:rPr lang="en-US" dirty="0">
                <a:solidFill>
                  <a:schemeClr val="bg1"/>
                </a:solidFill>
              </a:rPr>
              <a:t>% from the regular season does correlate to playoff success. </a:t>
            </a:r>
          </a:p>
          <a:p>
            <a:pPr marL="285750" indent="-285750">
              <a:buFont typeface="Arial" panose="020B0604020202020204" pitchFamily="34" charset="0"/>
              <a:buChar char="•"/>
            </a:pPr>
            <a:r>
              <a:rPr lang="en-US" dirty="0">
                <a:solidFill>
                  <a:schemeClr val="bg1"/>
                </a:solidFill>
              </a:rPr>
              <a:t>The Colorado Avalanche however are an outlier as they were by far the best performing team of the 2020-2021 regular season. Further research could be performed to see how to translate regular season success to postseason success as Colorado didn’t make it past the second round of the playoffs. The Avalanche had 11 of the top 20 </a:t>
            </a:r>
            <a:r>
              <a:rPr lang="en-US" dirty="0" err="1">
                <a:solidFill>
                  <a:schemeClr val="bg1"/>
                </a:solidFill>
              </a:rPr>
              <a:t>Corsi</a:t>
            </a:r>
            <a:r>
              <a:rPr lang="en-US" dirty="0">
                <a:solidFill>
                  <a:schemeClr val="bg1"/>
                </a:solidFill>
              </a:rPr>
              <a:t>% players in the entire league and with a well distributed salary which looked to rewarded players with higher </a:t>
            </a:r>
            <a:r>
              <a:rPr lang="en-US" dirty="0" err="1">
                <a:solidFill>
                  <a:schemeClr val="bg1"/>
                </a:solidFill>
              </a:rPr>
              <a:t>Corsi</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2893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7056</TotalTime>
  <Words>655</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Trade Gothic LT Pro</vt:lpstr>
      <vt:lpstr>Trebuchet MS</vt:lpstr>
      <vt:lpstr>Office Theme</vt:lpstr>
      <vt:lpstr>NHL Contract Values for the 2020-2021 Season</vt:lpstr>
      <vt:lpstr>Hockey Analytic Terms</vt:lpstr>
      <vt:lpstr>Do any advanced stat measurements provide correlation info about possible contract negotiation tactics?  </vt:lpstr>
      <vt:lpstr>Did any teams gain a large competitive advantage by better managing their player values on contracts?  </vt:lpstr>
      <vt:lpstr>Are there any trends in the type of players or positions that receive larger contracts?  </vt:lpstr>
      <vt:lpstr>Individual Player Highs and Lows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Alec Engel</dc:creator>
  <cp:lastModifiedBy>Alec Engel</cp:lastModifiedBy>
  <cp:revision>45</cp:revision>
  <dcterms:created xsi:type="dcterms:W3CDTF">2021-02-28T18:05:29Z</dcterms:created>
  <dcterms:modified xsi:type="dcterms:W3CDTF">2021-08-12T02:27:40Z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