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5"/>
  </p:notesMasterIdLst>
  <p:sldIdLst>
    <p:sldId id="256" r:id="rId2"/>
    <p:sldId id="257" r:id="rId3"/>
    <p:sldId id="261" r:id="rId4"/>
    <p:sldId id="262" r:id="rId5"/>
    <p:sldId id="260" r:id="rId6"/>
    <p:sldId id="263" r:id="rId7"/>
    <p:sldId id="264" r:id="rId8"/>
    <p:sldId id="265" r:id="rId9"/>
    <p:sldId id="266" r:id="rId10"/>
    <p:sldId id="267" r:id="rId11"/>
    <p:sldId id="259" r:id="rId12"/>
    <p:sldId id="269" r:id="rId13"/>
    <p:sldId id="268" r:id="rId14"/>
    <p:sldId id="271" r:id="rId15"/>
    <p:sldId id="270" r:id="rId16"/>
    <p:sldId id="272" r:id="rId17"/>
    <p:sldId id="273" r:id="rId18"/>
    <p:sldId id="274" r:id="rId19"/>
    <p:sldId id="275" r:id="rId20"/>
    <p:sldId id="277" r:id="rId21"/>
    <p:sldId id="278" r:id="rId22"/>
    <p:sldId id="279" r:id="rId23"/>
    <p:sldId id="28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34CB"/>
    <a:srgbClr val="933A25"/>
    <a:srgbClr val="2D081E"/>
    <a:srgbClr val="4F81BD"/>
    <a:srgbClr val="E30C08"/>
    <a:srgbClr val="E6B254"/>
    <a:srgbClr val="1D3A00"/>
    <a:srgbClr val="5EEC3C"/>
    <a:srgbClr val="FFA3FF"/>
    <a:srgbClr val="FA6A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719"/>
  </p:normalViewPr>
  <p:slideViewPr>
    <p:cSldViewPr>
      <p:cViewPr varScale="1">
        <p:scale>
          <a:sx n="184" d="100"/>
          <a:sy n="184" d="100"/>
        </p:scale>
        <p:origin x="176" y="-9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3972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250971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81359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342639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599291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40516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82074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317652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381212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215414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37575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2385276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1350111"/>
            <a:ext cx="7787955" cy="213787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3487981"/>
            <a:ext cx="7787955" cy="1374344"/>
          </a:xfrm>
        </p:spPr>
        <p:txBody>
          <a:bodyPr>
            <a:normAutofit/>
          </a:bodyPr>
          <a:lstStyle>
            <a:lvl1pPr marL="0" indent="0" algn="r">
              <a:buNone/>
              <a:defRPr sz="2800" b="0" i="0">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A099259-7646-A64D-B5BC-452026AE3FE7}" type="datetime1">
              <a:rPr lang="en-US" smtClean="0"/>
              <a:t>2/14/23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096B7-E23E-A046-8C0C-C72F711E8E6F}" type="datetime1">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4CE0A-4E5B-CA46-BB9E-9327319BA9C6}" type="datetime1">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CA410-A9A6-FC46-B506-06B5C37014D9}" type="datetime1">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1" y="1"/>
            <a:ext cx="7940660" cy="119740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502814"/>
            <a:ext cx="7940660" cy="335951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F50BF37-B650-0744-B538-DE5C5686BAD5}" type="datetime1">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350111"/>
            <a:ext cx="6260905" cy="335951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8DAFC0-4845-2D40-B970-7E21CEA8AB89}" type="datetime1">
              <a:rPr lang="en-US" smtClean="0"/>
              <a:t>2/14/23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4AEEE-D646-0A48-A29F-6FCB894C6BD6}" type="datetime1">
              <a:rPr lang="en-US" smtClean="0"/>
              <a:t>2/14/23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25089-8CD1-4C4D-8606-DB261A8B38AC}" type="datetime1">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093365" cy="119740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7030A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EB42CD-82DD-6B4B-8C76-2380146719EB}" type="datetime1">
              <a:rPr lang="en-US" smtClean="0"/>
              <a:t>2/14/23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8AE317-6E30-324D-9D40-64B99D62D9DB}" type="datetime1">
              <a:rPr lang="en-US" smtClean="0"/>
              <a:t>2/14/23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34F09-1E95-B447-98C9-159BC06CD423}" type="datetime1">
              <a:rPr lang="en-US" smtClean="0"/>
              <a:t>2/14/23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C74198-B346-004F-9CEC-1B0B284102B3}" type="datetime1">
              <a:rPr lang="en-US" smtClean="0"/>
              <a:t>2/14/23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50E8B2D-8E46-014A-98C7-7EFA12870A00}" type="datetime1">
              <a:rPr lang="en-US" smtClean="0"/>
              <a:t>2/14/23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350111"/>
            <a:ext cx="3970329" cy="2137870"/>
          </a:xfrm>
        </p:spPr>
        <p:txBody>
          <a:bodyPr>
            <a:normAutofit fontScale="90000"/>
          </a:bodyPr>
          <a:lstStyle/>
          <a:p>
            <a:pPr algn="l"/>
            <a:r>
              <a:rPr lang="en-GB" b="1" i="0" dirty="0">
                <a:solidFill>
                  <a:srgbClr val="FFFFFF"/>
                </a:solidFill>
                <a:effectLst/>
                <a:latin typeface="-apple-system"/>
              </a:rPr>
              <a:t>Binary Classification Prediction for type of Breast Cancer</a:t>
            </a:r>
          </a:p>
        </p:txBody>
      </p:sp>
      <p:sp>
        <p:nvSpPr>
          <p:cNvPr id="3" name="Subtitle 2"/>
          <p:cNvSpPr>
            <a:spLocks noGrp="1"/>
          </p:cNvSpPr>
          <p:nvPr>
            <p:ph type="subTitle" idx="1"/>
          </p:nvPr>
        </p:nvSpPr>
        <p:spPr>
          <a:xfrm>
            <a:off x="5030114" y="3487981"/>
            <a:ext cx="3970329" cy="1221639"/>
          </a:xfrm>
        </p:spPr>
        <p:txBody>
          <a:bodyPr anchor="ctr">
            <a:normAutofit/>
          </a:bodyPr>
          <a:lstStyle/>
          <a:p>
            <a:pPr algn="l"/>
            <a:r>
              <a:rPr lang="en-US" sz="1800" dirty="0"/>
              <a:t>Machine learning project - 2022-2023</a:t>
            </a:r>
            <a:br>
              <a:rPr lang="en-US" sz="1800" dirty="0"/>
            </a:br>
            <a:r>
              <a:rPr lang="en-US" sz="1800" dirty="0"/>
              <a:t>Author: Alexandros </a:t>
            </a:r>
            <a:r>
              <a:rPr lang="en-US" sz="1800" dirty="0" err="1"/>
              <a:t>Filios</a:t>
            </a:r>
            <a:r>
              <a:rPr lang="en-US" sz="1800" dirty="0"/>
              <a:t> - mtn2219</a:t>
            </a:r>
          </a:p>
          <a:p>
            <a:pPr algn="l"/>
            <a:r>
              <a:rPr lang="en-US" sz="1800" dirty="0"/>
              <a:t>Supervisor: Theodoros Giannakopoulos</a:t>
            </a:r>
          </a:p>
        </p:txBody>
      </p:sp>
      <p:pic>
        <p:nvPicPr>
          <p:cNvPr id="5" name="Picture 4" descr="A picture containing logo&#10;&#10;Description automatically generated">
            <a:extLst>
              <a:ext uri="{FF2B5EF4-FFF2-40B4-BE49-F238E27FC236}">
                <a16:creationId xmlns:a16="http://schemas.microsoft.com/office/drawing/2014/main" id="{D1D0FEAC-F04E-384B-9159-93969C763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130" y="96013"/>
            <a:ext cx="1030732" cy="1174138"/>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Feature Selection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10</a:t>
            </a:fld>
            <a:endParaRPr lang="en-US"/>
          </a:p>
        </p:txBody>
      </p:sp>
    </p:spTree>
    <p:extLst>
      <p:ext uri="{BB962C8B-B14F-4D97-AF65-F5344CB8AC3E}">
        <p14:creationId xmlns:p14="http://schemas.microsoft.com/office/powerpoint/2010/main" val="395860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GB" b="1" i="0" dirty="0">
                <a:solidFill>
                  <a:srgbClr val="FFFFFF"/>
                </a:solidFill>
                <a:effectLst/>
                <a:latin typeface="-apple-system"/>
              </a:rPr>
              <a:t>Feature Selection Techniques</a:t>
            </a:r>
          </a:p>
        </p:txBody>
      </p:sp>
      <p:sp>
        <p:nvSpPr>
          <p:cNvPr id="5" name="Content Placeholder 4"/>
          <p:cNvSpPr>
            <a:spLocks noGrp="1"/>
          </p:cNvSpPr>
          <p:nvPr>
            <p:ph idx="1"/>
          </p:nvPr>
        </p:nvSpPr>
        <p:spPr/>
        <p:txBody>
          <a:bodyPr/>
          <a:lstStyle/>
          <a:p>
            <a:pPr algn="l"/>
            <a:r>
              <a:rPr lang="en-GB" b="1" i="0" dirty="0">
                <a:solidFill>
                  <a:srgbClr val="FFFFFF"/>
                </a:solidFill>
                <a:effectLst/>
                <a:latin typeface="-apple-system"/>
              </a:rPr>
              <a:t>Histograms</a:t>
            </a:r>
          </a:p>
          <a:p>
            <a:pPr algn="l"/>
            <a:r>
              <a:rPr lang="en-GB" b="1" i="0" dirty="0">
                <a:solidFill>
                  <a:srgbClr val="FFFFFF"/>
                </a:solidFill>
                <a:effectLst/>
                <a:latin typeface="-apple-system"/>
              </a:rPr>
              <a:t>Pearson Correlation Coefficient</a:t>
            </a:r>
          </a:p>
          <a:p>
            <a:pPr algn="l"/>
            <a:r>
              <a:rPr lang="en-GB" b="1" i="0" dirty="0">
                <a:solidFill>
                  <a:srgbClr val="FFFFFF"/>
                </a:solidFill>
                <a:effectLst/>
                <a:latin typeface="-apple-system"/>
              </a:rPr>
              <a:t>Wrapper</a:t>
            </a:r>
          </a:p>
          <a:p>
            <a:r>
              <a:rPr lang="en-GB" b="1" i="0" dirty="0">
                <a:solidFill>
                  <a:srgbClr val="FFFFFF"/>
                </a:solidFill>
                <a:effectLst/>
                <a:latin typeface="-apple-system"/>
              </a:rPr>
              <a:t>Lasso</a:t>
            </a:r>
          </a:p>
          <a:p>
            <a:r>
              <a:rPr lang="en-GB" b="1" i="0" dirty="0">
                <a:solidFill>
                  <a:srgbClr val="FFFFFF"/>
                </a:solidFill>
                <a:effectLst/>
                <a:latin typeface="-apple-system"/>
              </a:rPr>
              <a:t>Method combination</a:t>
            </a:r>
          </a:p>
          <a:p>
            <a:pPr marL="0" indent="0" algn="l">
              <a:buNone/>
            </a:pP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10163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12</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Histograms</a:t>
            </a:r>
          </a:p>
        </p:txBody>
      </p:sp>
      <p:sp>
        <p:nvSpPr>
          <p:cNvPr id="7" name="Oval 6">
            <a:extLst>
              <a:ext uri="{FF2B5EF4-FFF2-40B4-BE49-F238E27FC236}">
                <a16:creationId xmlns:a16="http://schemas.microsoft.com/office/drawing/2014/main" id="{13BBCCAC-F040-72C4-5FAA-06FF635BBD88}"/>
              </a:ext>
            </a:extLst>
          </p:cNvPr>
          <p:cNvSpPr/>
          <p:nvPr/>
        </p:nvSpPr>
        <p:spPr>
          <a:xfrm>
            <a:off x="4797796" y="3179581"/>
            <a:ext cx="1527050" cy="1526400"/>
          </a:xfrm>
          <a:prstGeom prst="ellipse">
            <a:avLst/>
          </a:prstGeom>
          <a:blipFill dpi="0" rotWithShape="1">
            <a:blip r:embed="rId3"/>
            <a:srcRect/>
            <a:stretch>
              <a:fillRect l="-218754" t="-258962" r="-199893" b="-159906"/>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46800" rIns="90000" rtlCol="0" anchor="ctr"/>
          <a:lstStyle/>
          <a:p>
            <a:pPr algn="ctr"/>
            <a:endParaRPr lang="en-GR" dirty="0"/>
          </a:p>
        </p:txBody>
      </p:sp>
      <p:cxnSp>
        <p:nvCxnSpPr>
          <p:cNvPr id="13" name="Elbow Connector 12">
            <a:extLst>
              <a:ext uri="{FF2B5EF4-FFF2-40B4-BE49-F238E27FC236}">
                <a16:creationId xmlns:a16="http://schemas.microsoft.com/office/drawing/2014/main" id="{A6FAFDA8-42C8-0082-2B10-E3E4157428B9}"/>
              </a:ext>
            </a:extLst>
          </p:cNvPr>
          <p:cNvCxnSpPr>
            <a:cxnSpLocks/>
            <a:stCxn id="4" idx="3"/>
            <a:endCxn id="7" idx="2"/>
          </p:cNvCxnSpPr>
          <p:nvPr/>
        </p:nvCxnSpPr>
        <p:spPr>
          <a:xfrm>
            <a:off x="4346206" y="3212084"/>
            <a:ext cx="451590" cy="730697"/>
          </a:xfrm>
          <a:prstGeom prst="bentConnector3">
            <a:avLst>
              <a:gd name="adj1" fmla="val 50000"/>
            </a:avLst>
          </a:prstGeom>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6983BA93-09CA-301F-19A1-8FB5CF831D6E}"/>
              </a:ext>
            </a:extLst>
          </p:cNvPr>
          <p:cNvSpPr txBox="1"/>
          <p:nvPr/>
        </p:nvSpPr>
        <p:spPr>
          <a:xfrm>
            <a:off x="4571999" y="1654417"/>
            <a:ext cx="3048001" cy="1200329"/>
          </a:xfrm>
          <a:prstGeom prst="rect">
            <a:avLst/>
          </a:prstGeom>
          <a:noFill/>
        </p:spPr>
        <p:txBody>
          <a:bodyPr wrap="square" rtlCol="0" anchor="ctr">
            <a:spAutoFit/>
          </a:bodyPr>
          <a:lstStyle/>
          <a:p>
            <a:pPr algn="ctr"/>
            <a:r>
              <a:rPr lang="en-GB" b="0" i="0" dirty="0">
                <a:solidFill>
                  <a:srgbClr val="FFFFFF"/>
                </a:solidFill>
                <a:effectLst/>
                <a:latin typeface="-apple-system"/>
              </a:rPr>
              <a:t>We will keep a list of features that seem to have some correlation with the target value</a:t>
            </a:r>
            <a:endParaRPr lang="en-GB" b="1" i="0" dirty="0">
              <a:solidFill>
                <a:srgbClr val="FFFFFF"/>
              </a:solidFill>
              <a:effectLst/>
              <a:latin typeface="-apple-system"/>
            </a:endParaRPr>
          </a:p>
        </p:txBody>
      </p:sp>
      <p:pic>
        <p:nvPicPr>
          <p:cNvPr id="4" name="Picture 3" descr="A picture containing text, keyboard, electronics&#10;&#10;Description automatically generated">
            <a:extLst>
              <a:ext uri="{FF2B5EF4-FFF2-40B4-BE49-F238E27FC236}">
                <a16:creationId xmlns:a16="http://schemas.microsoft.com/office/drawing/2014/main" id="{36E3459C-55C4-CA10-3927-C1885FACE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700" y="1849164"/>
            <a:ext cx="2751506" cy="2725839"/>
          </a:xfrm>
          <a:prstGeom prst="rect">
            <a:avLst/>
          </a:prstGeom>
        </p:spPr>
      </p:pic>
      <p:sp>
        <p:nvSpPr>
          <p:cNvPr id="10" name="Oval 9">
            <a:extLst>
              <a:ext uri="{FF2B5EF4-FFF2-40B4-BE49-F238E27FC236}">
                <a16:creationId xmlns:a16="http://schemas.microsoft.com/office/drawing/2014/main" id="{FFA8D494-5CAF-B8DA-38B7-E0E8FD8E4D2D}"/>
              </a:ext>
            </a:extLst>
          </p:cNvPr>
          <p:cNvSpPr/>
          <p:nvPr/>
        </p:nvSpPr>
        <p:spPr>
          <a:xfrm>
            <a:off x="6328107" y="2571750"/>
            <a:ext cx="1527050" cy="1526400"/>
          </a:xfrm>
          <a:prstGeom prst="ellipse">
            <a:avLst/>
          </a:prstGeom>
          <a:blipFill dpi="0" rotWithShape="1">
            <a:blip r:embed="rId3"/>
            <a:srcRect/>
            <a:stretch>
              <a:fillRect l="-16009" t="-343868" r="-402637" b="-75000"/>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46800" rIns="90000" rtlCol="0" anchor="ctr"/>
          <a:lstStyle/>
          <a:p>
            <a:pPr algn="ctr"/>
            <a:endParaRPr lang="en-GR" dirty="0"/>
          </a:p>
        </p:txBody>
      </p:sp>
      <p:cxnSp>
        <p:nvCxnSpPr>
          <p:cNvPr id="14" name="Elbow Connector 13">
            <a:extLst>
              <a:ext uri="{FF2B5EF4-FFF2-40B4-BE49-F238E27FC236}">
                <a16:creationId xmlns:a16="http://schemas.microsoft.com/office/drawing/2014/main" id="{18812A0B-33A1-AC34-E523-6A0B44CEC6E7}"/>
              </a:ext>
            </a:extLst>
          </p:cNvPr>
          <p:cNvCxnSpPr>
            <a:cxnSpLocks/>
          </p:cNvCxnSpPr>
          <p:nvPr/>
        </p:nvCxnSpPr>
        <p:spPr>
          <a:xfrm flipV="1">
            <a:off x="4349466" y="2797981"/>
            <a:ext cx="2203734" cy="414102"/>
          </a:xfrm>
          <a:prstGeom prst="bentConnector3">
            <a:avLst>
              <a:gd name="adj1" fmla="val 21395"/>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6121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Pearson Correlation Coefficient</a:t>
            </a:r>
          </a:p>
        </p:txBody>
      </p:sp>
      <p:pic>
        <p:nvPicPr>
          <p:cNvPr id="6" name="Picture 5" descr="A picture containing text, clock&#10;&#10;Description automatically generated">
            <a:extLst>
              <a:ext uri="{FF2B5EF4-FFF2-40B4-BE49-F238E27FC236}">
                <a16:creationId xmlns:a16="http://schemas.microsoft.com/office/drawing/2014/main" id="{9637F439-1BC5-CC35-1E38-DAC18C0CB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605" y="1775949"/>
            <a:ext cx="2675601" cy="2872269"/>
          </a:xfrm>
          <a:prstGeom prst="rect">
            <a:avLst/>
          </a:prstGeom>
        </p:spPr>
      </p:pic>
      <p:sp>
        <p:nvSpPr>
          <p:cNvPr id="7" name="Oval 6">
            <a:extLst>
              <a:ext uri="{FF2B5EF4-FFF2-40B4-BE49-F238E27FC236}">
                <a16:creationId xmlns:a16="http://schemas.microsoft.com/office/drawing/2014/main" id="{13BBCCAC-F040-72C4-5FAA-06FF635BBD88}"/>
              </a:ext>
            </a:extLst>
          </p:cNvPr>
          <p:cNvSpPr/>
          <p:nvPr/>
        </p:nvSpPr>
        <p:spPr>
          <a:xfrm>
            <a:off x="5182820" y="2877222"/>
            <a:ext cx="1527050" cy="1526400"/>
          </a:xfrm>
          <a:prstGeom prst="ellipse">
            <a:avLst/>
          </a:prstGeom>
          <a:blipFill dpi="0" rotWithShape="1">
            <a:blip r:embed="rId3"/>
            <a:srcRect/>
            <a:stretch>
              <a:fillRect l="-303623" t="-303773" r="-303623" b="-303773"/>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cxnSp>
        <p:nvCxnSpPr>
          <p:cNvPr id="13" name="Elbow Connector 12">
            <a:extLst>
              <a:ext uri="{FF2B5EF4-FFF2-40B4-BE49-F238E27FC236}">
                <a16:creationId xmlns:a16="http://schemas.microsoft.com/office/drawing/2014/main" id="{A6FAFDA8-42C8-0082-2B10-E3E4157428B9}"/>
              </a:ext>
            </a:extLst>
          </p:cNvPr>
          <p:cNvCxnSpPr>
            <a:cxnSpLocks/>
            <a:stCxn id="6" idx="3"/>
            <a:endCxn id="7" idx="2"/>
          </p:cNvCxnSpPr>
          <p:nvPr/>
        </p:nvCxnSpPr>
        <p:spPr>
          <a:xfrm>
            <a:off x="4346206" y="3212084"/>
            <a:ext cx="836614" cy="428338"/>
          </a:xfrm>
          <a:prstGeom prst="bentConnector3">
            <a:avLst/>
          </a:prstGeom>
        </p:spPr>
        <p:style>
          <a:lnRef idx="2">
            <a:schemeClr val="accent4"/>
          </a:lnRef>
          <a:fillRef idx="0">
            <a:schemeClr val="accent4"/>
          </a:fillRef>
          <a:effectRef idx="1">
            <a:schemeClr val="accent4"/>
          </a:effectRef>
          <a:fontRef idx="minor">
            <a:schemeClr val="tx1"/>
          </a:fontRef>
        </p:style>
      </p:cxnSp>
      <p:sp>
        <p:nvSpPr>
          <p:cNvPr id="16" name="TextBox 15">
            <a:extLst>
              <a:ext uri="{FF2B5EF4-FFF2-40B4-BE49-F238E27FC236}">
                <a16:creationId xmlns:a16="http://schemas.microsoft.com/office/drawing/2014/main" id="{6983BA93-09CA-301F-19A1-8FB5CF831D6E}"/>
              </a:ext>
            </a:extLst>
          </p:cNvPr>
          <p:cNvSpPr txBox="1"/>
          <p:nvPr/>
        </p:nvSpPr>
        <p:spPr>
          <a:xfrm>
            <a:off x="4571999" y="1931416"/>
            <a:ext cx="3048001" cy="646331"/>
          </a:xfrm>
          <a:prstGeom prst="rect">
            <a:avLst/>
          </a:prstGeom>
          <a:noFill/>
        </p:spPr>
        <p:txBody>
          <a:bodyPr wrap="square" rtlCol="0" anchor="ctr">
            <a:spAutoFit/>
          </a:bodyPr>
          <a:lstStyle/>
          <a:p>
            <a:pPr algn="ctr"/>
            <a:r>
              <a:rPr lang="en-GB" b="1" i="0" dirty="0">
                <a:solidFill>
                  <a:srgbClr val="FFFFFF"/>
                </a:solidFill>
                <a:effectLst/>
                <a:latin typeface="-apple-system"/>
              </a:rPr>
              <a:t>Kept only features that had less than 95% correlation</a:t>
            </a:r>
          </a:p>
        </p:txBody>
      </p:sp>
    </p:spTree>
    <p:extLst>
      <p:ext uri="{BB962C8B-B14F-4D97-AF65-F5344CB8AC3E}">
        <p14:creationId xmlns:p14="http://schemas.microsoft.com/office/powerpoint/2010/main" val="321682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14</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Wrapper</a:t>
            </a:r>
          </a:p>
        </p:txBody>
      </p:sp>
      <p:sp>
        <p:nvSpPr>
          <p:cNvPr id="10" name="TextBox 9">
            <a:extLst>
              <a:ext uri="{FF2B5EF4-FFF2-40B4-BE49-F238E27FC236}">
                <a16:creationId xmlns:a16="http://schemas.microsoft.com/office/drawing/2014/main" id="{75126487-523D-4A89-7C93-F8F0A0E7D077}"/>
              </a:ext>
            </a:extLst>
          </p:cNvPr>
          <p:cNvSpPr txBox="1"/>
          <p:nvPr/>
        </p:nvSpPr>
        <p:spPr>
          <a:xfrm>
            <a:off x="1507313" y="2348068"/>
            <a:ext cx="2137870" cy="369332"/>
          </a:xfrm>
          <a:prstGeom prst="rect">
            <a:avLst/>
          </a:prstGeom>
          <a:noFill/>
        </p:spPr>
        <p:txBody>
          <a:bodyPr wrap="square" anchor="ctr">
            <a:spAutoFit/>
          </a:bodyPr>
          <a:lstStyle/>
          <a:p>
            <a:pPr algn="ctr"/>
            <a:endParaRPr lang="en-GB" b="1" i="0" dirty="0">
              <a:solidFill>
                <a:srgbClr val="FFFFFF"/>
              </a:solidFill>
              <a:effectLst/>
              <a:latin typeface="-apple-system"/>
            </a:endParaRPr>
          </a:p>
        </p:txBody>
      </p:sp>
      <p:sp>
        <p:nvSpPr>
          <p:cNvPr id="3" name="TextBox 2">
            <a:extLst>
              <a:ext uri="{FF2B5EF4-FFF2-40B4-BE49-F238E27FC236}">
                <a16:creationId xmlns:a16="http://schemas.microsoft.com/office/drawing/2014/main" id="{1F9D6774-05AB-CDE4-CD75-3908C4669B73}"/>
              </a:ext>
            </a:extLst>
          </p:cNvPr>
          <p:cNvSpPr txBox="1"/>
          <p:nvPr/>
        </p:nvSpPr>
        <p:spPr>
          <a:xfrm>
            <a:off x="1391521" y="2453576"/>
            <a:ext cx="6229089" cy="1477328"/>
          </a:xfrm>
          <a:prstGeom prst="rect">
            <a:avLst/>
          </a:prstGeom>
          <a:noFill/>
        </p:spPr>
        <p:txBody>
          <a:bodyPr wrap="square" anchor="ctr">
            <a:spAutoFit/>
          </a:bodyPr>
          <a:lstStyle/>
          <a:p>
            <a:pPr algn="ctr"/>
            <a:r>
              <a:rPr lang="en-GB" b="1" i="0" dirty="0">
                <a:solidFill>
                  <a:srgbClr val="FFFFFF"/>
                </a:solidFill>
                <a:effectLst/>
                <a:latin typeface="-apple-system"/>
              </a:rPr>
              <a:t>Wrapper Forward selection:</a:t>
            </a:r>
          </a:p>
          <a:p>
            <a:pPr algn="ctr"/>
            <a:r>
              <a:rPr lang="en-GB" dirty="0">
                <a:solidFill>
                  <a:srgbClr val="FFFFFF"/>
                </a:solidFill>
                <a:latin typeface="-apple-system"/>
              </a:rPr>
              <a:t>S</a:t>
            </a:r>
            <a:r>
              <a:rPr lang="en-GB" b="0" i="0" dirty="0">
                <a:solidFill>
                  <a:srgbClr val="FFFFFF"/>
                </a:solidFill>
                <a:effectLst/>
                <a:latin typeface="-apple-system"/>
              </a:rPr>
              <a:t>tarts with one feature and adds more iteratively. At each subsequent iteration, the best of the remaining original features are added based on performance criteria. For this implementation we used Logistic Regression.</a:t>
            </a:r>
            <a:endParaRPr lang="en-GB" b="1" i="0" dirty="0">
              <a:solidFill>
                <a:srgbClr val="FFFFFF"/>
              </a:solidFill>
              <a:effectLst/>
              <a:latin typeface="-apple-system"/>
            </a:endParaRPr>
          </a:p>
        </p:txBody>
      </p:sp>
    </p:spTree>
    <p:extLst>
      <p:ext uri="{BB962C8B-B14F-4D97-AF65-F5344CB8AC3E}">
        <p14:creationId xmlns:p14="http://schemas.microsoft.com/office/powerpoint/2010/main" val="1250903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15</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Lasso</a:t>
            </a:r>
          </a:p>
        </p:txBody>
      </p:sp>
      <p:pic>
        <p:nvPicPr>
          <p:cNvPr id="4" name="Picture 3" descr="Text&#10;&#10;Description automatically generated with medium confidence">
            <a:extLst>
              <a:ext uri="{FF2B5EF4-FFF2-40B4-BE49-F238E27FC236}">
                <a16:creationId xmlns:a16="http://schemas.microsoft.com/office/drawing/2014/main" id="{DC93E9FD-9EB6-4A44-276D-274660E9D9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895599" y="2339911"/>
            <a:ext cx="3352800" cy="838200"/>
          </a:xfrm>
          <a:prstGeom prst="rect">
            <a:avLst/>
          </a:prstGeom>
          <a:solidFill>
            <a:srgbClr val="2D081E"/>
          </a:solidFill>
        </p:spPr>
      </p:pic>
      <p:sp>
        <p:nvSpPr>
          <p:cNvPr id="15" name="TextBox 14">
            <a:extLst>
              <a:ext uri="{FF2B5EF4-FFF2-40B4-BE49-F238E27FC236}">
                <a16:creationId xmlns:a16="http://schemas.microsoft.com/office/drawing/2014/main" id="{70E9E803-BDBF-585F-E7EC-D10FAB672CE9}"/>
              </a:ext>
            </a:extLst>
          </p:cNvPr>
          <p:cNvSpPr txBox="1"/>
          <p:nvPr/>
        </p:nvSpPr>
        <p:spPr>
          <a:xfrm>
            <a:off x="2128720" y="3245347"/>
            <a:ext cx="5194323" cy="923330"/>
          </a:xfrm>
          <a:prstGeom prst="rect">
            <a:avLst/>
          </a:prstGeom>
          <a:noFill/>
        </p:spPr>
        <p:txBody>
          <a:bodyPr wrap="square">
            <a:spAutoFit/>
          </a:bodyPr>
          <a:lstStyle/>
          <a:p>
            <a:r>
              <a:rPr lang="en-GB" dirty="0">
                <a:solidFill>
                  <a:srgbClr val="FFFFFF"/>
                </a:solidFill>
                <a:latin typeface="-apple-system"/>
              </a:rPr>
              <a:t>W</a:t>
            </a:r>
            <a:r>
              <a:rPr lang="en-GB" b="0" i="0" dirty="0">
                <a:solidFill>
                  <a:srgbClr val="FFFFFF"/>
                </a:solidFill>
                <a:effectLst/>
                <a:latin typeface="-apple-system"/>
              </a:rPr>
              <a:t>e fit a Lasso regression on a scaled version of our dataset and we consider only those features that have a coefficient different from 0. </a:t>
            </a:r>
            <a:endParaRPr lang="en-GR" dirty="0"/>
          </a:p>
        </p:txBody>
      </p:sp>
    </p:spTree>
    <p:extLst>
      <p:ext uri="{BB962C8B-B14F-4D97-AF65-F5344CB8AC3E}">
        <p14:creationId xmlns:p14="http://schemas.microsoft.com/office/powerpoint/2010/main" val="328064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Method Combination</a:t>
            </a:r>
          </a:p>
        </p:txBody>
      </p:sp>
      <p:pic>
        <p:nvPicPr>
          <p:cNvPr id="10" name="Picture 9" descr="Graphical user interface, text&#10;&#10;Description automatically generated">
            <a:extLst>
              <a:ext uri="{FF2B5EF4-FFF2-40B4-BE49-F238E27FC236}">
                <a16:creationId xmlns:a16="http://schemas.microsoft.com/office/drawing/2014/main" id="{3058F346-F9DE-4B15-2161-14ADBA3ED81E}"/>
              </a:ext>
            </a:extLst>
          </p:cNvPr>
          <p:cNvPicPr>
            <a:picLocks noChangeAspect="1"/>
          </p:cNvPicPr>
          <p:nvPr/>
        </p:nvPicPr>
        <p:blipFill rotWithShape="1">
          <a:blip r:embed="rId3">
            <a:extLst>
              <a:ext uri="{28A0092B-C50C-407E-A947-70E740481C1C}">
                <a14:useLocalDpi xmlns:a14="http://schemas.microsoft.com/office/drawing/2010/main" val="0"/>
              </a:ext>
            </a:extLst>
          </a:blip>
          <a:srcRect t="591" b="42486"/>
          <a:stretch/>
        </p:blipFill>
        <p:spPr>
          <a:xfrm>
            <a:off x="1365195" y="1688262"/>
            <a:ext cx="2748690" cy="3021358"/>
          </a:xfrm>
          <a:prstGeom prst="rect">
            <a:avLst/>
          </a:prstGeom>
        </p:spPr>
      </p:pic>
      <p:sp>
        <p:nvSpPr>
          <p:cNvPr id="11" name="TextBox 10">
            <a:extLst>
              <a:ext uri="{FF2B5EF4-FFF2-40B4-BE49-F238E27FC236}">
                <a16:creationId xmlns:a16="http://schemas.microsoft.com/office/drawing/2014/main" id="{2490F87C-68FB-6397-94B7-C3B9D869C7C4}"/>
              </a:ext>
            </a:extLst>
          </p:cNvPr>
          <p:cNvSpPr txBox="1"/>
          <p:nvPr/>
        </p:nvSpPr>
        <p:spPr>
          <a:xfrm>
            <a:off x="4724705" y="1822431"/>
            <a:ext cx="1985165" cy="2585323"/>
          </a:xfrm>
          <a:prstGeom prst="rect">
            <a:avLst/>
          </a:prstGeom>
          <a:noFill/>
        </p:spPr>
        <p:txBody>
          <a:bodyPr wrap="square" rtlCol="0" anchor="ctr">
            <a:spAutoFit/>
          </a:bodyPr>
          <a:lstStyle/>
          <a:p>
            <a:pPr algn="ctr"/>
            <a:r>
              <a:rPr lang="en-GR" dirty="0">
                <a:solidFill>
                  <a:schemeClr val="bg1"/>
                </a:solidFill>
              </a:rPr>
              <a:t>At this point a vote was applied by each and every method and only the features that had the majority of the votes (3 or 4) stayed for the final feature vector</a:t>
            </a:r>
          </a:p>
        </p:txBody>
      </p:sp>
    </p:spTree>
    <p:extLst>
      <p:ext uri="{BB962C8B-B14F-4D97-AF65-F5344CB8AC3E}">
        <p14:creationId xmlns:p14="http://schemas.microsoft.com/office/powerpoint/2010/main" val="120783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Feature Scaling</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17</a:t>
            </a:fld>
            <a:endParaRPr lang="en-US"/>
          </a:p>
        </p:txBody>
      </p:sp>
    </p:spTree>
    <p:extLst>
      <p:ext uri="{BB962C8B-B14F-4D97-AF65-F5344CB8AC3E}">
        <p14:creationId xmlns:p14="http://schemas.microsoft.com/office/powerpoint/2010/main" val="3229537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18</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Feature Scaling</a:t>
            </a:r>
          </a:p>
        </p:txBody>
      </p:sp>
      <p:sp>
        <p:nvSpPr>
          <p:cNvPr id="9" name="TextBox 8">
            <a:extLst>
              <a:ext uri="{FF2B5EF4-FFF2-40B4-BE49-F238E27FC236}">
                <a16:creationId xmlns:a16="http://schemas.microsoft.com/office/drawing/2014/main" id="{A8EA2026-7667-CF59-8C07-7883BD3A1077}"/>
              </a:ext>
            </a:extLst>
          </p:cNvPr>
          <p:cNvSpPr txBox="1"/>
          <p:nvPr/>
        </p:nvSpPr>
        <p:spPr>
          <a:xfrm>
            <a:off x="1288843" y="1941230"/>
            <a:ext cx="6184554" cy="2462213"/>
          </a:xfrm>
          <a:prstGeom prst="rect">
            <a:avLst/>
          </a:prstGeom>
          <a:noFill/>
        </p:spPr>
        <p:txBody>
          <a:bodyPr wrap="square" rtlCol="0" anchor="ctr">
            <a:spAutoFit/>
          </a:bodyPr>
          <a:lstStyle/>
          <a:p>
            <a:pPr marL="285750" indent="-285750" algn="l">
              <a:buFont typeface="Arial" panose="020B0604020202020204" pitchFamily="34" charset="0"/>
              <a:buChar char="•"/>
            </a:pPr>
            <a:r>
              <a:rPr lang="en-GB" sz="1400" b="0" i="0" dirty="0">
                <a:solidFill>
                  <a:srgbClr val="FFFFFF"/>
                </a:solidFill>
                <a:effectLst/>
                <a:latin typeface="-apple-system"/>
              </a:rPr>
              <a:t>More controlled range. </a:t>
            </a:r>
          </a:p>
          <a:p>
            <a:pPr marL="285750" indent="-285750" algn="l">
              <a:buFont typeface="Arial" panose="020B0604020202020204" pitchFamily="34" charset="0"/>
              <a:buChar char="•"/>
            </a:pPr>
            <a:r>
              <a:rPr lang="en-GB" sz="1400" dirty="0">
                <a:solidFill>
                  <a:srgbClr val="FFFFFF"/>
                </a:solidFill>
                <a:latin typeface="-apple-system"/>
              </a:rPr>
              <a:t>A</a:t>
            </a:r>
            <a:r>
              <a:rPr lang="en-GB" sz="1400" b="0" i="0" dirty="0">
                <a:solidFill>
                  <a:srgbClr val="FFFFFF"/>
                </a:solidFill>
                <a:effectLst/>
                <a:latin typeface="-apple-system"/>
              </a:rPr>
              <a:t>void unwanted scenarios with numerical overflow. </a:t>
            </a:r>
            <a:endParaRPr lang="en-GB" sz="1400" dirty="0">
              <a:solidFill>
                <a:srgbClr val="FFFFFF"/>
              </a:solidFill>
              <a:latin typeface="-apple-system"/>
            </a:endParaRPr>
          </a:p>
          <a:p>
            <a:pPr marL="285750" indent="-285750" algn="l">
              <a:buFont typeface="Arial" panose="020B0604020202020204" pitchFamily="34" charset="0"/>
              <a:buChar char="•"/>
            </a:pPr>
            <a:r>
              <a:rPr lang="en-GB" sz="1400" dirty="0">
                <a:solidFill>
                  <a:srgbClr val="FFFFFF"/>
                </a:solidFill>
                <a:latin typeface="-apple-system"/>
              </a:rPr>
              <a:t>I</a:t>
            </a:r>
            <a:r>
              <a:rPr lang="en-GB" sz="1400" b="0" i="0" dirty="0">
                <a:solidFill>
                  <a:srgbClr val="FFFFFF"/>
                </a:solidFill>
                <a:effectLst/>
                <a:latin typeface="-apple-system"/>
              </a:rPr>
              <a:t>ncreased speed in learning, as well as, in other techniques. </a:t>
            </a:r>
            <a:endParaRPr lang="en-GB" sz="1400" dirty="0">
              <a:solidFill>
                <a:srgbClr val="FFFFFF"/>
              </a:solidFill>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The two most discussed scaling methods are Normalization and Standardization. </a:t>
            </a:r>
          </a:p>
          <a:p>
            <a:pPr marL="800100" lvl="1" indent="-342900">
              <a:buFont typeface="+mj-lt"/>
              <a:buAutoNum type="arabicPeriod"/>
            </a:pPr>
            <a:r>
              <a:rPr lang="en-GB" sz="1400" b="0" i="0" dirty="0">
                <a:solidFill>
                  <a:srgbClr val="FFFFFF"/>
                </a:solidFill>
                <a:effectLst/>
                <a:latin typeface="-apple-system"/>
              </a:rPr>
              <a:t>Normalization typically means to rescale the values into a range of [0,1]. </a:t>
            </a:r>
          </a:p>
          <a:p>
            <a:pPr marL="800100" lvl="1" indent="-342900">
              <a:buFont typeface="+mj-lt"/>
              <a:buAutoNum type="arabicPeriod"/>
            </a:pPr>
            <a:r>
              <a:rPr lang="en-GB" sz="1400" b="0" i="0" dirty="0">
                <a:solidFill>
                  <a:srgbClr val="FFFFFF"/>
                </a:solidFill>
                <a:effectLst/>
                <a:latin typeface="-apple-system"/>
              </a:rPr>
              <a:t>Standardization typically means to rescale data to have a mean of 0 and a standard deviation of 1 (unit variance).</a:t>
            </a:r>
            <a:br>
              <a:rPr lang="en-GB" sz="1400" b="0" i="0" dirty="0">
                <a:solidFill>
                  <a:srgbClr val="FFFFFF"/>
                </a:solidFill>
                <a:effectLst/>
                <a:latin typeface="-apple-system"/>
              </a:rPr>
            </a:br>
            <a:endParaRPr lang="en-GB" sz="1400" b="0" i="0" dirty="0">
              <a:solidFill>
                <a:srgbClr val="FFFFFF"/>
              </a:solidFill>
              <a:effectLst/>
              <a:latin typeface="-apple-system"/>
            </a:endParaRPr>
          </a:p>
          <a:p>
            <a:pPr algn="l"/>
            <a:r>
              <a:rPr lang="en-GB" sz="1400" b="0" i="0" dirty="0">
                <a:solidFill>
                  <a:srgbClr val="FFFFFF"/>
                </a:solidFill>
                <a:effectLst/>
                <a:latin typeface="-apple-system"/>
              </a:rPr>
              <a:t>In this implementation we are going to use Standardization as it is more reliable and not that disturbed when noise occurs in the data.</a:t>
            </a:r>
          </a:p>
        </p:txBody>
      </p:sp>
      <p:pic>
        <p:nvPicPr>
          <p:cNvPr id="11" name="Picture 10" descr="Icon&#10;&#10;Description automatically generated">
            <a:extLst>
              <a:ext uri="{FF2B5EF4-FFF2-40B4-BE49-F238E27FC236}">
                <a16:creationId xmlns:a16="http://schemas.microsoft.com/office/drawing/2014/main" id="{864447A5-92A2-3559-DC8D-316DE07DC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57" y="4023574"/>
            <a:ext cx="684817" cy="684817"/>
          </a:xfrm>
          <a:prstGeom prst="rect">
            <a:avLst/>
          </a:prstGeom>
        </p:spPr>
      </p:pic>
    </p:spTree>
    <p:extLst>
      <p:ext uri="{BB962C8B-B14F-4D97-AF65-F5344CB8AC3E}">
        <p14:creationId xmlns:p14="http://schemas.microsoft.com/office/powerpoint/2010/main" val="369870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Model Training &amp; Evaluation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19</a:t>
            </a:fld>
            <a:endParaRPr lang="en-US"/>
          </a:p>
        </p:txBody>
      </p:sp>
    </p:spTree>
    <p:extLst>
      <p:ext uri="{BB962C8B-B14F-4D97-AF65-F5344CB8AC3E}">
        <p14:creationId xmlns:p14="http://schemas.microsoft.com/office/powerpoint/2010/main" val="318895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1" y="0"/>
            <a:ext cx="7787954" cy="1197405"/>
          </a:xfrm>
        </p:spPr>
        <p:txBody>
          <a:bodyPr/>
          <a:lstStyle/>
          <a:p>
            <a:r>
              <a:rPr lang="en-US" dirty="0"/>
              <a:t>Table of Contents</a:t>
            </a:r>
          </a:p>
        </p:txBody>
      </p:sp>
      <p:sp>
        <p:nvSpPr>
          <p:cNvPr id="3" name="Content Placeholder 2"/>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Data Processing</a:t>
            </a:r>
          </a:p>
          <a:p>
            <a:pPr marL="514350" indent="-514350">
              <a:buAutoNum type="arabicPeriod"/>
            </a:pPr>
            <a:r>
              <a:rPr lang="en-US" dirty="0"/>
              <a:t>Feature Selection</a:t>
            </a:r>
          </a:p>
          <a:p>
            <a:pPr marL="514350" indent="-514350">
              <a:buAutoNum type="arabicPeriod"/>
            </a:pPr>
            <a:r>
              <a:rPr lang="en-US" dirty="0"/>
              <a:t>Feature Scaling</a:t>
            </a:r>
          </a:p>
          <a:p>
            <a:pPr marL="514350" indent="-514350">
              <a:buFont typeface="Arial" pitchFamily="34" charset="0"/>
              <a:buAutoNum type="arabicPeriod"/>
            </a:pPr>
            <a:r>
              <a:rPr lang="en-US" dirty="0"/>
              <a:t>Model Training &amp; Evaluation</a:t>
            </a:r>
          </a:p>
          <a:p>
            <a:endParaRPr lang="en-US" dirty="0"/>
          </a:p>
          <a:p>
            <a:endParaRPr lang="en-US" dirty="0"/>
          </a:p>
        </p:txBody>
      </p:sp>
      <p:sp>
        <p:nvSpPr>
          <p:cNvPr id="4" name="Slide Number Placeholder 3">
            <a:extLst>
              <a:ext uri="{FF2B5EF4-FFF2-40B4-BE49-F238E27FC236}">
                <a16:creationId xmlns:a16="http://schemas.microsoft.com/office/drawing/2014/main" id="{878E8D2C-D2D9-D14D-D89A-D3169601CB11}"/>
              </a:ext>
            </a:extLst>
          </p:cNvPr>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Model Training &amp; Evaluation</a:t>
            </a: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20</a:t>
            </a:fld>
            <a:endParaRPr lang="en-US"/>
          </a:p>
        </p:txBody>
      </p:sp>
      <p:sp>
        <p:nvSpPr>
          <p:cNvPr id="8" name="TextBox 7">
            <a:extLst>
              <a:ext uri="{FF2B5EF4-FFF2-40B4-BE49-F238E27FC236}">
                <a16:creationId xmlns:a16="http://schemas.microsoft.com/office/drawing/2014/main" id="{E7869CB4-2B07-16A6-033F-0CE88E493B35}"/>
              </a:ext>
            </a:extLst>
          </p:cNvPr>
          <p:cNvSpPr txBox="1"/>
          <p:nvPr/>
        </p:nvSpPr>
        <p:spPr>
          <a:xfrm>
            <a:off x="2739540" y="1502815"/>
            <a:ext cx="4733856" cy="2554545"/>
          </a:xfrm>
          <a:prstGeom prst="rect">
            <a:avLst/>
          </a:prstGeom>
          <a:noFill/>
        </p:spPr>
        <p:txBody>
          <a:bodyPr wrap="square" rtlCol="0" anchor="ctr">
            <a:spAutoFit/>
          </a:bodyPr>
          <a:lstStyle/>
          <a:p>
            <a:pPr marL="285750" indent="-285750" algn="l">
              <a:buFont typeface="Arial" panose="020B0604020202020204" pitchFamily="34" charset="0"/>
              <a:buChar char="•"/>
            </a:pPr>
            <a:r>
              <a:rPr lang="en-GB" sz="2000" b="0" i="0" dirty="0">
                <a:solidFill>
                  <a:srgbClr val="FFFFFF"/>
                </a:solidFill>
                <a:effectLst/>
                <a:latin typeface="-apple-system"/>
              </a:rPr>
              <a:t>Logistic Regression</a:t>
            </a:r>
          </a:p>
          <a:p>
            <a:pPr marL="285750" indent="-285750" algn="l">
              <a:buFont typeface="Arial" panose="020B0604020202020204" pitchFamily="34" charset="0"/>
              <a:buChar char="•"/>
            </a:pPr>
            <a:r>
              <a:rPr lang="en-GB" sz="2000" b="0" i="0" dirty="0">
                <a:solidFill>
                  <a:srgbClr val="FFFFFF"/>
                </a:solidFill>
                <a:effectLst/>
                <a:latin typeface="-apple-system"/>
              </a:rPr>
              <a:t>KNN (k-nearest neighbours algorithm)</a:t>
            </a:r>
          </a:p>
          <a:p>
            <a:pPr marL="285750" indent="-285750" algn="l">
              <a:buFont typeface="Arial" panose="020B0604020202020204" pitchFamily="34" charset="0"/>
              <a:buChar char="•"/>
            </a:pPr>
            <a:r>
              <a:rPr lang="en-GB" sz="2000" b="0" i="0" dirty="0">
                <a:solidFill>
                  <a:srgbClr val="FFFFFF"/>
                </a:solidFill>
                <a:effectLst/>
                <a:latin typeface="-apple-system"/>
              </a:rPr>
              <a:t>Naive Bayes classifier</a:t>
            </a:r>
          </a:p>
          <a:p>
            <a:pPr marL="285750" indent="-285750" algn="l">
              <a:buFont typeface="Arial" panose="020B0604020202020204" pitchFamily="34" charset="0"/>
              <a:buChar char="•"/>
            </a:pPr>
            <a:r>
              <a:rPr lang="en-GB" sz="2000" b="0" i="0" dirty="0">
                <a:solidFill>
                  <a:srgbClr val="FFFFFF"/>
                </a:solidFill>
                <a:effectLst/>
                <a:latin typeface="-apple-system"/>
              </a:rPr>
              <a:t>Gaussian Discriminant Analysis</a:t>
            </a:r>
          </a:p>
          <a:p>
            <a:pPr marL="285750" indent="-285750" algn="l">
              <a:buFont typeface="Arial" panose="020B0604020202020204" pitchFamily="34" charset="0"/>
              <a:buChar char="•"/>
            </a:pPr>
            <a:r>
              <a:rPr lang="en-GB" sz="2000" b="0" i="0" dirty="0">
                <a:solidFill>
                  <a:srgbClr val="FFFFFF"/>
                </a:solidFill>
                <a:effectLst/>
                <a:latin typeface="-apple-system"/>
              </a:rPr>
              <a:t>SVM (Support vector machine)</a:t>
            </a:r>
          </a:p>
          <a:p>
            <a:pPr marL="285750" indent="-285750" algn="l">
              <a:buFont typeface="Arial" panose="020B0604020202020204" pitchFamily="34" charset="0"/>
              <a:buChar char="•"/>
            </a:pPr>
            <a:r>
              <a:rPr lang="en-GB" sz="2000" b="0" i="0" dirty="0">
                <a:solidFill>
                  <a:srgbClr val="FFFFFF"/>
                </a:solidFill>
                <a:effectLst/>
                <a:latin typeface="-apple-system"/>
              </a:rPr>
              <a:t>Decision Tree, Random Forest</a:t>
            </a:r>
          </a:p>
          <a:p>
            <a:pPr marL="285750" indent="-285750" algn="l">
              <a:buFont typeface="Arial" panose="020B0604020202020204" pitchFamily="34" charset="0"/>
              <a:buChar char="•"/>
            </a:pPr>
            <a:r>
              <a:rPr lang="en-GB" sz="2000" b="0" i="0" dirty="0">
                <a:solidFill>
                  <a:srgbClr val="FFFFFF"/>
                </a:solidFill>
                <a:effectLst/>
                <a:latin typeface="-apple-system"/>
              </a:rPr>
              <a:t>Gradient Boosting</a:t>
            </a:r>
          </a:p>
          <a:p>
            <a:pPr marL="285750" indent="-285750" algn="l">
              <a:buFont typeface="Arial" panose="020B0604020202020204" pitchFamily="34" charset="0"/>
              <a:buChar char="•"/>
            </a:pPr>
            <a:r>
              <a:rPr lang="en-GB" sz="2000" b="0" i="0" dirty="0">
                <a:solidFill>
                  <a:srgbClr val="FFFFFF"/>
                </a:solidFill>
                <a:effectLst/>
                <a:latin typeface="-apple-system"/>
              </a:rPr>
              <a:t>AdaBoost (Adaptive Boosting)</a:t>
            </a:r>
          </a:p>
        </p:txBody>
      </p:sp>
    </p:spTree>
    <p:extLst>
      <p:ext uri="{BB962C8B-B14F-4D97-AF65-F5344CB8AC3E}">
        <p14:creationId xmlns:p14="http://schemas.microsoft.com/office/powerpoint/2010/main" val="162244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71187-3996-B1BC-FF20-371238B19BA6}"/>
              </a:ext>
            </a:extLst>
          </p:cNvPr>
          <p:cNvSpPr/>
          <p:nvPr/>
        </p:nvSpPr>
        <p:spPr>
          <a:xfrm>
            <a:off x="0" y="1383060"/>
            <a:ext cx="9162300" cy="376044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21</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bg1"/>
                </a:solidFill>
              </a:rPr>
              <a:t>Model Training &amp; Evaluation</a:t>
            </a:r>
            <a:endParaRPr lang="en-US" sz="3600" dirty="0">
              <a:solidFill>
                <a:schemeClr val="bg1"/>
              </a:solidFill>
            </a:endParaRPr>
          </a:p>
        </p:txBody>
      </p:sp>
      <p:pic>
        <p:nvPicPr>
          <p:cNvPr id="4" name="Picture 3" descr="Graphical user interface, chart, bar chart&#10;&#10;Description automatically generated">
            <a:extLst>
              <a:ext uri="{FF2B5EF4-FFF2-40B4-BE49-F238E27FC236}">
                <a16:creationId xmlns:a16="http://schemas.microsoft.com/office/drawing/2014/main" id="{18788304-E191-501C-18A5-71AC610B9785}"/>
              </a:ext>
            </a:extLst>
          </p:cNvPr>
          <p:cNvPicPr>
            <a:picLocks noChangeAspect="1"/>
          </p:cNvPicPr>
          <p:nvPr/>
        </p:nvPicPr>
        <p:blipFill rotWithShape="1">
          <a:blip r:embed="rId3">
            <a:extLst>
              <a:ext uri="{28A0092B-C50C-407E-A947-70E740481C1C}">
                <a14:useLocalDpi xmlns:a14="http://schemas.microsoft.com/office/drawing/2010/main" val="0"/>
              </a:ext>
            </a:extLst>
          </a:blip>
          <a:srcRect l="84" t="33440" r="-598" b="33654"/>
          <a:stretch/>
        </p:blipFill>
        <p:spPr>
          <a:xfrm>
            <a:off x="296260" y="3257760"/>
            <a:ext cx="4628071" cy="1508735"/>
          </a:xfrm>
          <a:prstGeom prst="rect">
            <a:avLst/>
          </a:prstGeom>
        </p:spPr>
      </p:pic>
      <p:pic>
        <p:nvPicPr>
          <p:cNvPr id="7" name="Picture 6" descr="Graphical user interface, chart, bar chart&#10;&#10;Description automatically generated">
            <a:extLst>
              <a:ext uri="{FF2B5EF4-FFF2-40B4-BE49-F238E27FC236}">
                <a16:creationId xmlns:a16="http://schemas.microsoft.com/office/drawing/2014/main" id="{4BA1EDF3-565E-7EC5-B6A8-D8A87141F01D}"/>
              </a:ext>
            </a:extLst>
          </p:cNvPr>
          <p:cNvPicPr>
            <a:picLocks noChangeAspect="1"/>
          </p:cNvPicPr>
          <p:nvPr/>
        </p:nvPicPr>
        <p:blipFill rotWithShape="1">
          <a:blip r:embed="rId3">
            <a:extLst>
              <a:ext uri="{28A0092B-C50C-407E-A947-70E740481C1C}">
                <a14:useLocalDpi xmlns:a14="http://schemas.microsoft.com/office/drawing/2010/main" val="0"/>
              </a:ext>
            </a:extLst>
          </a:blip>
          <a:srcRect t="640" r="-513" b="66453"/>
          <a:stretch/>
        </p:blipFill>
        <p:spPr>
          <a:xfrm>
            <a:off x="296260" y="1760064"/>
            <a:ext cx="4628071" cy="1508735"/>
          </a:xfrm>
          <a:prstGeom prst="rect">
            <a:avLst/>
          </a:prstGeom>
        </p:spPr>
      </p:pic>
      <p:pic>
        <p:nvPicPr>
          <p:cNvPr id="12" name="Picture 11" descr="Graphical user interface, chart, bar chart&#10;&#10;Description automatically generated">
            <a:extLst>
              <a:ext uri="{FF2B5EF4-FFF2-40B4-BE49-F238E27FC236}">
                <a16:creationId xmlns:a16="http://schemas.microsoft.com/office/drawing/2014/main" id="{AB50BAA7-69B0-BADC-60E3-55E75667FB2C}"/>
              </a:ext>
            </a:extLst>
          </p:cNvPr>
          <p:cNvPicPr>
            <a:picLocks noChangeAspect="1"/>
          </p:cNvPicPr>
          <p:nvPr/>
        </p:nvPicPr>
        <p:blipFill rotWithShape="1">
          <a:blip r:embed="rId3">
            <a:extLst>
              <a:ext uri="{28A0092B-C50C-407E-A947-70E740481C1C}">
                <a14:useLocalDpi xmlns:a14="http://schemas.microsoft.com/office/drawing/2010/main" val="0"/>
              </a:ext>
            </a:extLst>
          </a:blip>
          <a:srcRect l="159" t="68368" r="35218"/>
          <a:stretch/>
        </p:blipFill>
        <p:spPr>
          <a:xfrm>
            <a:off x="4876206" y="3257759"/>
            <a:ext cx="3095302" cy="1508735"/>
          </a:xfrm>
          <a:prstGeom prst="rect">
            <a:avLst/>
          </a:prstGeom>
        </p:spPr>
      </p:pic>
    </p:spTree>
    <p:extLst>
      <p:ext uri="{BB962C8B-B14F-4D97-AF65-F5344CB8AC3E}">
        <p14:creationId xmlns:p14="http://schemas.microsoft.com/office/powerpoint/2010/main" val="358357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271187-3996-B1BC-FF20-371238B19BA6}"/>
              </a:ext>
            </a:extLst>
          </p:cNvPr>
          <p:cNvSpPr/>
          <p:nvPr/>
        </p:nvSpPr>
        <p:spPr>
          <a:xfrm>
            <a:off x="46144" y="1390568"/>
            <a:ext cx="9162300" cy="376044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22</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bg1"/>
                </a:solidFill>
              </a:rPr>
              <a:t>Model Training &amp; Evaluation</a:t>
            </a:r>
            <a:endParaRPr lang="en-US" sz="3600" dirty="0">
              <a:solidFill>
                <a:schemeClr val="bg1"/>
              </a:solidFill>
            </a:endParaRPr>
          </a:p>
        </p:txBody>
      </p:sp>
      <p:pic>
        <p:nvPicPr>
          <p:cNvPr id="13" name="Picture 12" descr="Graphical user interface, text, application&#10;&#10;Description automatically generated">
            <a:extLst>
              <a:ext uri="{FF2B5EF4-FFF2-40B4-BE49-F238E27FC236}">
                <a16:creationId xmlns:a16="http://schemas.microsoft.com/office/drawing/2014/main" id="{C29B6A94-3EDC-D7EB-0DB6-B76302053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7818" y="1461389"/>
            <a:ext cx="4442114" cy="18259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8213143A-2111-C350-980F-35FFDD44B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86" y="3253690"/>
            <a:ext cx="4442114" cy="1825900"/>
          </a:xfrm>
          <a:prstGeom prst="rect">
            <a:avLst/>
          </a:prstGeom>
        </p:spPr>
      </p:pic>
    </p:spTree>
    <p:extLst>
      <p:ext uri="{BB962C8B-B14F-4D97-AF65-F5344CB8AC3E}">
        <p14:creationId xmlns:p14="http://schemas.microsoft.com/office/powerpoint/2010/main" val="3474824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2113635"/>
            <a:ext cx="6260905" cy="916229"/>
          </a:xfrm>
        </p:spPr>
        <p:txBody>
          <a:bodyPr/>
          <a:lstStyle/>
          <a:p>
            <a:pPr algn="ctr"/>
            <a:r>
              <a:rPr lang="en-US" b="1" dirty="0">
                <a:solidFill>
                  <a:srgbClr val="FFFFFF"/>
                </a:solidFill>
                <a:effectLst/>
                <a:latin typeface="-apple-system"/>
              </a:rPr>
              <a:t>Thank you</a:t>
            </a:r>
            <a:endParaRPr lang="en-GB" b="1" i="0" dirty="0">
              <a:solidFill>
                <a:srgbClr val="FFFFFF"/>
              </a:solidFill>
              <a:effectLst/>
              <a:latin typeface="-apple-system"/>
            </a:endParaRPr>
          </a:p>
        </p:txBody>
      </p:sp>
      <p:sp>
        <p:nvSpPr>
          <p:cNvPr id="2" name="Slide Number Placeholder 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367830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30" y="1502814"/>
            <a:ext cx="3054100" cy="2137871"/>
          </a:xfrm>
        </p:spPr>
        <p:txBody>
          <a:bodyPr anchor="ctr">
            <a:normAutofit/>
          </a:bodyPr>
          <a:lstStyle/>
          <a:p>
            <a:pPr algn="ctr"/>
            <a:r>
              <a:rPr lang="en-US" dirty="0"/>
              <a:t>Introduction</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3</a:t>
            </a:fld>
            <a:endParaRPr lang="en-US"/>
          </a:p>
        </p:txBody>
      </p:sp>
    </p:spTree>
    <p:extLst>
      <p:ext uri="{BB962C8B-B14F-4D97-AF65-F5344CB8AC3E}">
        <p14:creationId xmlns:p14="http://schemas.microsoft.com/office/powerpoint/2010/main" val="231369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941825" y="2123489"/>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Introduction</a:t>
            </a:r>
          </a:p>
        </p:txBody>
      </p:sp>
      <p:sp>
        <p:nvSpPr>
          <p:cNvPr id="3" name="Rectangle 2">
            <a:extLst>
              <a:ext uri="{FF2B5EF4-FFF2-40B4-BE49-F238E27FC236}">
                <a16:creationId xmlns:a16="http://schemas.microsoft.com/office/drawing/2014/main" id="{B7C08548-0F43-49C4-9CC3-CDA6B62E84A0}"/>
              </a:ext>
            </a:extLst>
          </p:cNvPr>
          <p:cNvSpPr/>
          <p:nvPr/>
        </p:nvSpPr>
        <p:spPr>
          <a:xfrm>
            <a:off x="3670855" y="2123491"/>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sp>
        <p:nvSpPr>
          <p:cNvPr id="4" name="Rectangle 3">
            <a:extLst>
              <a:ext uri="{FF2B5EF4-FFF2-40B4-BE49-F238E27FC236}">
                <a16:creationId xmlns:a16="http://schemas.microsoft.com/office/drawing/2014/main" id="{4EE2A23E-1EC7-CAE3-9A84-755C4A42DE80}"/>
              </a:ext>
            </a:extLst>
          </p:cNvPr>
          <p:cNvSpPr/>
          <p:nvPr/>
        </p:nvSpPr>
        <p:spPr>
          <a:xfrm>
            <a:off x="6399886" y="2123489"/>
            <a:ext cx="1802289" cy="1802289"/>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dirty="0"/>
          </a:p>
        </p:txBody>
      </p:sp>
      <p:pic>
        <p:nvPicPr>
          <p:cNvPr id="7" name="Picture 6" descr="Icon&#10;&#10;Description automatically generated">
            <a:extLst>
              <a:ext uri="{FF2B5EF4-FFF2-40B4-BE49-F238E27FC236}">
                <a16:creationId xmlns:a16="http://schemas.microsoft.com/office/drawing/2014/main" id="{B9D6DB70-5EEE-107C-F22E-0A406EDF1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849" y="2445513"/>
            <a:ext cx="1158240" cy="1158240"/>
          </a:xfrm>
          <a:prstGeom prst="rect">
            <a:avLst/>
          </a:prstGeom>
        </p:spPr>
      </p:pic>
      <p:pic>
        <p:nvPicPr>
          <p:cNvPr id="11" name="Picture 10" descr="Icon&#10;&#10;Description automatically generated">
            <a:extLst>
              <a:ext uri="{FF2B5EF4-FFF2-40B4-BE49-F238E27FC236}">
                <a16:creationId xmlns:a16="http://schemas.microsoft.com/office/drawing/2014/main" id="{E3D3C40B-46A1-55CF-4EDF-594C651C4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712" y="2502345"/>
            <a:ext cx="1044576" cy="1044576"/>
          </a:xfrm>
          <a:prstGeom prst="rect">
            <a:avLst/>
          </a:prstGeom>
        </p:spPr>
      </p:pic>
      <p:pic>
        <p:nvPicPr>
          <p:cNvPr id="13" name="Picture 12" descr="Icon&#10;&#10;Description automatically generated">
            <a:extLst>
              <a:ext uri="{FF2B5EF4-FFF2-40B4-BE49-F238E27FC236}">
                <a16:creationId xmlns:a16="http://schemas.microsoft.com/office/drawing/2014/main" id="{30F197BB-BBD2-8D4C-89BB-C9222DA4BA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006" y="2514609"/>
            <a:ext cx="1020047" cy="1020047"/>
          </a:xfrm>
          <a:prstGeom prst="rect">
            <a:avLst/>
          </a:prstGeom>
        </p:spPr>
      </p:pic>
    </p:spTree>
    <p:extLst>
      <p:ext uri="{BB962C8B-B14F-4D97-AF65-F5344CB8AC3E}">
        <p14:creationId xmlns:p14="http://schemas.microsoft.com/office/powerpoint/2010/main" val="354376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5</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Breast Cancer</a:t>
            </a:r>
          </a:p>
        </p:txBody>
      </p:sp>
      <p:sp>
        <p:nvSpPr>
          <p:cNvPr id="9" name="TextBox 8">
            <a:extLst>
              <a:ext uri="{FF2B5EF4-FFF2-40B4-BE49-F238E27FC236}">
                <a16:creationId xmlns:a16="http://schemas.microsoft.com/office/drawing/2014/main" id="{A8EA2026-7667-CF59-8C07-7883BD3A1077}"/>
              </a:ext>
            </a:extLst>
          </p:cNvPr>
          <p:cNvSpPr txBox="1"/>
          <p:nvPr/>
        </p:nvSpPr>
        <p:spPr>
          <a:xfrm>
            <a:off x="1365195" y="1688327"/>
            <a:ext cx="6108201" cy="2677656"/>
          </a:xfrm>
          <a:prstGeom prst="rect">
            <a:avLst/>
          </a:prstGeom>
          <a:noFill/>
        </p:spPr>
        <p:txBody>
          <a:bodyPr wrap="square" rtlCol="0" anchor="ctr">
            <a:spAutoFit/>
          </a:bodyPr>
          <a:lstStyle/>
          <a:p>
            <a:pPr marL="285750" indent="-285750" algn="just">
              <a:buFont typeface="Arial" panose="020B0604020202020204" pitchFamily="34" charset="0"/>
              <a:buChar char="•"/>
            </a:pPr>
            <a:r>
              <a:rPr lang="en-GB" sz="1400" b="0" i="0" dirty="0">
                <a:solidFill>
                  <a:srgbClr val="FFFFFF"/>
                </a:solidFill>
                <a:effectLst/>
                <a:latin typeface="-apple-system"/>
              </a:rPr>
              <a:t>Breast cancer is a major public health concern worldwide, as it is the most common cancer among women and the second most common cancer overall. </a:t>
            </a:r>
          </a:p>
          <a:p>
            <a:pPr marL="285750" indent="-285750" algn="just">
              <a:buFont typeface="Arial" panose="020B0604020202020204" pitchFamily="34" charset="0"/>
              <a:buChar char="•"/>
            </a:pPr>
            <a:endParaRPr lang="en-GB" sz="1400" dirty="0">
              <a:solidFill>
                <a:srgbClr val="FFFFFF"/>
              </a:solidFill>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According to the World Health Organization, breast cancer accounted for 25% of all cancer cases and affected over 2.1 million people in 2015 alone. </a:t>
            </a:r>
          </a:p>
          <a:p>
            <a:pPr marL="285750" indent="-285750" algn="just">
              <a:buFont typeface="Arial" panose="020B0604020202020204" pitchFamily="34" charset="0"/>
              <a:buChar char="•"/>
            </a:pPr>
            <a:endParaRPr lang="en-GB" sz="1400" dirty="0">
              <a:solidFill>
                <a:srgbClr val="FFFFFF"/>
              </a:solidFill>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The disease occurs when the cells in the breast begin to grow uncontrollably, often forming </a:t>
            </a:r>
            <a:r>
              <a:rPr lang="en-GB" sz="1400" b="0" i="0" dirty="0" err="1">
                <a:solidFill>
                  <a:srgbClr val="FFFFFF"/>
                </a:solidFill>
                <a:effectLst/>
                <a:latin typeface="-apple-system"/>
              </a:rPr>
              <a:t>tumors</a:t>
            </a:r>
            <a:r>
              <a:rPr lang="en-GB" sz="1400" b="0" i="0" dirty="0">
                <a:solidFill>
                  <a:srgbClr val="FFFFFF"/>
                </a:solidFill>
                <a:effectLst/>
                <a:latin typeface="-apple-system"/>
              </a:rPr>
              <a:t> that can be detected through imaging or felt as lumps in the breast area. </a:t>
            </a:r>
          </a:p>
          <a:p>
            <a:pPr algn="just"/>
            <a:endParaRPr lang="en-GB" sz="1400" b="0" i="0" dirty="0">
              <a:solidFill>
                <a:srgbClr val="FFFFFF"/>
              </a:solidFill>
              <a:effectLst/>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Early detection and treatment are crucial for improving the prognosis of breast cancer patients.</a:t>
            </a:r>
            <a:endParaRPr lang="en-GR" sz="1400" dirty="0"/>
          </a:p>
        </p:txBody>
      </p:sp>
      <p:pic>
        <p:nvPicPr>
          <p:cNvPr id="11" name="Picture 10" descr="Icon&#10;&#10;Description automatically generated">
            <a:extLst>
              <a:ext uri="{FF2B5EF4-FFF2-40B4-BE49-F238E27FC236}">
                <a16:creationId xmlns:a16="http://schemas.microsoft.com/office/drawing/2014/main" id="{864447A5-92A2-3559-DC8D-316DE07DC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357" y="4023574"/>
            <a:ext cx="684817" cy="684817"/>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Project Description</a:t>
            </a:r>
          </a:p>
        </p:txBody>
      </p:sp>
      <p:sp>
        <p:nvSpPr>
          <p:cNvPr id="9" name="TextBox 8">
            <a:extLst>
              <a:ext uri="{FF2B5EF4-FFF2-40B4-BE49-F238E27FC236}">
                <a16:creationId xmlns:a16="http://schemas.microsoft.com/office/drawing/2014/main" id="{A8EA2026-7667-CF59-8C07-7883BD3A1077}"/>
              </a:ext>
            </a:extLst>
          </p:cNvPr>
          <p:cNvSpPr txBox="1"/>
          <p:nvPr/>
        </p:nvSpPr>
        <p:spPr>
          <a:xfrm>
            <a:off x="1288842" y="1872348"/>
            <a:ext cx="6108200" cy="2462213"/>
          </a:xfrm>
          <a:prstGeom prst="rect">
            <a:avLst/>
          </a:prstGeom>
          <a:noFill/>
        </p:spPr>
        <p:txBody>
          <a:bodyPr wrap="square" rtlCol="0" anchor="ctr">
            <a:spAutoFit/>
          </a:bodyPr>
          <a:lstStyle/>
          <a:p>
            <a:pPr marL="285750" indent="-285750" algn="l">
              <a:buFont typeface="Arial" panose="020B0604020202020204" pitchFamily="34" charset="0"/>
              <a:buChar char="•"/>
            </a:pPr>
            <a:r>
              <a:rPr lang="en-GB" sz="1400" b="0" i="0" dirty="0">
                <a:solidFill>
                  <a:srgbClr val="FFFFFF"/>
                </a:solidFill>
                <a:effectLst/>
                <a:latin typeface="-apple-system"/>
              </a:rPr>
              <a:t>In this classification problem, we are given a dataset of breast cancer cases, </a:t>
            </a:r>
            <a:r>
              <a:rPr lang="en-GB" sz="1400" dirty="0">
                <a:solidFill>
                  <a:srgbClr val="FFFFFF"/>
                </a:solidFill>
                <a:latin typeface="-apple-system"/>
              </a:rPr>
              <a:t>with 30 </a:t>
            </a:r>
            <a:r>
              <a:rPr lang="en-GB" sz="1400" b="0" i="0" dirty="0">
                <a:solidFill>
                  <a:srgbClr val="FFFFFF"/>
                </a:solidFill>
                <a:effectLst/>
                <a:latin typeface="-apple-system"/>
              </a:rPr>
              <a:t>features each . These features include measurements of the </a:t>
            </a:r>
            <a:r>
              <a:rPr lang="en-GB" sz="1400" b="0" i="0" dirty="0" err="1">
                <a:solidFill>
                  <a:srgbClr val="FFFFFF"/>
                </a:solidFill>
                <a:effectLst/>
                <a:latin typeface="-apple-system"/>
              </a:rPr>
              <a:t>tumors</a:t>
            </a:r>
            <a:r>
              <a:rPr lang="en-GB" sz="1400" b="0" i="0" dirty="0">
                <a:solidFill>
                  <a:srgbClr val="FFFFFF"/>
                </a:solidFill>
                <a:effectLst/>
                <a:latin typeface="-apple-system"/>
              </a:rPr>
              <a:t>. </a:t>
            </a:r>
          </a:p>
          <a:p>
            <a:pPr marL="285750" indent="-285750" algn="l">
              <a:buFont typeface="Arial" panose="020B0604020202020204" pitchFamily="34" charset="0"/>
              <a:buChar char="•"/>
            </a:pPr>
            <a:endParaRPr lang="en-GB" sz="1400" dirty="0">
              <a:solidFill>
                <a:srgbClr val="FFFFFF"/>
              </a:solidFill>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The goal of this study is to use these features to predict whether a given case is malignant or benign, with the ultimate goal of improving the early detection and treatment of breast cancer.</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just">
              <a:buFont typeface="Arial" panose="020B0604020202020204" pitchFamily="34" charset="0"/>
              <a:buChar char="•"/>
            </a:pPr>
            <a:r>
              <a:rPr lang="en-GB" sz="1400" b="0" i="0" dirty="0">
                <a:solidFill>
                  <a:srgbClr val="FFFFFF"/>
                </a:solidFill>
                <a:effectLst/>
                <a:latin typeface="-apple-system"/>
              </a:rPr>
              <a:t>The models that will be used in this study include various machine learning algorithms</a:t>
            </a:r>
            <a:r>
              <a:rPr lang="en-GB" sz="1400" dirty="0">
                <a:solidFill>
                  <a:srgbClr val="FFFFFF"/>
                </a:solidFill>
                <a:latin typeface="-apple-system"/>
              </a:rPr>
              <a:t>. These models will be trained and evaluated, in order to determine their effectiveness in predicting the type of breast cancer with and without feature engineering.</a:t>
            </a:r>
            <a:endParaRPr lang="en-GB" sz="1400" b="0" i="0" dirty="0">
              <a:solidFill>
                <a:srgbClr val="FFFFFF"/>
              </a:solidFill>
              <a:effectLst/>
              <a:latin typeface="-apple-system"/>
            </a:endParaRPr>
          </a:p>
        </p:txBody>
      </p:sp>
      <p:pic>
        <p:nvPicPr>
          <p:cNvPr id="3" name="Picture 2" descr="Icon&#10;&#10;Description automatically generated">
            <a:extLst>
              <a:ext uri="{FF2B5EF4-FFF2-40B4-BE49-F238E27FC236}">
                <a16:creationId xmlns:a16="http://schemas.microsoft.com/office/drawing/2014/main" id="{D17D3E82-D08E-E879-0E6F-67FB0F369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22" y="4067426"/>
            <a:ext cx="627241" cy="627241"/>
          </a:xfrm>
          <a:prstGeom prst="rect">
            <a:avLst/>
          </a:prstGeom>
        </p:spPr>
      </p:pic>
    </p:spTree>
    <p:extLst>
      <p:ext uri="{BB962C8B-B14F-4D97-AF65-F5344CB8AC3E}">
        <p14:creationId xmlns:p14="http://schemas.microsoft.com/office/powerpoint/2010/main" val="101882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7</a:t>
            </a:fld>
            <a:endParaRPr lang="en-US"/>
          </a:p>
        </p:txBody>
      </p:sp>
      <p:sp>
        <p:nvSpPr>
          <p:cNvPr id="5" name="Rectangle 4">
            <a:extLst>
              <a:ext uri="{FF2B5EF4-FFF2-40B4-BE49-F238E27FC236}">
                <a16:creationId xmlns:a16="http://schemas.microsoft.com/office/drawing/2014/main" id="{46271187-3996-B1BC-FF20-371238B19BA6}"/>
              </a:ext>
            </a:extLst>
          </p:cNvPr>
          <p:cNvSpPr/>
          <p:nvPr/>
        </p:nvSpPr>
        <p:spPr>
          <a:xfrm>
            <a:off x="1288842" y="1656904"/>
            <a:ext cx="6566315" cy="311036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Goal</a:t>
            </a:r>
          </a:p>
        </p:txBody>
      </p:sp>
      <p:sp>
        <p:nvSpPr>
          <p:cNvPr id="9" name="TextBox 8">
            <a:extLst>
              <a:ext uri="{FF2B5EF4-FFF2-40B4-BE49-F238E27FC236}">
                <a16:creationId xmlns:a16="http://schemas.microsoft.com/office/drawing/2014/main" id="{A8EA2026-7667-CF59-8C07-7883BD3A1077}"/>
              </a:ext>
            </a:extLst>
          </p:cNvPr>
          <p:cNvSpPr txBox="1"/>
          <p:nvPr/>
        </p:nvSpPr>
        <p:spPr>
          <a:xfrm>
            <a:off x="1331136" y="1710765"/>
            <a:ext cx="6065905" cy="2677656"/>
          </a:xfrm>
          <a:prstGeom prst="rect">
            <a:avLst/>
          </a:prstGeom>
          <a:noFill/>
        </p:spPr>
        <p:txBody>
          <a:bodyPr wrap="square" rtlCol="0" anchor="ctr">
            <a:spAutoFit/>
          </a:bodyPr>
          <a:lstStyle/>
          <a:p>
            <a:pPr algn="l"/>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Identify the most relevant features for predicting breast cancer type by using various feature selection techniques such as histograms, Pearson correlation, wrapper methods, and Lasso.</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Evaluate the performance of the models before and after feature engineering, in order to determine the impact of feature selection and scaling on the predictive power of the models.</a:t>
            </a:r>
          </a:p>
          <a:p>
            <a:pPr marL="285750" indent="-285750" algn="l">
              <a:buFont typeface="Arial" panose="020B0604020202020204" pitchFamily="34" charset="0"/>
              <a:buChar char="•"/>
            </a:pPr>
            <a:endParaRPr lang="en-GB" sz="1400" b="0" i="0" dirty="0">
              <a:solidFill>
                <a:srgbClr val="FFFFFF"/>
              </a:solidFill>
              <a:effectLst/>
              <a:latin typeface="-apple-system"/>
            </a:endParaRPr>
          </a:p>
          <a:p>
            <a:pPr marL="285750" indent="-285750" algn="l">
              <a:buFont typeface="Arial" panose="020B0604020202020204" pitchFamily="34" charset="0"/>
              <a:buChar char="•"/>
            </a:pPr>
            <a:r>
              <a:rPr lang="en-GB" sz="1400" b="0" i="0" dirty="0">
                <a:solidFill>
                  <a:srgbClr val="FFFFFF"/>
                </a:solidFill>
                <a:effectLst/>
                <a:latin typeface="-apple-system"/>
              </a:rPr>
              <a:t>Compare the performance of different models and identify which models are most effective for this classification problem and what factors contribute to their success.</a:t>
            </a:r>
          </a:p>
        </p:txBody>
      </p:sp>
      <p:pic>
        <p:nvPicPr>
          <p:cNvPr id="3" name="Picture 2" descr="Icon&#10;&#10;Description automatically generated">
            <a:extLst>
              <a:ext uri="{FF2B5EF4-FFF2-40B4-BE49-F238E27FC236}">
                <a16:creationId xmlns:a16="http://schemas.microsoft.com/office/drawing/2014/main" id="{D17D3E82-D08E-E879-0E6F-67FB0F369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622" y="4067426"/>
            <a:ext cx="627241" cy="627241"/>
          </a:xfrm>
          <a:prstGeom prst="rect">
            <a:avLst/>
          </a:prstGeom>
        </p:spPr>
      </p:pic>
    </p:spTree>
    <p:extLst>
      <p:ext uri="{BB962C8B-B14F-4D97-AF65-F5344CB8AC3E}">
        <p14:creationId xmlns:p14="http://schemas.microsoft.com/office/powerpoint/2010/main" val="22638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488229" y="1502814"/>
            <a:ext cx="3206805" cy="2137871"/>
          </a:xfrm>
        </p:spPr>
        <p:txBody>
          <a:bodyPr anchor="ctr">
            <a:normAutofit/>
          </a:bodyPr>
          <a:lstStyle/>
          <a:p>
            <a:pPr algn="ctr"/>
            <a:r>
              <a:rPr lang="en-US" dirty="0"/>
              <a:t>Data Processing</a:t>
            </a:r>
          </a:p>
        </p:txBody>
      </p:sp>
      <p:sp>
        <p:nvSpPr>
          <p:cNvPr id="2" name="Slide Number Placeholder 1" hidden="1">
            <a:extLst>
              <a:ext uri="{FF2B5EF4-FFF2-40B4-BE49-F238E27FC236}">
                <a16:creationId xmlns:a16="http://schemas.microsoft.com/office/drawing/2014/main" id="{C94BDE27-BC72-7EE9-6D0C-5552586D05E7}"/>
              </a:ext>
            </a:extLst>
          </p:cNvPr>
          <p:cNvSpPr>
            <a:spLocks noGrp="1"/>
          </p:cNvSpPr>
          <p:nvPr>
            <p:ph type="sldNum" sz="quarter" idx="12"/>
          </p:nvPr>
        </p:nvSpPr>
        <p:spPr/>
        <p:txBody>
          <a:bodyPr/>
          <a:lstStyle/>
          <a:p>
            <a:pPr>
              <a:spcAft>
                <a:spcPts val="600"/>
              </a:spcAft>
            </a:pPr>
            <a:fld id="{B82CCC60-E8CD-4174-8B1A-7DF615B22EEF}" type="slidenum">
              <a:rPr lang="en-US" smtClean="0"/>
              <a:pPr>
                <a:spcAft>
                  <a:spcPts val="600"/>
                </a:spcAft>
              </a:pPr>
              <a:t>8</a:t>
            </a:fld>
            <a:endParaRPr lang="en-US"/>
          </a:p>
        </p:txBody>
      </p:sp>
    </p:spTree>
    <p:extLst>
      <p:ext uri="{BB962C8B-B14F-4D97-AF65-F5344CB8AC3E}">
        <p14:creationId xmlns:p14="http://schemas.microsoft.com/office/powerpoint/2010/main" val="224124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2EE286CC-E696-C054-6FE8-CEA9FA89CCD1}"/>
              </a:ext>
            </a:extLst>
          </p:cNvPr>
          <p:cNvSpPr/>
          <p:nvPr/>
        </p:nvSpPr>
        <p:spPr>
          <a:xfrm>
            <a:off x="7383733" y="3425792"/>
            <a:ext cx="1527050" cy="1673725"/>
          </a:xfrm>
          <a:prstGeom prst="roundRect">
            <a:avLst/>
          </a:prstGeom>
          <a:solidFill>
            <a:schemeClr val="bg1">
              <a:lumMod val="50000"/>
            </a:schemeClr>
          </a:solidFill>
          <a:ln>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42" name="Rounded Rectangle 41">
            <a:extLst>
              <a:ext uri="{FF2B5EF4-FFF2-40B4-BE49-F238E27FC236}">
                <a16:creationId xmlns:a16="http://schemas.microsoft.com/office/drawing/2014/main" id="{2896A367-92BD-88CE-0303-C1D7CA975469}"/>
              </a:ext>
            </a:extLst>
          </p:cNvPr>
          <p:cNvSpPr/>
          <p:nvPr/>
        </p:nvSpPr>
        <p:spPr>
          <a:xfrm>
            <a:off x="7383733" y="1429512"/>
            <a:ext cx="1527050" cy="1673725"/>
          </a:xfrm>
          <a:prstGeom prst="roundRect">
            <a:avLst/>
          </a:prstGeom>
          <a:solidFill>
            <a:schemeClr val="tx2">
              <a:lumMod val="75000"/>
            </a:schemeClr>
          </a:solidFill>
          <a:ln>
            <a:solidFill>
              <a:srgbClr val="E434CB"/>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GR"/>
          </a:p>
        </p:txBody>
      </p:sp>
      <p:sp>
        <p:nvSpPr>
          <p:cNvPr id="2" name="Slide Number Placeholder 1">
            <a:extLst>
              <a:ext uri="{FF2B5EF4-FFF2-40B4-BE49-F238E27FC236}">
                <a16:creationId xmlns:a16="http://schemas.microsoft.com/office/drawing/2014/main" id="{5B4FF148-3A8C-68FF-70ED-E12667E1B14A}"/>
              </a:ext>
            </a:extLst>
          </p:cNvPr>
          <p:cNvSpPr>
            <a:spLocks noGrp="1"/>
          </p:cNvSpPr>
          <p:nvPr>
            <p:ph type="sldNum" sz="quarter" idx="12"/>
          </p:nvPr>
        </p:nvSpPr>
        <p:spPr/>
        <p:txBody>
          <a:bodyPr/>
          <a:lstStyle/>
          <a:p>
            <a:fld id="{B82CCC60-E8CD-4174-8B1A-7DF615B22EEF}" type="slidenum">
              <a:rPr lang="en-US" smtClean="0"/>
              <a:pPr/>
              <a:t>9</a:t>
            </a:fld>
            <a:endParaRPr lang="en-US"/>
          </a:p>
        </p:txBody>
      </p:sp>
      <p:sp>
        <p:nvSpPr>
          <p:cNvPr id="8" name="Title 3">
            <a:extLst>
              <a:ext uri="{FF2B5EF4-FFF2-40B4-BE49-F238E27FC236}">
                <a16:creationId xmlns:a16="http://schemas.microsoft.com/office/drawing/2014/main" id="{57F3F99E-E37A-82F9-5CD0-39F7548D7501}"/>
              </a:ext>
            </a:extLst>
          </p:cNvPr>
          <p:cNvSpPr txBox="1">
            <a:spLocks/>
          </p:cNvSpPr>
          <p:nvPr/>
        </p:nvSpPr>
        <p:spPr>
          <a:xfrm>
            <a:off x="3655770" y="1"/>
            <a:ext cx="5488230" cy="1383059"/>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solidFill>
                  <a:schemeClr val="bg1"/>
                </a:solidFill>
              </a:rPr>
              <a:t>Data Processing</a:t>
            </a:r>
          </a:p>
        </p:txBody>
      </p:sp>
      <p:sp>
        <p:nvSpPr>
          <p:cNvPr id="4" name="Rectangle 3">
            <a:extLst>
              <a:ext uri="{FF2B5EF4-FFF2-40B4-BE49-F238E27FC236}">
                <a16:creationId xmlns:a16="http://schemas.microsoft.com/office/drawing/2014/main" id="{1F26BD1D-159A-31AD-0EB0-E6997B5F244D}"/>
              </a:ext>
            </a:extLst>
          </p:cNvPr>
          <p:cNvSpPr/>
          <p:nvPr/>
        </p:nvSpPr>
        <p:spPr>
          <a:xfrm>
            <a:off x="296260" y="2758745"/>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R"/>
          </a:p>
        </p:txBody>
      </p:sp>
      <p:sp>
        <p:nvSpPr>
          <p:cNvPr id="6" name="TextBox 5">
            <a:extLst>
              <a:ext uri="{FF2B5EF4-FFF2-40B4-BE49-F238E27FC236}">
                <a16:creationId xmlns:a16="http://schemas.microsoft.com/office/drawing/2014/main" id="{6226D389-C326-5035-DDC6-3F5E2FF0D50F}"/>
              </a:ext>
            </a:extLst>
          </p:cNvPr>
          <p:cNvSpPr txBox="1"/>
          <p:nvPr/>
        </p:nvSpPr>
        <p:spPr>
          <a:xfrm>
            <a:off x="372612" y="2788912"/>
            <a:ext cx="1068935" cy="584775"/>
          </a:xfrm>
          <a:prstGeom prst="rect">
            <a:avLst/>
          </a:prstGeom>
          <a:noFill/>
        </p:spPr>
        <p:txBody>
          <a:bodyPr wrap="square" rtlCol="0">
            <a:spAutoFit/>
          </a:bodyPr>
          <a:lstStyle/>
          <a:p>
            <a:pPr algn="ctr"/>
            <a:r>
              <a:rPr lang="en-GR" sz="1600" dirty="0">
                <a:solidFill>
                  <a:schemeClr val="bg1"/>
                </a:solidFill>
              </a:rPr>
              <a:t>Access CSV file</a:t>
            </a:r>
          </a:p>
        </p:txBody>
      </p:sp>
      <p:sp>
        <p:nvSpPr>
          <p:cNvPr id="7" name="Rectangle 6">
            <a:extLst>
              <a:ext uri="{FF2B5EF4-FFF2-40B4-BE49-F238E27FC236}">
                <a16:creationId xmlns:a16="http://schemas.microsoft.com/office/drawing/2014/main" id="{C9243C7A-F03A-6D16-B0AD-6E9D42D8FECB}"/>
              </a:ext>
            </a:extLst>
          </p:cNvPr>
          <p:cNvSpPr/>
          <p:nvPr/>
        </p:nvSpPr>
        <p:spPr>
          <a:xfrm>
            <a:off x="2281425" y="2113635"/>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latin typeface="-apple-system"/>
              </a:rPr>
              <a:t>X</a:t>
            </a:r>
            <a:r>
              <a:rPr lang="en-GB" sz="1400" b="0" i="0" dirty="0">
                <a:solidFill>
                  <a:srgbClr val="FFFFFF"/>
                </a:solidFill>
                <a:effectLst/>
                <a:latin typeface="-apple-system"/>
              </a:rPr>
              <a:t> : the feature vector</a:t>
            </a:r>
          </a:p>
        </p:txBody>
      </p:sp>
      <p:sp>
        <p:nvSpPr>
          <p:cNvPr id="10" name="Rectangle 9">
            <a:extLst>
              <a:ext uri="{FF2B5EF4-FFF2-40B4-BE49-F238E27FC236}">
                <a16:creationId xmlns:a16="http://schemas.microsoft.com/office/drawing/2014/main" id="{6ADB72AB-0B2F-50D7-77C6-527B039B7AF9}"/>
              </a:ext>
            </a:extLst>
          </p:cNvPr>
          <p:cNvSpPr/>
          <p:nvPr/>
        </p:nvSpPr>
        <p:spPr>
          <a:xfrm>
            <a:off x="2281425" y="3462482"/>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rPr>
              <a:t>y</a:t>
            </a:r>
            <a:r>
              <a:rPr lang="en-GB" sz="1400" b="0" i="0" dirty="0">
                <a:solidFill>
                  <a:srgbClr val="FFFFFF"/>
                </a:solidFill>
                <a:effectLst/>
              </a:rPr>
              <a:t>: the target/label vector</a:t>
            </a:r>
          </a:p>
        </p:txBody>
      </p:sp>
      <p:sp>
        <p:nvSpPr>
          <p:cNvPr id="13" name="Rectangle 12">
            <a:extLst>
              <a:ext uri="{FF2B5EF4-FFF2-40B4-BE49-F238E27FC236}">
                <a16:creationId xmlns:a16="http://schemas.microsoft.com/office/drawing/2014/main" id="{04E339B0-625D-7051-032D-F2821D25E938}"/>
              </a:ext>
            </a:extLst>
          </p:cNvPr>
          <p:cNvSpPr/>
          <p:nvPr/>
        </p:nvSpPr>
        <p:spPr>
          <a:xfrm>
            <a:off x="1686856" y="4491644"/>
            <a:ext cx="959773" cy="506826"/>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Benign</a:t>
            </a:r>
          </a:p>
        </p:txBody>
      </p:sp>
      <p:sp>
        <p:nvSpPr>
          <p:cNvPr id="14" name="Rectangle 13">
            <a:extLst>
              <a:ext uri="{FF2B5EF4-FFF2-40B4-BE49-F238E27FC236}">
                <a16:creationId xmlns:a16="http://schemas.microsoft.com/office/drawing/2014/main" id="{3452183E-3483-CE7D-7208-AAD2FDD72260}"/>
              </a:ext>
            </a:extLst>
          </p:cNvPr>
          <p:cNvSpPr/>
          <p:nvPr/>
        </p:nvSpPr>
        <p:spPr>
          <a:xfrm>
            <a:off x="3175883" y="4488774"/>
            <a:ext cx="959773" cy="506826"/>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1" dirty="0">
                <a:solidFill>
                  <a:srgbClr val="FFFFFF"/>
                </a:solidFill>
                <a:effectLst/>
              </a:rPr>
              <a:t>Malignant</a:t>
            </a:r>
            <a:endParaRPr lang="en-GB" sz="1400" b="0" i="0" dirty="0">
              <a:solidFill>
                <a:srgbClr val="FFFFFF"/>
              </a:solidFill>
              <a:effectLst/>
            </a:endParaRPr>
          </a:p>
        </p:txBody>
      </p:sp>
      <p:sp>
        <p:nvSpPr>
          <p:cNvPr id="15" name="Rectangle 14">
            <a:extLst>
              <a:ext uri="{FF2B5EF4-FFF2-40B4-BE49-F238E27FC236}">
                <a16:creationId xmlns:a16="http://schemas.microsoft.com/office/drawing/2014/main" id="{F844B4DA-237A-71C0-AB26-5EC7F57B9EF7}"/>
              </a:ext>
            </a:extLst>
          </p:cNvPr>
          <p:cNvSpPr/>
          <p:nvPr/>
        </p:nvSpPr>
        <p:spPr>
          <a:xfrm>
            <a:off x="7536438" y="2343101"/>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X Test</a:t>
            </a:r>
          </a:p>
        </p:txBody>
      </p:sp>
      <p:sp>
        <p:nvSpPr>
          <p:cNvPr id="16" name="Rectangle 15">
            <a:extLst>
              <a:ext uri="{FF2B5EF4-FFF2-40B4-BE49-F238E27FC236}">
                <a16:creationId xmlns:a16="http://schemas.microsoft.com/office/drawing/2014/main" id="{1A0FA933-8999-2D07-2C89-CBAFE516358A}"/>
              </a:ext>
            </a:extLst>
          </p:cNvPr>
          <p:cNvSpPr/>
          <p:nvPr/>
        </p:nvSpPr>
        <p:spPr>
          <a:xfrm>
            <a:off x="7536438" y="1587057"/>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X Train</a:t>
            </a:r>
          </a:p>
        </p:txBody>
      </p:sp>
      <p:sp>
        <p:nvSpPr>
          <p:cNvPr id="17" name="Rectangle 16">
            <a:extLst>
              <a:ext uri="{FF2B5EF4-FFF2-40B4-BE49-F238E27FC236}">
                <a16:creationId xmlns:a16="http://schemas.microsoft.com/office/drawing/2014/main" id="{4F0134E1-30EB-3BD4-BE69-E48954E5DCEE}"/>
              </a:ext>
            </a:extLst>
          </p:cNvPr>
          <p:cNvSpPr/>
          <p:nvPr/>
        </p:nvSpPr>
        <p:spPr>
          <a:xfrm>
            <a:off x="7536438" y="3567888"/>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Y Train</a:t>
            </a:r>
          </a:p>
        </p:txBody>
      </p:sp>
      <p:sp>
        <p:nvSpPr>
          <p:cNvPr id="18" name="Rectangle 17">
            <a:extLst>
              <a:ext uri="{FF2B5EF4-FFF2-40B4-BE49-F238E27FC236}">
                <a16:creationId xmlns:a16="http://schemas.microsoft.com/office/drawing/2014/main" id="{3E9809EC-B11F-CF5A-506C-2274F2390626}"/>
              </a:ext>
            </a:extLst>
          </p:cNvPr>
          <p:cNvSpPr/>
          <p:nvPr/>
        </p:nvSpPr>
        <p:spPr>
          <a:xfrm>
            <a:off x="7536438" y="4370696"/>
            <a:ext cx="1221640" cy="645110"/>
          </a:xfrm>
          <a:prstGeom prst="rect">
            <a:avLst/>
          </a:prstGeom>
          <a:solidFill>
            <a:srgbClr val="2D081E"/>
          </a:solidFill>
          <a:ln w="38100">
            <a:solidFill>
              <a:srgbClr val="E434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0" i="0" dirty="0">
                <a:solidFill>
                  <a:srgbClr val="FFFFFF"/>
                </a:solidFill>
                <a:effectLst/>
              </a:rPr>
              <a:t>Y Test</a:t>
            </a:r>
          </a:p>
        </p:txBody>
      </p:sp>
      <p:cxnSp>
        <p:nvCxnSpPr>
          <p:cNvPr id="20" name="Curved Connector 19">
            <a:extLst>
              <a:ext uri="{FF2B5EF4-FFF2-40B4-BE49-F238E27FC236}">
                <a16:creationId xmlns:a16="http://schemas.microsoft.com/office/drawing/2014/main" id="{DE2B0B23-A284-138D-C0B1-02FC01CB5771}"/>
              </a:ext>
            </a:extLst>
          </p:cNvPr>
          <p:cNvCxnSpPr>
            <a:cxnSpLocks/>
            <a:stCxn id="4" idx="3"/>
            <a:endCxn id="10" idx="1"/>
          </p:cNvCxnSpPr>
          <p:nvPr/>
        </p:nvCxnSpPr>
        <p:spPr>
          <a:xfrm>
            <a:off x="1517900" y="3081300"/>
            <a:ext cx="763525" cy="703737"/>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urved Connector 22">
            <a:extLst>
              <a:ext uri="{FF2B5EF4-FFF2-40B4-BE49-F238E27FC236}">
                <a16:creationId xmlns:a16="http://schemas.microsoft.com/office/drawing/2014/main" id="{6C121830-ED70-9518-477E-E70B445CB397}"/>
              </a:ext>
            </a:extLst>
          </p:cNvPr>
          <p:cNvCxnSpPr>
            <a:cxnSpLocks/>
            <a:stCxn id="4" idx="3"/>
            <a:endCxn id="7" idx="1"/>
          </p:cNvCxnSpPr>
          <p:nvPr/>
        </p:nvCxnSpPr>
        <p:spPr>
          <a:xfrm flipV="1">
            <a:off x="1517900" y="2436190"/>
            <a:ext cx="763525" cy="645110"/>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Curved Connector 25">
            <a:extLst>
              <a:ext uri="{FF2B5EF4-FFF2-40B4-BE49-F238E27FC236}">
                <a16:creationId xmlns:a16="http://schemas.microsoft.com/office/drawing/2014/main" id="{AD3B6C3D-4355-9F87-B244-A515007CF627}"/>
              </a:ext>
            </a:extLst>
          </p:cNvPr>
          <p:cNvCxnSpPr>
            <a:cxnSpLocks/>
            <a:stCxn id="7" idx="3"/>
            <a:endCxn id="16" idx="1"/>
          </p:cNvCxnSpPr>
          <p:nvPr/>
        </p:nvCxnSpPr>
        <p:spPr>
          <a:xfrm flipV="1">
            <a:off x="3503065" y="1909612"/>
            <a:ext cx="4033373" cy="526578"/>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Curved Connector 29">
            <a:extLst>
              <a:ext uri="{FF2B5EF4-FFF2-40B4-BE49-F238E27FC236}">
                <a16:creationId xmlns:a16="http://schemas.microsoft.com/office/drawing/2014/main" id="{A351B3C4-6990-3DD1-08E6-87FB08EB48CF}"/>
              </a:ext>
            </a:extLst>
          </p:cNvPr>
          <p:cNvCxnSpPr>
            <a:cxnSpLocks/>
            <a:stCxn id="7" idx="3"/>
            <a:endCxn id="15" idx="1"/>
          </p:cNvCxnSpPr>
          <p:nvPr/>
        </p:nvCxnSpPr>
        <p:spPr>
          <a:xfrm>
            <a:off x="3503065" y="2436190"/>
            <a:ext cx="4033373" cy="229466"/>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Curved Connector 35">
            <a:extLst>
              <a:ext uri="{FF2B5EF4-FFF2-40B4-BE49-F238E27FC236}">
                <a16:creationId xmlns:a16="http://schemas.microsoft.com/office/drawing/2014/main" id="{3E2E3184-6DB0-8ABE-5D9F-8D6D3768789A}"/>
              </a:ext>
            </a:extLst>
          </p:cNvPr>
          <p:cNvCxnSpPr>
            <a:cxnSpLocks/>
            <a:stCxn id="10" idx="2"/>
            <a:endCxn id="13" idx="0"/>
          </p:cNvCxnSpPr>
          <p:nvPr/>
        </p:nvCxnSpPr>
        <p:spPr>
          <a:xfrm rot="5400000">
            <a:off x="2337468" y="3936867"/>
            <a:ext cx="384052" cy="725502"/>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Curved Connector 38">
            <a:extLst>
              <a:ext uri="{FF2B5EF4-FFF2-40B4-BE49-F238E27FC236}">
                <a16:creationId xmlns:a16="http://schemas.microsoft.com/office/drawing/2014/main" id="{38838684-67B2-74E3-2675-FAA3C1B49AB2}"/>
              </a:ext>
            </a:extLst>
          </p:cNvPr>
          <p:cNvCxnSpPr>
            <a:cxnSpLocks/>
            <a:stCxn id="10" idx="2"/>
            <a:endCxn id="14" idx="0"/>
          </p:cNvCxnSpPr>
          <p:nvPr/>
        </p:nvCxnSpPr>
        <p:spPr>
          <a:xfrm rot="16200000" flipH="1">
            <a:off x="3083416" y="3916420"/>
            <a:ext cx="381182" cy="763525"/>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7" name="Curved Connector 46">
            <a:extLst>
              <a:ext uri="{FF2B5EF4-FFF2-40B4-BE49-F238E27FC236}">
                <a16:creationId xmlns:a16="http://schemas.microsoft.com/office/drawing/2014/main" id="{A64EF147-A797-ED01-AFAF-BFD48C3871DF}"/>
              </a:ext>
            </a:extLst>
          </p:cNvPr>
          <p:cNvCxnSpPr>
            <a:cxnSpLocks/>
            <a:stCxn id="10" idx="3"/>
            <a:endCxn id="18" idx="1"/>
          </p:cNvCxnSpPr>
          <p:nvPr/>
        </p:nvCxnSpPr>
        <p:spPr>
          <a:xfrm>
            <a:off x="3503065" y="3785037"/>
            <a:ext cx="4033373" cy="908214"/>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2" name="Curved Connector 51">
            <a:extLst>
              <a:ext uri="{FF2B5EF4-FFF2-40B4-BE49-F238E27FC236}">
                <a16:creationId xmlns:a16="http://schemas.microsoft.com/office/drawing/2014/main" id="{4EA9EFBC-1151-D5BF-CD79-3E69384C8751}"/>
              </a:ext>
            </a:extLst>
          </p:cNvPr>
          <p:cNvCxnSpPr>
            <a:cxnSpLocks/>
            <a:stCxn id="10" idx="3"/>
            <a:endCxn id="17" idx="1"/>
          </p:cNvCxnSpPr>
          <p:nvPr/>
        </p:nvCxnSpPr>
        <p:spPr>
          <a:xfrm>
            <a:off x="3503065" y="3785037"/>
            <a:ext cx="4033373" cy="105406"/>
          </a:xfrm>
          <a:prstGeom prst="curvedConnector3">
            <a:avLst>
              <a:gd name="adj1" fmla="val 50000"/>
            </a:avLst>
          </a:prstGeom>
          <a:ln>
            <a:tailEnd type="triangle"/>
          </a:ln>
        </p:spPr>
        <p:style>
          <a:lnRef idx="2">
            <a:schemeClr val="accent4"/>
          </a:lnRef>
          <a:fillRef idx="0">
            <a:schemeClr val="accent4"/>
          </a:fillRef>
          <a:effectRef idx="1">
            <a:schemeClr val="accent4"/>
          </a:effectRef>
          <a:fontRef idx="minor">
            <a:schemeClr val="tx1"/>
          </a:fontRef>
        </p:style>
      </p:cxnSp>
      <p:sp>
        <p:nvSpPr>
          <p:cNvPr id="68" name="TextBox 67">
            <a:extLst>
              <a:ext uri="{FF2B5EF4-FFF2-40B4-BE49-F238E27FC236}">
                <a16:creationId xmlns:a16="http://schemas.microsoft.com/office/drawing/2014/main" id="{8E800E87-980C-A399-848B-80066B13D66D}"/>
              </a:ext>
            </a:extLst>
          </p:cNvPr>
          <p:cNvSpPr txBox="1"/>
          <p:nvPr/>
        </p:nvSpPr>
        <p:spPr>
          <a:xfrm>
            <a:off x="254555" y="2127497"/>
            <a:ext cx="1300345" cy="646331"/>
          </a:xfrm>
          <a:prstGeom prst="rect">
            <a:avLst/>
          </a:prstGeom>
          <a:noFill/>
        </p:spPr>
        <p:txBody>
          <a:bodyPr wrap="square">
            <a:spAutoFit/>
          </a:bodyPr>
          <a:lstStyle/>
          <a:p>
            <a:pPr algn="ctr"/>
            <a:r>
              <a:rPr lang="en-GB" sz="1800" b="0" i="0" dirty="0">
                <a:effectLst/>
              </a:rPr>
              <a:t>Read the data</a:t>
            </a:r>
          </a:p>
        </p:txBody>
      </p:sp>
      <p:sp>
        <p:nvSpPr>
          <p:cNvPr id="71" name="TextBox 70">
            <a:extLst>
              <a:ext uri="{FF2B5EF4-FFF2-40B4-BE49-F238E27FC236}">
                <a16:creationId xmlns:a16="http://schemas.microsoft.com/office/drawing/2014/main" id="{48842962-1600-E37F-5BDD-E122FBA6E10C}"/>
              </a:ext>
            </a:extLst>
          </p:cNvPr>
          <p:cNvSpPr txBox="1"/>
          <p:nvPr/>
        </p:nvSpPr>
        <p:spPr>
          <a:xfrm>
            <a:off x="394084" y="4394777"/>
            <a:ext cx="1300345" cy="646331"/>
          </a:xfrm>
          <a:prstGeom prst="rect">
            <a:avLst/>
          </a:prstGeom>
          <a:noFill/>
        </p:spPr>
        <p:txBody>
          <a:bodyPr wrap="square">
            <a:spAutoFit/>
          </a:bodyPr>
          <a:lstStyle/>
          <a:p>
            <a:pPr algn="l"/>
            <a:r>
              <a:rPr lang="en-GB" i="0" dirty="0">
                <a:effectLst/>
              </a:rPr>
              <a:t>Class Label Imbalance</a:t>
            </a:r>
          </a:p>
        </p:txBody>
      </p:sp>
      <p:sp>
        <p:nvSpPr>
          <p:cNvPr id="80" name="TextBox 79">
            <a:extLst>
              <a:ext uri="{FF2B5EF4-FFF2-40B4-BE49-F238E27FC236}">
                <a16:creationId xmlns:a16="http://schemas.microsoft.com/office/drawing/2014/main" id="{25D03160-EFBE-60A1-794A-E96F42A9CBCF}"/>
              </a:ext>
            </a:extLst>
          </p:cNvPr>
          <p:cNvSpPr txBox="1"/>
          <p:nvPr/>
        </p:nvSpPr>
        <p:spPr>
          <a:xfrm>
            <a:off x="7579134" y="3063836"/>
            <a:ext cx="1300345" cy="369332"/>
          </a:xfrm>
          <a:prstGeom prst="rect">
            <a:avLst/>
          </a:prstGeom>
          <a:noFill/>
        </p:spPr>
        <p:txBody>
          <a:bodyPr wrap="square">
            <a:spAutoFit/>
          </a:bodyPr>
          <a:lstStyle/>
          <a:p>
            <a:pPr algn="l"/>
            <a:r>
              <a:rPr lang="en-GB" dirty="0"/>
              <a:t>Data Split</a:t>
            </a:r>
            <a:endParaRPr lang="en-GB" i="0" dirty="0">
              <a:effectLst/>
            </a:endParaRPr>
          </a:p>
        </p:txBody>
      </p:sp>
    </p:spTree>
    <p:extLst>
      <p:ext uri="{BB962C8B-B14F-4D97-AF65-F5344CB8AC3E}">
        <p14:creationId xmlns:p14="http://schemas.microsoft.com/office/powerpoint/2010/main" val="462755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Microsoft Macintosh PowerPoint</Application>
  <PresentationFormat>On-screen Show (16:9)</PresentationFormat>
  <Paragraphs>121</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-apple-system</vt:lpstr>
      <vt:lpstr>Arial</vt:lpstr>
      <vt:lpstr>Calibri</vt:lpstr>
      <vt:lpstr>Office Theme</vt:lpstr>
      <vt:lpstr>Binary Classification Prediction for type of Breast Cancer</vt:lpstr>
      <vt:lpstr>Table of Contents</vt:lpstr>
      <vt:lpstr>Introduction</vt:lpstr>
      <vt:lpstr>PowerPoint Presentation</vt:lpstr>
      <vt:lpstr>PowerPoint Presentation</vt:lpstr>
      <vt:lpstr>PowerPoint Presentation</vt:lpstr>
      <vt:lpstr>PowerPoint Presentation</vt:lpstr>
      <vt:lpstr>Data Processing</vt:lpstr>
      <vt:lpstr>PowerPoint Presentation</vt:lpstr>
      <vt:lpstr>Feature Selection</vt:lpstr>
      <vt:lpstr>Feature Selection Techniques</vt:lpstr>
      <vt:lpstr>PowerPoint Presentation</vt:lpstr>
      <vt:lpstr>PowerPoint Presentation</vt:lpstr>
      <vt:lpstr>PowerPoint Presentation</vt:lpstr>
      <vt:lpstr>PowerPoint Presentation</vt:lpstr>
      <vt:lpstr>PowerPoint Presentation</vt:lpstr>
      <vt:lpstr>Feature Scaling</vt:lpstr>
      <vt:lpstr>PowerPoint Presentation</vt:lpstr>
      <vt:lpstr>Model Training &amp; Evaluation</vt:lpstr>
      <vt:lpstr>Model Training &amp; Evaluation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2023-02-14T16:34:24Z</dcterms:modified>
</cp:coreProperties>
</file>