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1003" r:id="rId2"/>
    <p:sldId id="1004" r:id="rId3"/>
    <p:sldId id="1062" r:id="rId4"/>
    <p:sldId id="1065" r:id="rId5"/>
    <p:sldId id="1066" r:id="rId6"/>
    <p:sldId id="1064" r:id="rId7"/>
    <p:sldId id="1067" r:id="rId8"/>
    <p:sldId id="10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A47"/>
    <a:srgbClr val="B5E5F7"/>
    <a:srgbClr val="FD8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5107" autoAdjust="0"/>
  </p:normalViewPr>
  <p:slideViewPr>
    <p:cSldViewPr snapToGrid="0" snapToObjects="1">
      <p:cViewPr varScale="1">
        <p:scale>
          <a:sx n="82" d="100"/>
          <a:sy n="82" d="100"/>
        </p:scale>
        <p:origin x="845" y="24"/>
      </p:cViewPr>
      <p:guideLst>
        <p:guide orient="horz" pos="22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27C79-7E74-3F4C-803E-9F74F24954C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774E8-6305-814A-AB7B-8A79AD90BF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1DDD4-B733-3E45-AE70-B1B3D4D9D3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651184-A2A5-F84D-9936-90A11BA8650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651184-A2A5-F84D-9936-90A11BA86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6B1F-2225-B94D-903B-0C84946555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32ED-F0C6-E242-AAE4-F21076B0A0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143000" y="152401"/>
            <a:ext cx="7086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1524000" y="152400"/>
            <a:ext cx="64008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2800" y="777241"/>
            <a:ext cx="3027680" cy="199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1442" y="93982"/>
            <a:ext cx="630061" cy="59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972559" y="741680"/>
            <a:ext cx="8131923" cy="22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1440" y="741680"/>
            <a:ext cx="629920" cy="223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285" y="6581863"/>
            <a:ext cx="12233746" cy="306705"/>
            <a:chOff x="-22860" y="6570288"/>
            <a:chExt cx="12233746" cy="306705"/>
          </a:xfrm>
        </p:grpSpPr>
        <p:sp>
          <p:nvSpPr>
            <p:cNvPr id="3" name="Rectangle 2"/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888928"/>
            <a:ext cx="1219200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0000"/>
                </a:solidFill>
                <a:latin typeface="Helvetica" pitchFamily="2" charset="0"/>
                <a:sym typeface="+mn-ea"/>
              </a:rPr>
              <a:t>CSE 455 Final Project</a:t>
            </a:r>
          </a:p>
          <a:p>
            <a:pPr lvl="0" algn="ctr"/>
            <a:r>
              <a:rPr lang="en-US" sz="4000" b="1" dirty="0">
                <a:solidFill>
                  <a:srgbClr val="000000"/>
                </a:solidFill>
                <a:latin typeface="Helvetica" pitchFamily="2" charset="0"/>
                <a:sym typeface="+mn-ea"/>
              </a:rPr>
              <a:t>B</a:t>
            </a:r>
            <a:r>
              <a:rPr lang="en-US" altLang="zh-CN" sz="4000" b="1" dirty="0">
                <a:solidFill>
                  <a:srgbClr val="000000"/>
                </a:solidFill>
                <a:latin typeface="Helvetica" pitchFamily="2" charset="0"/>
                <a:sym typeface="+mn-ea"/>
              </a:rPr>
              <a:t>ird identification </a:t>
            </a:r>
            <a:endParaRPr lang="en-US" sz="4000" b="1" dirty="0">
              <a:solidFill>
                <a:srgbClr val="000000"/>
              </a:solidFill>
              <a:latin typeface="Helvetica" pitchFamily="2" charset="0"/>
              <a:sym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751400" y="3748225"/>
            <a:ext cx="8803800" cy="636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Gan Gao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March 18th, 2021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4162" y="727445"/>
            <a:ext cx="8154738" cy="273451"/>
          </a:xfrm>
          <a:prstGeom prst="rect">
            <a:avLst/>
          </a:prstGeom>
          <a:solidFill>
            <a:srgbClr val="392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02" y="743789"/>
            <a:ext cx="670662" cy="226112"/>
          </a:xfrm>
          <a:prstGeom prst="rect">
            <a:avLst/>
          </a:prstGeom>
          <a:solidFill>
            <a:srgbClr val="392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"/>
    </mc:Choice>
    <mc:Fallback xmlns="">
      <p:transition spd="slow" advTm="17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3368" y="15006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/>
                <a:ea typeface="Myriad Pro" charset="0"/>
                <a:cs typeface="Arial" panose="020B0604020202020204"/>
              </a:rPr>
              <a:t>Background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8" name="Rectangle 7"/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898135" y="6286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675" y="1164053"/>
            <a:ext cx="8558753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classification of 555 kinds of birds from an image.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Dataset: 38562 for training and 10000 for testing.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5C5B94-9C1F-44E5-B109-9FFCE22A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5" y="2925878"/>
            <a:ext cx="2818725" cy="1896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7087F-5CB4-4997-8A76-3F1536DD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042" y="2925877"/>
            <a:ext cx="2608270" cy="1896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25E0C1-40D7-4016-932D-94710446C9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12"/>
          <a:stretch/>
        </p:blipFill>
        <p:spPr>
          <a:xfrm>
            <a:off x="6331954" y="2925877"/>
            <a:ext cx="2487987" cy="1877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8EEE18-9A64-4392-8EDA-A4488AF370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466"/>
          <a:stretch/>
        </p:blipFill>
        <p:spPr>
          <a:xfrm>
            <a:off x="8878583" y="2909776"/>
            <a:ext cx="2608270" cy="1880068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833DF026-FE92-448A-A66B-59DFD4DDEF8C}"/>
              </a:ext>
            </a:extLst>
          </p:cNvPr>
          <p:cNvSpPr txBox="1"/>
          <p:nvPr/>
        </p:nvSpPr>
        <p:spPr>
          <a:xfrm>
            <a:off x="8192278" y="4939620"/>
            <a:ext cx="363893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Goldeneye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C8DAC64-984C-4E7D-A7F0-71CFF33629D6}"/>
              </a:ext>
            </a:extLst>
          </p:cNvPr>
          <p:cNvSpPr txBox="1"/>
          <p:nvPr/>
        </p:nvSpPr>
        <p:spPr>
          <a:xfrm>
            <a:off x="5865891" y="4954745"/>
            <a:ext cx="30604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Tundra Swan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4F532B36-ED8B-456F-9307-6BB25D5F4EFA}"/>
              </a:ext>
            </a:extLst>
          </p:cNvPr>
          <p:cNvSpPr txBox="1"/>
          <p:nvPr/>
        </p:nvSpPr>
        <p:spPr>
          <a:xfrm>
            <a:off x="2844156" y="4958526"/>
            <a:ext cx="337094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Bay-breasted Warbler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BD9CD636-FD48-40CE-A04F-2F729F1A9C99}"/>
              </a:ext>
            </a:extLst>
          </p:cNvPr>
          <p:cNvSpPr txBox="1"/>
          <p:nvPr/>
        </p:nvSpPr>
        <p:spPr>
          <a:xfrm>
            <a:off x="65314" y="4950964"/>
            <a:ext cx="34380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Yellow-billed Magpie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81890" y="187048"/>
            <a:ext cx="114577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/>
                <a:ea typeface="Myriad Pro" charset="0"/>
                <a:cs typeface="Arial" panose="020B0604020202020204"/>
              </a:rPr>
              <a:t>Resnet 18 </a:t>
            </a:r>
            <a:r>
              <a:rPr lang="en-US" altLang="zh-CN" sz="2000" b="1" dirty="0">
                <a:latin typeface="Arial" panose="020B0604020202020204"/>
                <a:ea typeface="Myriad Pro" charset="0"/>
                <a:cs typeface="Arial" panose="020B0604020202020204"/>
              </a:rPr>
              <a:t>tuning</a:t>
            </a:r>
            <a:endParaRPr lang="en-US" sz="2000" b="1" dirty="0">
              <a:latin typeface="Arial" panose="020B0604020202020204"/>
              <a:ea typeface="Myriad Pro" charset="0"/>
              <a:cs typeface="Arial" panose="020B0604020202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C5594-1257-48DB-865A-3BFFEBCB4774}"/>
              </a:ext>
            </a:extLst>
          </p:cNvPr>
          <p:cNvSpPr txBox="1"/>
          <p:nvPr/>
        </p:nvSpPr>
        <p:spPr>
          <a:xfrm>
            <a:off x="8023641" y="6486286"/>
            <a:ext cx="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43229B87-1058-470D-B771-75FB26570935}"/>
              </a:ext>
            </a:extLst>
          </p:cNvPr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6EB5993-3B1F-41F7-AB42-489013D6C2A0}"/>
                </a:ext>
              </a:extLst>
            </p:cNvPr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E97064D-A435-4070-AA68-3C4CCDD202FD}"/>
                </a:ext>
              </a:extLst>
            </p:cNvPr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9DB1EB25-BE26-4C7F-9630-0893F7D7FFB9}"/>
              </a:ext>
            </a:extLst>
          </p:cNvPr>
          <p:cNvSpPr txBox="1"/>
          <p:nvPr/>
        </p:nvSpPr>
        <p:spPr>
          <a:xfrm>
            <a:off x="111436" y="1040999"/>
            <a:ext cx="8960144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Anneal learning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rate 0.1 for 5 epochs, 0.01 for 10 epochs, 0.001 for 5 epochs. 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30C7EFDD-3BB7-4A1A-A597-46ED6DD6CD83}"/>
              </a:ext>
            </a:extLst>
          </p:cNvPr>
          <p:cNvSpPr txBox="1"/>
          <p:nvPr/>
        </p:nvSpPr>
        <p:spPr>
          <a:xfrm>
            <a:off x="11778878" y="622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50D1753-B273-46C4-8D5C-064CFD9E5415}"/>
              </a:ext>
            </a:extLst>
          </p:cNvPr>
          <p:cNvSpPr txBox="1"/>
          <p:nvPr/>
        </p:nvSpPr>
        <p:spPr>
          <a:xfrm>
            <a:off x="111436" y="2218353"/>
            <a:ext cx="8960144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rotation -&gt; Resizing -&gt; Random cropping -&gt; Random horizontal flipping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4CFC2391-0F9C-4FC6-8E58-E1143E4CBA20}"/>
              </a:ext>
            </a:extLst>
          </p:cNvPr>
          <p:cNvSpPr txBox="1"/>
          <p:nvPr/>
        </p:nvSpPr>
        <p:spPr>
          <a:xfrm>
            <a:off x="111436" y="3815520"/>
            <a:ext cx="8960144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Batch size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the batch size to 256, which ensures convergence and decrease oscillation.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8C1BB038-4E91-4C65-8544-9D14239FE45C}"/>
              </a:ext>
            </a:extLst>
          </p:cNvPr>
          <p:cNvSpPr txBox="1"/>
          <p:nvPr/>
        </p:nvSpPr>
        <p:spPr>
          <a:xfrm>
            <a:off x="111436" y="5316664"/>
            <a:ext cx="8960144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size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Crop 256*256 patches as input, satisfied by GPU memory.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1AF3F-8643-4DA4-8650-19B48F50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78" y="1856932"/>
            <a:ext cx="2450600" cy="310038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E7B2B349-0009-46A1-8EB6-C2C62B8A425E}"/>
              </a:ext>
            </a:extLst>
          </p:cNvPr>
          <p:cNvSpPr txBox="1"/>
          <p:nvPr/>
        </p:nvSpPr>
        <p:spPr>
          <a:xfrm>
            <a:off x="8834573" y="4999595"/>
            <a:ext cx="34380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Resnet 18 model</a:t>
            </a:r>
          </a:p>
        </p:txBody>
      </p:sp>
    </p:spTree>
    <p:extLst>
      <p:ext uri="{BB962C8B-B14F-4D97-AF65-F5344CB8AC3E}">
        <p14:creationId xmlns:p14="http://schemas.microsoft.com/office/powerpoint/2010/main" val="342004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81890" y="187048"/>
            <a:ext cx="114577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/>
                <a:ea typeface="Myriad Pro" charset="0"/>
                <a:cs typeface="Arial" panose="020B0604020202020204"/>
              </a:rPr>
              <a:t>Resnet 18 </a:t>
            </a:r>
            <a:r>
              <a:rPr lang="en-US" altLang="zh-CN" sz="2000" b="1" dirty="0">
                <a:latin typeface="Arial" panose="020B0604020202020204"/>
                <a:ea typeface="Myriad Pro" charset="0"/>
                <a:cs typeface="Arial" panose="020B0604020202020204"/>
              </a:rPr>
              <a:t>tuning</a:t>
            </a:r>
            <a:endParaRPr lang="en-US" sz="2000" b="1" dirty="0">
              <a:latin typeface="Arial" panose="020B0604020202020204"/>
              <a:ea typeface="Myriad Pro" charset="0"/>
              <a:cs typeface="Arial" panose="020B0604020202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C5594-1257-48DB-865A-3BFFEBCB4774}"/>
              </a:ext>
            </a:extLst>
          </p:cNvPr>
          <p:cNvSpPr txBox="1"/>
          <p:nvPr/>
        </p:nvSpPr>
        <p:spPr>
          <a:xfrm>
            <a:off x="8023641" y="6486286"/>
            <a:ext cx="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43229B87-1058-470D-B771-75FB26570935}"/>
              </a:ext>
            </a:extLst>
          </p:cNvPr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6EB5993-3B1F-41F7-AB42-489013D6C2A0}"/>
                </a:ext>
              </a:extLst>
            </p:cNvPr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E97064D-A435-4070-AA68-3C4CCDD202FD}"/>
                </a:ext>
              </a:extLst>
            </p:cNvPr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9DB1EB25-BE26-4C7F-9630-0893F7D7FFB9}"/>
              </a:ext>
            </a:extLst>
          </p:cNvPr>
          <p:cNvSpPr txBox="1"/>
          <p:nvPr/>
        </p:nvSpPr>
        <p:spPr>
          <a:xfrm>
            <a:off x="156602" y="999130"/>
            <a:ext cx="89601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30C7EFDD-3BB7-4A1A-A597-46ED6DD6CD83}"/>
              </a:ext>
            </a:extLst>
          </p:cNvPr>
          <p:cNvSpPr txBox="1"/>
          <p:nvPr/>
        </p:nvSpPr>
        <p:spPr>
          <a:xfrm>
            <a:off x="11778878" y="622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50D1753-B273-46C4-8D5C-064CFD9E5415}"/>
              </a:ext>
            </a:extLst>
          </p:cNvPr>
          <p:cNvSpPr txBox="1"/>
          <p:nvPr/>
        </p:nvSpPr>
        <p:spPr>
          <a:xfrm>
            <a:off x="156602" y="2382537"/>
            <a:ext cx="89601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tuning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4CFC2391-0F9C-4FC6-8E58-E1143E4CBA20}"/>
              </a:ext>
            </a:extLst>
          </p:cNvPr>
          <p:cNvSpPr txBox="1"/>
          <p:nvPr/>
        </p:nvSpPr>
        <p:spPr>
          <a:xfrm>
            <a:off x="156602" y="3661358"/>
            <a:ext cx="89601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epochs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from checkpoints 13 and train 18 epochs in total.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17F25-8EF4-4637-AE8B-61155EC0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37"/>
          <a:stretch/>
        </p:blipFill>
        <p:spPr>
          <a:xfrm>
            <a:off x="1017960" y="1590372"/>
            <a:ext cx="7932420" cy="65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E6FD9-E810-4B7F-A9BA-3C8CBA702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85"/>
          <a:stretch/>
        </p:blipFill>
        <p:spPr>
          <a:xfrm>
            <a:off x="1017960" y="2933177"/>
            <a:ext cx="7650480" cy="577850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21B1CDE-CB0E-431F-9766-1796B2D3C316}"/>
              </a:ext>
            </a:extLst>
          </p:cNvPr>
          <p:cNvSpPr txBox="1"/>
          <p:nvPr/>
        </p:nvSpPr>
        <p:spPr>
          <a:xfrm>
            <a:off x="201768" y="4861277"/>
            <a:ext cx="89601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epochs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from checkpoints 15 and train 23 epochs in total.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4549AB-72C8-448D-855F-C7ACD6119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856"/>
          <a:stretch/>
        </p:blipFill>
        <p:spPr>
          <a:xfrm>
            <a:off x="1017960" y="4304832"/>
            <a:ext cx="7239000" cy="5052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268B97-A578-451E-A45B-00BF2D760A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12"/>
          <a:stretch/>
        </p:blipFill>
        <p:spPr>
          <a:xfrm>
            <a:off x="995100" y="5490355"/>
            <a:ext cx="7673340" cy="520169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0C2ED6BE-9C10-41F3-8D16-9C4CC15E2CD5}"/>
              </a:ext>
            </a:extLst>
          </p:cNvPr>
          <p:cNvSpPr txBox="1"/>
          <p:nvPr/>
        </p:nvSpPr>
        <p:spPr>
          <a:xfrm>
            <a:off x="201768" y="5913849"/>
            <a:ext cx="89601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 epochs should be enough for converging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83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81890" y="187048"/>
            <a:ext cx="114577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/>
                <a:ea typeface="Myriad Pro" charset="0"/>
                <a:cs typeface="Arial" panose="020B0604020202020204"/>
              </a:rPr>
              <a:t>Multi-view testing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C5594-1257-48DB-865A-3BFFEBCB4774}"/>
              </a:ext>
            </a:extLst>
          </p:cNvPr>
          <p:cNvSpPr txBox="1"/>
          <p:nvPr/>
        </p:nvSpPr>
        <p:spPr>
          <a:xfrm>
            <a:off x="8023641" y="6486286"/>
            <a:ext cx="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43229B87-1058-470D-B771-75FB26570935}"/>
              </a:ext>
            </a:extLst>
          </p:cNvPr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6EB5993-3B1F-41F7-AB42-489013D6C2A0}"/>
                </a:ext>
              </a:extLst>
            </p:cNvPr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E97064D-A435-4070-AA68-3C4CCDD202FD}"/>
                </a:ext>
              </a:extLst>
            </p:cNvPr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9DB1EB25-BE26-4C7F-9630-0893F7D7FFB9}"/>
              </a:ext>
            </a:extLst>
          </p:cNvPr>
          <p:cNvSpPr txBox="1"/>
          <p:nvPr/>
        </p:nvSpPr>
        <p:spPr>
          <a:xfrm>
            <a:off x="156602" y="999130"/>
            <a:ext cx="117026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cropping testing image and predicting by voting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30C7EFDD-3BB7-4A1A-A597-46ED6DD6CD83}"/>
              </a:ext>
            </a:extLst>
          </p:cNvPr>
          <p:cNvSpPr txBox="1"/>
          <p:nvPr/>
        </p:nvSpPr>
        <p:spPr>
          <a:xfrm>
            <a:off x="11778878" y="622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3243C-81E4-4CC3-B389-D24BAE04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95" y="2075870"/>
            <a:ext cx="4061927" cy="27062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F8F320-DCE1-432D-8123-E954C5446581}"/>
              </a:ext>
            </a:extLst>
          </p:cNvPr>
          <p:cNvSpPr/>
          <p:nvPr/>
        </p:nvSpPr>
        <p:spPr>
          <a:xfrm>
            <a:off x="3747795" y="2075870"/>
            <a:ext cx="2183363" cy="2183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B4BBE7-40FF-406A-95A8-765A5DCAF10F}"/>
              </a:ext>
            </a:extLst>
          </p:cNvPr>
          <p:cNvSpPr/>
          <p:nvPr/>
        </p:nvSpPr>
        <p:spPr>
          <a:xfrm>
            <a:off x="4460032" y="2418755"/>
            <a:ext cx="2183363" cy="2183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310F0E-3D12-467C-98DB-33B045F08166}"/>
              </a:ext>
            </a:extLst>
          </p:cNvPr>
          <p:cNvSpPr/>
          <p:nvPr/>
        </p:nvSpPr>
        <p:spPr>
          <a:xfrm>
            <a:off x="5626359" y="2089817"/>
            <a:ext cx="2183363" cy="2183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2540DA3-740A-4086-97C2-EC83B415BB28}"/>
              </a:ext>
            </a:extLst>
          </p:cNvPr>
          <p:cNvSpPr/>
          <p:nvPr/>
        </p:nvSpPr>
        <p:spPr>
          <a:xfrm rot="5610056">
            <a:off x="3744224" y="4929139"/>
            <a:ext cx="325023" cy="3250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51C5901-9515-4B29-AA84-4BDBA7AAC8A8}"/>
              </a:ext>
            </a:extLst>
          </p:cNvPr>
          <p:cNvSpPr/>
          <p:nvPr/>
        </p:nvSpPr>
        <p:spPr>
          <a:xfrm rot="5610056">
            <a:off x="4297520" y="4940675"/>
            <a:ext cx="325023" cy="3250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881245B-7B3D-4160-BE37-3B64788D3BE1}"/>
              </a:ext>
            </a:extLst>
          </p:cNvPr>
          <p:cNvSpPr/>
          <p:nvPr/>
        </p:nvSpPr>
        <p:spPr>
          <a:xfrm rot="5610056">
            <a:off x="4808982" y="4933233"/>
            <a:ext cx="325023" cy="32502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D7FF9A-CD72-4913-A38D-6E538902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88" y="5658306"/>
            <a:ext cx="7345680" cy="800100"/>
          </a:xfrm>
          <a:prstGeom prst="rect">
            <a:avLst/>
          </a:prstGeom>
        </p:spPr>
      </p:pic>
      <p:sp>
        <p:nvSpPr>
          <p:cNvPr id="28" name="TextBox 2">
            <a:extLst>
              <a:ext uri="{FF2B5EF4-FFF2-40B4-BE49-F238E27FC236}">
                <a16:creationId xmlns:a16="http://schemas.microsoft.com/office/drawing/2014/main" id="{B5617D60-CF9F-4574-8757-B20068DF2544}"/>
              </a:ext>
            </a:extLst>
          </p:cNvPr>
          <p:cNvSpPr txBox="1"/>
          <p:nvPr/>
        </p:nvSpPr>
        <p:spPr>
          <a:xfrm>
            <a:off x="-156959" y="4986394"/>
            <a:ext cx="343800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auto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Best score!</a:t>
            </a:r>
          </a:p>
        </p:txBody>
      </p:sp>
    </p:spTree>
    <p:extLst>
      <p:ext uri="{BB962C8B-B14F-4D97-AF65-F5344CB8AC3E}">
        <p14:creationId xmlns:p14="http://schemas.microsoft.com/office/powerpoint/2010/main" val="30411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81890" y="187048"/>
            <a:ext cx="114577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/>
                <a:ea typeface="Myriad Pro" charset="0"/>
                <a:cs typeface="Arial" panose="020B0604020202020204"/>
              </a:rPr>
              <a:t>Resnext</a:t>
            </a:r>
            <a:endParaRPr lang="en-US" sz="2000" b="1" dirty="0">
              <a:latin typeface="Arial" panose="020B0604020202020204"/>
              <a:ea typeface="Myriad Pro" charset="0"/>
              <a:cs typeface="Arial" panose="020B0604020202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C5594-1257-48DB-865A-3BFFEBCB4774}"/>
              </a:ext>
            </a:extLst>
          </p:cNvPr>
          <p:cNvSpPr txBox="1"/>
          <p:nvPr/>
        </p:nvSpPr>
        <p:spPr>
          <a:xfrm>
            <a:off x="8023641" y="6486286"/>
            <a:ext cx="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43229B87-1058-470D-B771-75FB26570935}"/>
              </a:ext>
            </a:extLst>
          </p:cNvPr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6EB5993-3B1F-41F7-AB42-489013D6C2A0}"/>
                </a:ext>
              </a:extLst>
            </p:cNvPr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E97064D-A435-4070-AA68-3C4CCDD202FD}"/>
                </a:ext>
              </a:extLst>
            </p:cNvPr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D23AE25B-DF13-448C-9354-5D972A63ED67}"/>
              </a:ext>
            </a:extLst>
          </p:cNvPr>
          <p:cNvSpPr txBox="1"/>
          <p:nvPr/>
        </p:nvSpPr>
        <p:spPr>
          <a:xfrm>
            <a:off x="11788321" y="621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4A60695-948E-4C67-9071-7CBD5EA8722F}"/>
              </a:ext>
            </a:extLst>
          </p:cNvPr>
          <p:cNvSpPr txBox="1"/>
          <p:nvPr/>
        </p:nvSpPr>
        <p:spPr>
          <a:xfrm>
            <a:off x="158089" y="4124985"/>
            <a:ext cx="8960144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rate 0.15 for 10 epochs, 0. 1 for 15 epochs, 0. 01 for 10 epochs, 0.001 for 5 epochs and 0.0001 for 3 epochs.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128*128 cropping of images and 64 as the batch size.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18867-AAE4-4B12-A050-C4232C91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6" y="1084290"/>
            <a:ext cx="9180849" cy="2899215"/>
          </a:xfrm>
          <a:prstGeom prst="rect">
            <a:avLst/>
          </a:prstGeom>
        </p:spPr>
      </p:pic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26AC703-2DDC-42B5-8596-E25598D331ED}"/>
              </a:ext>
            </a:extLst>
          </p:cNvPr>
          <p:cNvSpPr/>
          <p:nvPr/>
        </p:nvSpPr>
        <p:spPr>
          <a:xfrm>
            <a:off x="5713705" y="2086028"/>
            <a:ext cx="257887" cy="4478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81890" y="187048"/>
            <a:ext cx="114577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/>
                <a:ea typeface="Myriad Pro" charset="0"/>
                <a:cs typeface="Arial" panose="020B0604020202020204"/>
              </a:rPr>
              <a:t>Resnext</a:t>
            </a:r>
            <a:r>
              <a:rPr lang="en-US" sz="2000" b="1" dirty="0">
                <a:latin typeface="Arial" panose="020B0604020202020204"/>
                <a:ea typeface="Myriad Pro" charset="0"/>
                <a:cs typeface="Arial" panose="020B0604020202020204"/>
              </a:rPr>
              <a:t> convergence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C5594-1257-48DB-865A-3BFFEBCB4774}"/>
              </a:ext>
            </a:extLst>
          </p:cNvPr>
          <p:cNvSpPr txBox="1"/>
          <p:nvPr/>
        </p:nvSpPr>
        <p:spPr>
          <a:xfrm>
            <a:off x="8023641" y="6486286"/>
            <a:ext cx="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43229B87-1058-470D-B771-75FB26570935}"/>
              </a:ext>
            </a:extLst>
          </p:cNvPr>
          <p:cNvGrpSpPr/>
          <p:nvPr/>
        </p:nvGrpSpPr>
        <p:grpSpPr>
          <a:xfrm>
            <a:off x="-26721" y="6584356"/>
            <a:ext cx="12233746" cy="306705"/>
            <a:chOff x="-22860" y="6570288"/>
            <a:chExt cx="12233746" cy="306705"/>
          </a:xfrm>
        </p:grpSpPr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6EB5993-3B1F-41F7-AB42-489013D6C2A0}"/>
                </a:ext>
              </a:extLst>
            </p:cNvPr>
            <p:cNvSpPr/>
            <p:nvPr/>
          </p:nvSpPr>
          <p:spPr>
            <a:xfrm>
              <a:off x="-22860" y="6583680"/>
              <a:ext cx="12214860" cy="285750"/>
            </a:xfrm>
            <a:prstGeom prst="rect">
              <a:avLst/>
            </a:prstGeom>
            <a:solidFill>
              <a:srgbClr val="392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E97064D-A435-4070-AA68-3C4CCDD202FD}"/>
                </a:ext>
              </a:extLst>
            </p:cNvPr>
            <p:cNvSpPr txBox="1"/>
            <p:nvPr/>
          </p:nvSpPr>
          <p:spPr>
            <a:xfrm>
              <a:off x="9923850" y="6570288"/>
              <a:ext cx="22870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gangao@uw.edu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D23AE25B-DF13-448C-9354-5D972A63ED67}"/>
              </a:ext>
            </a:extLst>
          </p:cNvPr>
          <p:cNvSpPr txBox="1"/>
          <p:nvPr/>
        </p:nvSpPr>
        <p:spPr>
          <a:xfrm>
            <a:off x="11788321" y="621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CF29C1-A095-446C-805F-8BA0A83F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28" y="1820397"/>
            <a:ext cx="4730337" cy="3240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9E2FCF-AD93-42D8-A076-DE29A771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8" y="1853841"/>
            <a:ext cx="4725477" cy="31503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1F482A-49A3-4600-8B12-A80E9A31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879" y="5162917"/>
            <a:ext cx="6147859" cy="629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6F3347-B68B-4B69-89BC-BEA18025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980" y="5108766"/>
            <a:ext cx="6081045" cy="5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71386" y="2272875"/>
            <a:ext cx="324922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0000"/>
                </a:solidFill>
                <a:latin typeface="Helvetica" pitchFamily="2" charset="0"/>
                <a:sym typeface="+mn-ea"/>
              </a:rPr>
              <a:t>Thank you!</a:t>
            </a: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/>
              <a:ea typeface="Arial" panose="020B0604020202020204" pitchFamily="34" charset="0"/>
              <a:cs typeface="Arial" panose="020B0604020202020204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751400" y="3748225"/>
            <a:ext cx="88038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Gan Gao</a:t>
            </a:r>
          </a:p>
        </p:txBody>
      </p:sp>
    </p:spTree>
    <p:extLst>
      <p:ext uri="{BB962C8B-B14F-4D97-AF65-F5344CB8AC3E}">
        <p14:creationId xmlns:p14="http://schemas.microsoft.com/office/powerpoint/2010/main" val="22686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266</Words>
  <Application>Microsoft Office PowerPoint</Application>
  <PresentationFormat>宽屏</PresentationFormat>
  <Paragraphs>58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Gao Gan</cp:lastModifiedBy>
  <cp:revision>462</cp:revision>
  <dcterms:created xsi:type="dcterms:W3CDTF">2018-07-24T22:58:00Z</dcterms:created>
  <dcterms:modified xsi:type="dcterms:W3CDTF">2021-03-18T22:43:24Z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