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0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016C62A-6BF0-4AC4-9D70-29253AD8C59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5DAC926-DA4D-407D-A46F-0F151DFCF4DC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FF952EE-E605-4BB3-9DF7-E231E9C1E2B9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9/30/2021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6589734-4428-4ADB-A22D-E56DE4A03A1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9143640" cy="342864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2392200" y="1249200"/>
            <a:ext cx="4359600" cy="4359600"/>
          </a:xfrm>
          <a:prstGeom prst="flowChartConnector">
            <a:avLst/>
          </a:prstGeom>
          <a:solidFill>
            <a:srgbClr val="448AD7"/>
          </a:solidFill>
          <a:ln w="7632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그림 10"/>
          <p:cNvPicPr/>
          <p:nvPr/>
        </p:nvPicPr>
        <p:blipFill>
          <a:blip r:embed="rId14"/>
          <a:stretch/>
        </p:blipFill>
        <p:spPr>
          <a:xfrm>
            <a:off x="3543120" y="6336360"/>
            <a:ext cx="2057040" cy="41328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4571640" cy="685764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FF3090C-A5C5-4006-9C1C-82AE704F3B1F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9/30/2021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Line 4"/>
          <p:cNvSpPr/>
          <p:nvPr/>
        </p:nvSpPr>
        <p:spPr>
          <a:xfrm>
            <a:off x="714240" y="1425240"/>
            <a:ext cx="3857760" cy="360"/>
          </a:xfrm>
          <a:prstGeom prst="line">
            <a:avLst/>
          </a:prstGeom>
          <a:ln w="12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그림 9"/>
          <p:cNvPicPr/>
          <p:nvPr/>
        </p:nvPicPr>
        <p:blipFill>
          <a:blip r:embed="rId14"/>
          <a:stretch/>
        </p:blipFill>
        <p:spPr>
          <a:xfrm>
            <a:off x="7484040" y="203040"/>
            <a:ext cx="1452600" cy="291600"/>
          </a:xfrm>
          <a:prstGeom prst="rect">
            <a:avLst/>
          </a:prstGeom>
          <a:ln>
            <a:noFill/>
          </a:ln>
        </p:spPr>
      </p:pic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6772320" y="627696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9781036-084F-4010-80BA-FFB2BCDA0D03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064AA87-8F11-418B-8137-68B7D594EE4F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9/30/2021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grpSp>
        <p:nvGrpSpPr>
          <p:cNvPr id="91" name="Group 4"/>
          <p:cNvGrpSpPr/>
          <p:nvPr/>
        </p:nvGrpSpPr>
        <p:grpSpPr>
          <a:xfrm>
            <a:off x="228600" y="219600"/>
            <a:ext cx="8686440" cy="6419160"/>
            <a:chOff x="228600" y="219600"/>
            <a:chExt cx="8686440" cy="6419160"/>
          </a:xfrm>
        </p:grpSpPr>
        <p:sp>
          <p:nvSpPr>
            <p:cNvPr id="92" name="CustomShape 5"/>
            <p:cNvSpPr/>
            <p:nvPr/>
          </p:nvSpPr>
          <p:spPr>
            <a:xfrm rot="16200000">
              <a:off x="228600" y="219600"/>
              <a:ext cx="705960" cy="705960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6"/>
            <p:cNvSpPr/>
            <p:nvPr/>
          </p:nvSpPr>
          <p:spPr>
            <a:xfrm>
              <a:off x="228600" y="762120"/>
              <a:ext cx="8686440" cy="587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94" name="그림 14"/>
          <p:cNvPicPr/>
          <p:nvPr/>
        </p:nvPicPr>
        <p:blipFill>
          <a:blip r:embed="rId14"/>
          <a:stretch/>
        </p:blipFill>
        <p:spPr>
          <a:xfrm>
            <a:off x="6998040" y="6284880"/>
            <a:ext cx="1452600" cy="291600"/>
          </a:xfrm>
          <a:prstGeom prst="rect">
            <a:avLst/>
          </a:prstGeom>
          <a:ln>
            <a:noFill/>
          </a:ln>
        </p:spPr>
      </p:pic>
      <p:sp>
        <p:nvSpPr>
          <p:cNvPr id="95" name="PlaceHolder 7"/>
          <p:cNvSpPr>
            <a:spLocks noGrp="1"/>
          </p:cNvSpPr>
          <p:nvPr>
            <p:ph type="sldNum"/>
          </p:nvPr>
        </p:nvSpPr>
        <p:spPr>
          <a:xfrm>
            <a:off x="6772320" y="627696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84608AE-006B-4565-9562-BC6E97F2670A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97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1530AED-D610-4895-8364-A57563E3FE6E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9/30/2021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4"/>
          <p:cNvSpPr/>
          <p:nvPr/>
        </p:nvSpPr>
        <p:spPr>
          <a:xfrm>
            <a:off x="628560" y="3429000"/>
            <a:ext cx="6038640" cy="360"/>
          </a:xfrm>
          <a:prstGeom prst="line">
            <a:avLst/>
          </a:prstGeom>
          <a:ln w="12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r">
              <a:lnSpc>
                <a:spcPct val="100000"/>
              </a:lnSpc>
            </a:pPr>
            <a:fld id="{B73F4B58-4B9E-458A-9F2C-1F25194D866D}" type="slidenum">
              <a:rPr lang="en-US" sz="1200" b="1" strike="noStrike" spc="-1">
                <a:solidFill>
                  <a:srgbClr val="F2F2F2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849040" y="2164680"/>
            <a:ext cx="35200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9D9D9"/>
                </a:solidFill>
                <a:latin typeface="Calibri"/>
              </a:rPr>
              <a:t>  Tracking camera with Raspberry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6840" y="4216320"/>
            <a:ext cx="192996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00" b="1" strike="noStrike" spc="-148">
                <a:solidFill>
                  <a:srgbClr val="FFFFFF"/>
                </a:solidFill>
                <a:latin typeface="Calibri"/>
              </a:rPr>
              <a:t>어벤저스</a:t>
            </a:r>
            <a:endParaRPr lang="en-US" sz="2500" b="0" strike="noStrike" spc="-1">
              <a:latin typeface="Arial"/>
            </a:endParaRPr>
          </a:p>
        </p:txBody>
      </p:sp>
      <p:graphicFrame>
        <p:nvGraphicFramePr>
          <p:cNvPr id="231" name="Table 3"/>
          <p:cNvGraphicFramePr/>
          <p:nvPr>
            <p:extLst>
              <p:ext uri="{D42A27DB-BD31-4B8C-83A1-F6EECF244321}">
                <p14:modId xmlns:p14="http://schemas.microsoft.com/office/powerpoint/2010/main" val="2632010757"/>
              </p:ext>
            </p:extLst>
          </p:nvPr>
        </p:nvGraphicFramePr>
        <p:xfrm>
          <a:off x="5295240" y="5052600"/>
          <a:ext cx="3778200" cy="1323000"/>
        </p:xfrm>
        <a:graphic>
          <a:graphicData uri="http://schemas.openxmlformats.org/drawingml/2006/table">
            <a:tbl>
              <a:tblPr/>
              <a:tblGrid>
                <a:gridCol w="196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1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1" strike="noStrike" spc="-148" dirty="0">
                          <a:solidFill>
                            <a:srgbClr val="262626"/>
                          </a:solidFill>
                          <a:latin typeface="Arial"/>
                        </a:rPr>
                        <a:t>팀       원 :   </a:t>
                      </a:r>
                      <a:r>
                        <a:rPr lang="en-US" sz="1200" b="0" strike="noStrike" spc="-148" dirty="0" err="1">
                          <a:solidFill>
                            <a:srgbClr val="262626"/>
                          </a:solidFill>
                          <a:latin typeface="Arial"/>
                        </a:rPr>
                        <a:t>김봉진</a:t>
                      </a:r>
                      <a:r>
                        <a:rPr lang="en-US" sz="1200" b="0" strike="noStrike" spc="-148" dirty="0">
                          <a:solidFill>
                            <a:srgbClr val="262626"/>
                          </a:solidFill>
                          <a:latin typeface="Arial"/>
                        </a:rPr>
                        <a:t>,  </a:t>
                      </a:r>
                      <a:r>
                        <a:rPr lang="en-US" sz="1200" b="0" strike="noStrike" spc="-148" dirty="0" err="1" smtClean="0">
                          <a:solidFill>
                            <a:srgbClr val="262626"/>
                          </a:solidFill>
                          <a:latin typeface="Arial"/>
                        </a:rPr>
                        <a:t>김원재</a:t>
                      </a:r>
                      <a:endParaRPr lang="en-US" sz="1200" b="0" strike="noStrike" spc="-148" dirty="0" smtClean="0">
                        <a:solidFill>
                          <a:srgbClr val="262626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48" dirty="0" err="1" smtClean="0">
                          <a:solidFill>
                            <a:srgbClr val="262626"/>
                          </a:solidFill>
                          <a:latin typeface="Arial"/>
                        </a:rPr>
                        <a:t>이현섭</a:t>
                      </a:r>
                      <a:r>
                        <a:rPr lang="en-US" sz="1200" b="0" strike="noStrike" spc="-148" dirty="0">
                          <a:solidFill>
                            <a:srgbClr val="262626"/>
                          </a:solidFill>
                          <a:latin typeface="Arial"/>
                        </a:rPr>
                        <a:t>, </a:t>
                      </a:r>
                      <a:r>
                        <a:rPr lang="en-US" sz="1200" b="0" strike="noStrike" spc="-148" dirty="0" err="1">
                          <a:solidFill>
                            <a:srgbClr val="262626"/>
                          </a:solidFill>
                          <a:latin typeface="Arial"/>
                        </a:rPr>
                        <a:t>정국명</a:t>
                      </a:r>
                      <a:r>
                        <a:rPr lang="en-US" sz="1200" b="0" strike="noStrike" spc="-148" dirty="0">
                          <a:solidFill>
                            <a:srgbClr val="262626"/>
                          </a:solidFill>
                          <a:latin typeface="Arial"/>
                        </a:rPr>
                        <a:t> 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lnR w="9360">
                      <a:noFill/>
                    </a:lnR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9360">
                      <a:noFill/>
                    </a:lnL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48">
                          <a:solidFill>
                            <a:srgbClr val="262626"/>
                          </a:solidFill>
                          <a:latin typeface="Arial"/>
                        </a:rPr>
                        <a:t>발  표 일 :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299" dirty="0" smtClean="0">
                          <a:solidFill>
                            <a:srgbClr val="262626"/>
                          </a:solidFill>
                          <a:latin typeface="Calibri"/>
                        </a:rPr>
                        <a:t>2021.09.30</a:t>
                      </a:r>
                      <a:r>
                        <a:rPr lang="en-US" sz="1400" b="1" strike="noStrike" spc="299" dirty="0">
                          <a:solidFill>
                            <a:srgbClr val="262626"/>
                          </a:solidFill>
                          <a:latin typeface="Calibri"/>
                        </a:rPr>
                        <a:t>.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03BBB2E-9B20-4C34-AD5C-BD8F7D0C6FCB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1107810" y="4959900"/>
            <a:ext cx="7618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ko-KR" sz="1400" spc="-1" dirty="0"/>
              <a:t>1. Jetson AGX Xavier</a:t>
            </a:r>
            <a:r>
              <a:rPr lang="ko-KR" altLang="en-US" sz="1400" spc="-1" dirty="0"/>
              <a:t>프로그램이    </a:t>
            </a:r>
          </a:p>
          <a:p>
            <a:pPr>
              <a:lnSpc>
                <a:spcPct val="100000"/>
              </a:lnSpc>
            </a:pPr>
            <a:r>
              <a:rPr lang="ko-KR" altLang="en-US" sz="1400" spc="-1" dirty="0"/>
              <a:t>   </a:t>
            </a:r>
            <a:r>
              <a:rPr lang="ko-KR" altLang="en-US" sz="1400" spc="-1" dirty="0" err="1" smtClean="0"/>
              <a:t>써브모터를</a:t>
            </a:r>
            <a:r>
              <a:rPr lang="ko-KR" altLang="en-US" sz="1400" spc="-1" dirty="0" smtClean="0"/>
              <a:t> </a:t>
            </a:r>
            <a:r>
              <a:rPr lang="ko-KR" altLang="en-US" sz="1400" spc="-1" dirty="0"/>
              <a:t>움직이게 </a:t>
            </a:r>
            <a:r>
              <a:rPr lang="ko-KR" altLang="en-US" sz="1400" spc="-1" dirty="0" err="1" smtClean="0"/>
              <a:t>페이스디텍팅</a:t>
            </a:r>
            <a:r>
              <a:rPr lang="en-US" altLang="ko-KR" sz="1400" spc="-1" dirty="0"/>
              <a:t>(</a:t>
            </a:r>
            <a:r>
              <a:rPr lang="ko-KR" altLang="en-US" sz="1400" spc="-1" dirty="0"/>
              <a:t>영상인식 </a:t>
            </a:r>
            <a:r>
              <a:rPr lang="ko-KR" altLang="en-US" sz="1400" spc="-1" dirty="0" err="1"/>
              <a:t>마킹</a:t>
            </a:r>
            <a:r>
              <a:rPr lang="en-US" altLang="ko-KR" sz="1400" spc="-1" dirty="0"/>
              <a:t>) </a:t>
            </a:r>
            <a:r>
              <a:rPr lang="ko-KR" altLang="en-US" sz="1400" spc="-1" dirty="0"/>
              <a:t>프로그램을 얼마나 </a:t>
            </a:r>
          </a:p>
          <a:p>
            <a:pPr>
              <a:lnSpc>
                <a:spcPct val="100000"/>
              </a:lnSpc>
            </a:pPr>
            <a:r>
              <a:rPr lang="ko-KR" altLang="en-US" sz="1400" spc="-1" dirty="0"/>
              <a:t>   간단하게 짜는지가 부각된 문제점 이었음</a:t>
            </a:r>
            <a:r>
              <a:rPr lang="en-US" altLang="ko-KR" sz="1400" spc="-1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400" spc="-1" dirty="0"/>
              <a:t>2. </a:t>
            </a:r>
            <a:r>
              <a:rPr lang="ko-KR" altLang="en-US" sz="1400" spc="-1" dirty="0"/>
              <a:t>미디어 파이프 라이브러리</a:t>
            </a:r>
            <a:r>
              <a:rPr lang="en-US" altLang="ko-KR" sz="1400" spc="-1" dirty="0"/>
              <a:t>(</a:t>
            </a:r>
            <a:r>
              <a:rPr lang="ko-KR" altLang="en-US" sz="1400" spc="-1" dirty="0"/>
              <a:t>구글</a:t>
            </a:r>
            <a:r>
              <a:rPr lang="en-US" altLang="ko-KR" sz="1400" spc="-1" dirty="0"/>
              <a:t>), </a:t>
            </a:r>
            <a:r>
              <a:rPr lang="ko-KR" altLang="en-US" sz="1400" spc="-1" dirty="0"/>
              <a:t>페이스</a:t>
            </a:r>
            <a:r>
              <a:rPr lang="en-US" altLang="ko-KR" sz="1400" spc="-1" dirty="0"/>
              <a:t>, </a:t>
            </a:r>
            <a:r>
              <a:rPr lang="ko-KR" altLang="en-US" sz="1400" spc="-1" dirty="0"/>
              <a:t>모션</a:t>
            </a:r>
            <a:r>
              <a:rPr lang="en-US" altLang="ko-KR" sz="1400" spc="-1" dirty="0"/>
              <a:t>, </a:t>
            </a:r>
            <a:r>
              <a:rPr lang="ko-KR" altLang="en-US" sz="1400" spc="-1" dirty="0" err="1"/>
              <a:t>손가락등을</a:t>
            </a:r>
            <a:r>
              <a:rPr lang="ko-KR" altLang="en-US" sz="1400" spc="-1" dirty="0"/>
              <a:t> 인식하게 할 수 있었음</a:t>
            </a:r>
            <a:r>
              <a:rPr lang="en-US" altLang="ko-KR" sz="1400" spc="-1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400" spc="-1" dirty="0"/>
              <a:t>3. </a:t>
            </a:r>
            <a:r>
              <a:rPr lang="ko-KR" altLang="en-US" sz="1400" spc="-1" dirty="0"/>
              <a:t>본 프로젝트에서는 페이스로 한정하여 </a:t>
            </a:r>
            <a:r>
              <a:rPr lang="ko-KR" altLang="en-US" sz="1400" spc="-1" dirty="0" err="1" smtClean="0"/>
              <a:t>드론</a:t>
            </a:r>
            <a:r>
              <a:rPr lang="ko-KR" altLang="en-US" sz="1400" spc="-1" dirty="0" smtClean="0"/>
              <a:t> </a:t>
            </a:r>
            <a:r>
              <a:rPr lang="ko-KR" altLang="en-US" sz="1400" spc="-1" dirty="0" err="1"/>
              <a:t>텐서플루</a:t>
            </a:r>
            <a:r>
              <a:rPr lang="ko-KR" altLang="en-US" sz="1400" spc="-1" dirty="0"/>
              <a:t> </a:t>
            </a:r>
            <a:r>
              <a:rPr lang="ko-KR" altLang="en-US" sz="1400" spc="-1" dirty="0" err="1"/>
              <a:t>라이팅</a:t>
            </a:r>
            <a:r>
              <a:rPr lang="ko-KR" altLang="en-US" sz="1400" spc="-1" dirty="0"/>
              <a:t> </a:t>
            </a:r>
            <a:r>
              <a:rPr lang="ko-KR" altLang="en-US" sz="1400" spc="-1" dirty="0" err="1"/>
              <a:t>제스춰로</a:t>
            </a:r>
            <a:r>
              <a:rPr lang="ko-KR" altLang="en-US" sz="1400" spc="-1" dirty="0"/>
              <a:t> </a:t>
            </a:r>
            <a:endParaRPr lang="en-US" altLang="ko-KR" sz="1400" spc="-1" dirty="0" smtClean="0"/>
          </a:p>
          <a:p>
            <a:pPr>
              <a:lnSpc>
                <a:spcPct val="100000"/>
              </a:lnSpc>
            </a:pPr>
            <a:r>
              <a:rPr lang="en-US" altLang="ko-KR" sz="1400" spc="-1" dirty="0"/>
              <a:t> </a:t>
            </a:r>
            <a:r>
              <a:rPr lang="en-US" altLang="ko-KR" sz="1400" spc="-1" dirty="0" smtClean="0"/>
              <a:t>    </a:t>
            </a:r>
            <a:r>
              <a:rPr lang="ko-KR" altLang="en-US" sz="1400" spc="-1" dirty="0" err="1" smtClean="0"/>
              <a:t>페이스디텍팅</a:t>
            </a:r>
            <a:r>
              <a:rPr lang="ko-KR" altLang="en-US" sz="1400" spc="-1" dirty="0" smtClean="0"/>
              <a:t> 하였음</a:t>
            </a:r>
            <a:endParaRPr lang="en-US" altLang="ko-KR" sz="1400" spc="-1" dirty="0"/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1032840" y="234720"/>
            <a:ext cx="5317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Arial"/>
              </a:rPr>
              <a:t>Prototype </a:t>
            </a:r>
            <a:r>
              <a:rPr lang="ko-KR" altLang="en-US" sz="2800" b="0" strike="noStrike" spc="-1" dirty="0" smtClean="0">
                <a:solidFill>
                  <a:schemeClr val="bg1"/>
                </a:solidFill>
                <a:latin typeface="Arial"/>
              </a:rPr>
              <a:t>결과</a:t>
            </a:r>
            <a:endParaRPr lang="en-US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268920" y="234720"/>
            <a:ext cx="655560" cy="13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48">
                <a:solidFill>
                  <a:srgbClr val="2668B0"/>
                </a:solidFill>
                <a:latin typeface="Calibri"/>
              </a:rPr>
              <a:t>07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09" y="1110870"/>
            <a:ext cx="3795897" cy="35525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06" y="1110870"/>
            <a:ext cx="3552570" cy="3552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4D1784D-02AB-467D-B84B-7B86C2E4A71B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08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895320" y="338760"/>
            <a:ext cx="25426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48">
                <a:solidFill>
                  <a:srgbClr val="FFFFFF"/>
                </a:solidFill>
                <a:latin typeface="Arial"/>
              </a:rPr>
              <a:t>추진계획 대비 성과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76080" y="3429000"/>
            <a:ext cx="7907760" cy="218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48741" y="4932696"/>
            <a:ext cx="68575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err="1" smtClean="0"/>
              <a:t>Jetson</a:t>
            </a:r>
            <a:r>
              <a:rPr lang="ko-KR" altLang="en-US" sz="1400" dirty="0" smtClean="0"/>
              <a:t> AGX </a:t>
            </a:r>
            <a:r>
              <a:rPr lang="ko-KR" altLang="en-US" sz="1400" dirty="0" err="1" smtClean="0"/>
              <a:t>Xavier에서</a:t>
            </a:r>
            <a:r>
              <a:rPr lang="ko-KR" altLang="en-US" sz="1400" dirty="0" smtClean="0"/>
              <a:t> 장치를 동작, 카메라가 잡힌 </a:t>
            </a:r>
            <a:r>
              <a:rPr lang="ko-KR" altLang="en-US" sz="1400" dirty="0" err="1" smtClean="0"/>
              <a:t>영상안에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err="1" smtClean="0"/>
              <a:t>형상인식</a:t>
            </a:r>
            <a:r>
              <a:rPr lang="ko-KR" altLang="en-US" sz="1400" dirty="0" smtClean="0"/>
              <a:t> 박스가 인식한 형상을 </a:t>
            </a:r>
            <a:r>
              <a:rPr lang="ko-KR" altLang="en-US" sz="1400" dirty="0" err="1" smtClean="0"/>
              <a:t>쫒아다니게</a:t>
            </a:r>
            <a:r>
              <a:rPr lang="ko-KR" altLang="en-US" sz="1400" dirty="0" smtClean="0"/>
              <a:t> 하여 </a:t>
            </a:r>
            <a:r>
              <a:rPr lang="ko-KR" altLang="en-US" sz="1400" dirty="0" err="1" smtClean="0"/>
              <a:t>형상인식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마킹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프로그램을 보다 세밀하게 완성하는데 초점을 둠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2.  </a:t>
            </a:r>
            <a:r>
              <a:rPr lang="ko-KR" altLang="en-US" sz="1400" dirty="0" err="1" smtClean="0"/>
              <a:t>써브모터를</a:t>
            </a:r>
            <a:r>
              <a:rPr lang="ko-KR" altLang="en-US" sz="1400" dirty="0" smtClean="0"/>
              <a:t> 붙여 </a:t>
            </a:r>
            <a:r>
              <a:rPr lang="ko-KR" altLang="en-US" sz="1400" dirty="0" err="1" smtClean="0"/>
              <a:t>형상인식할</a:t>
            </a:r>
            <a:r>
              <a:rPr lang="ko-KR" altLang="en-US" sz="1400" dirty="0" smtClean="0"/>
              <a:t> 사람이나 물체가 가면 박스가 카메라를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움직여 </a:t>
            </a:r>
            <a:r>
              <a:rPr lang="ko-KR" altLang="en-US" sz="1400" dirty="0" err="1" smtClean="0"/>
              <a:t>형상인식한</a:t>
            </a:r>
            <a:r>
              <a:rPr lang="ko-KR" altLang="en-US" sz="1400" dirty="0" smtClean="0"/>
              <a:t> 물체를 중심에 가게 </a:t>
            </a:r>
            <a:r>
              <a:rPr lang="ko-KR" altLang="en-US" sz="1400" dirty="0" err="1" smtClean="0"/>
              <a:t>트래킹에</a:t>
            </a:r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Jetson</a:t>
            </a:r>
            <a:r>
              <a:rPr lang="ko-KR" altLang="en-US" sz="1400" dirty="0" smtClean="0"/>
              <a:t> AGX  </a:t>
            </a:r>
            <a:r>
              <a:rPr lang="ko-KR" altLang="en-US" sz="1400" dirty="0" err="1" smtClean="0"/>
              <a:t>Xavier가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err="1" smtClean="0"/>
              <a:t>써브모터를</a:t>
            </a:r>
            <a:r>
              <a:rPr lang="ko-KR" altLang="en-US" sz="1400" dirty="0" smtClean="0"/>
              <a:t> 움직이게 하여 움직이는 형상을  </a:t>
            </a:r>
            <a:r>
              <a:rPr lang="ko-KR" altLang="en-US" sz="1400" dirty="0" err="1" smtClean="0"/>
              <a:t>마킹하여</a:t>
            </a:r>
            <a:r>
              <a:rPr lang="ko-KR" altLang="en-US" sz="1400" dirty="0" smtClean="0"/>
              <a:t> 인식하게 하는데 성공함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1" y="974219"/>
            <a:ext cx="4915387" cy="36865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29" y="974219"/>
            <a:ext cx="2764906" cy="3686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C287350-182E-4C7A-96A4-20A27D50BEDC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09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895320" y="338760"/>
            <a:ext cx="25426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48">
                <a:solidFill>
                  <a:srgbClr val="FFFFFF"/>
                </a:solidFill>
                <a:latin typeface="Arial"/>
              </a:rPr>
              <a:t>Lessons &amp; Learned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1937879" y="2631960"/>
            <a:ext cx="6124743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600" b="0" strike="noStrike" spc="-1" dirty="0" err="1" smtClean="0">
                <a:solidFill>
                  <a:srgbClr val="000000"/>
                </a:solidFill>
                <a:latin typeface="Calibri"/>
              </a:rPr>
              <a:t>김봉진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alibri"/>
              </a:rPr>
              <a:t>  :  </a:t>
            </a:r>
            <a:r>
              <a:rPr lang="ko-KR" altLang="en-US" sz="1600" dirty="0" smtClean="0"/>
              <a:t>가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OpenCV</a:t>
            </a:r>
            <a:r>
              <a:rPr lang="en-US" altLang="ko-KR" sz="1600" dirty="0"/>
              <a:t> </a:t>
            </a:r>
            <a:r>
              <a:rPr lang="ko-KR" altLang="en-US" sz="1600" dirty="0"/>
              <a:t>를 이용한 얼굴인식</a:t>
            </a:r>
            <a:br>
              <a:rPr lang="ko-KR" altLang="en-US" sz="1600" dirty="0"/>
            </a:br>
            <a:r>
              <a:rPr lang="ko-KR" altLang="en-US" sz="1600" dirty="0" smtClean="0"/>
              <a:t>               나</a:t>
            </a:r>
            <a:r>
              <a:rPr lang="en-US" altLang="ko-KR" sz="1600" dirty="0"/>
              <a:t>. python </a:t>
            </a:r>
            <a:r>
              <a:rPr lang="en-US" altLang="ko-KR" sz="1600" dirty="0" err="1"/>
              <a:t>usb</a:t>
            </a:r>
            <a:r>
              <a:rPr lang="en-US" altLang="ko-KR" sz="1600" dirty="0"/>
              <a:t>-serial </a:t>
            </a:r>
            <a:r>
              <a:rPr lang="en-US" altLang="ko-KR" sz="1600" dirty="0" err="1"/>
              <a:t>communicaiton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600" b="0" strike="noStrike" spc="-1" dirty="0" err="1" smtClean="0">
                <a:solidFill>
                  <a:srgbClr val="000000"/>
                </a:solidFill>
                <a:latin typeface="Calibri"/>
              </a:rPr>
              <a:t>김원재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600" spc="-1" dirty="0" smtClean="0">
                <a:solidFill>
                  <a:srgbClr val="000000"/>
                </a:solidFill>
                <a:latin typeface="Calibri"/>
              </a:rPr>
              <a:t>:  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페이스 </a:t>
            </a:r>
            <a:r>
              <a:rPr lang="ko-KR" altLang="en-US" sz="1600" spc="-1" dirty="0" err="1">
                <a:solidFill>
                  <a:srgbClr val="000000"/>
                </a:solidFill>
                <a:latin typeface="Calibri"/>
              </a:rPr>
              <a:t>디텍팅을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ko-KR" altLang="en-US" sz="1600" spc="-1" dirty="0" err="1">
                <a:solidFill>
                  <a:srgbClr val="000000"/>
                </a:solidFill>
                <a:latin typeface="Calibri"/>
              </a:rPr>
              <a:t>임베디드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 시스템에서 </a:t>
            </a:r>
            <a:r>
              <a:rPr lang="ko-KR" altLang="en-US" sz="1600" spc="-1" dirty="0" err="1">
                <a:solidFill>
                  <a:srgbClr val="000000"/>
                </a:solidFill>
                <a:latin typeface="Calibri"/>
              </a:rPr>
              <a:t>구현하려니</a:t>
            </a:r>
            <a:r>
              <a:rPr lang="en-US" altLang="ko-KR" sz="1600" spc="-1" dirty="0">
                <a:solidFill>
                  <a:srgbClr val="000000"/>
                </a:solidFill>
                <a:latin typeface="Calibri"/>
              </a:rPr>
              <a:t>…  </a:t>
            </a:r>
            <a:r>
              <a:rPr lang="en-US" altLang="ko-KR" sz="1600" spc="-1" dirty="0" smtClean="0">
                <a:solidFill>
                  <a:srgbClr val="000000"/>
                </a:solidFill>
                <a:latin typeface="Calibri"/>
              </a:rPr>
              <a:t>     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altLang="ko-KR" sz="1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600" spc="-1" dirty="0" smtClean="0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lang="ko-KR" altLang="en-US" sz="1600" spc="-1" dirty="0" err="1" smtClean="0">
                <a:solidFill>
                  <a:srgbClr val="000000"/>
                </a:solidFill>
                <a:latin typeface="Calibri"/>
              </a:rPr>
              <a:t>수없는</a:t>
            </a:r>
            <a:r>
              <a:rPr lang="ko-KR" altLang="en-US" sz="16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자료 수집과 잘못된 정보로 무한 삽질까지 </a:t>
            </a:r>
            <a:endParaRPr lang="en-US" altLang="ko-KR" sz="1600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altLang="ko-KR" sz="1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600" spc="-1" dirty="0" smtClean="0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lang="ko-KR" altLang="en-US" sz="1600" spc="-1" dirty="0" smtClean="0">
                <a:solidFill>
                  <a:srgbClr val="000000"/>
                </a:solidFill>
                <a:latin typeface="Calibri"/>
              </a:rPr>
              <a:t>경험하였으나  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배움에 매우  즐거웠음</a:t>
            </a:r>
            <a:r>
              <a:rPr lang="en-US" altLang="ko-KR" sz="1600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600" b="0" strike="noStrike" spc="-1" dirty="0" err="1" smtClean="0">
                <a:solidFill>
                  <a:srgbClr val="000000"/>
                </a:solidFill>
                <a:latin typeface="Calibri"/>
              </a:rPr>
              <a:t>이현섭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alibri"/>
              </a:rPr>
              <a:t>  :  </a:t>
            </a:r>
            <a:r>
              <a:rPr lang="ko-KR" altLang="en-US" sz="1600" spc="-1" dirty="0" smtClean="0">
                <a:solidFill>
                  <a:srgbClr val="000000"/>
                </a:solidFill>
                <a:latin typeface="Calibri"/>
              </a:rPr>
              <a:t>금번 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프로젝트 덕분에 팀원들에게 많은 것을 </a:t>
            </a:r>
            <a:endParaRPr lang="en-US" altLang="ko-KR" sz="1600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altLang="ko-KR" sz="1600" spc="-1" dirty="0" smtClean="0">
                <a:solidFill>
                  <a:srgbClr val="000000"/>
                </a:solidFill>
                <a:latin typeface="Calibri"/>
              </a:rPr>
              <a:t>                           </a:t>
            </a:r>
            <a:r>
              <a:rPr lang="ko-KR" altLang="en-US" sz="1600" spc="-1" dirty="0" smtClean="0">
                <a:solidFill>
                  <a:srgbClr val="000000"/>
                </a:solidFill>
                <a:latin typeface="Calibri"/>
              </a:rPr>
              <a:t>배울 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수 있었습니다</a:t>
            </a:r>
            <a:r>
              <a:rPr lang="en-US" altLang="ko-KR" sz="1600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600" b="0" strike="noStrike" spc="-1" dirty="0" err="1" smtClean="0">
                <a:solidFill>
                  <a:srgbClr val="000000"/>
                </a:solidFill>
                <a:latin typeface="Calibri"/>
              </a:rPr>
              <a:t>정국명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alibri"/>
              </a:rPr>
              <a:t>  : 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ko-KR" altLang="en-US" sz="1600" spc="-1" dirty="0" smtClean="0">
                <a:solidFill>
                  <a:srgbClr val="000000"/>
                </a:solidFill>
                <a:latin typeface="Calibri"/>
              </a:rPr>
              <a:t>보다 촘촘하고 세밀하게 보는 습관으로 완성도 </a:t>
            </a:r>
            <a:endParaRPr lang="en-US" altLang="ko-KR" sz="1600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altLang="ko-KR" sz="1600" spc="-1" dirty="0" smtClean="0">
                <a:solidFill>
                  <a:srgbClr val="000000"/>
                </a:solidFill>
                <a:latin typeface="Calibri"/>
              </a:rPr>
              <a:t>                          </a:t>
            </a:r>
            <a:r>
              <a:rPr lang="ko-KR" altLang="en-US" sz="1600" spc="-1" dirty="0" smtClean="0">
                <a:solidFill>
                  <a:srgbClr val="000000"/>
                </a:solidFill>
                <a:latin typeface="Calibri"/>
              </a:rPr>
              <a:t>높은 결과물을 만들어 내자</a:t>
            </a:r>
            <a:r>
              <a:rPr lang="en-US" altLang="ko-KR" sz="1600" spc="-1" dirty="0" smtClean="0">
                <a:solidFill>
                  <a:srgbClr val="000000"/>
                </a:solidFill>
                <a:latin typeface="Calibri"/>
              </a:rPr>
              <a:t>.</a:t>
            </a:r>
            <a:r>
              <a:rPr lang="ko-KR" altLang="en-US" sz="16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762120" y="2413440"/>
            <a:ext cx="3457080" cy="19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48">
                <a:solidFill>
                  <a:srgbClr val="FFFFFF"/>
                </a:solidFill>
                <a:latin typeface="Calibri"/>
              </a:rPr>
              <a:t>Thank You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5591160" y="3429000"/>
            <a:ext cx="12189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48">
                <a:solidFill>
                  <a:srgbClr val="F2F2F2"/>
                </a:solidFill>
                <a:latin typeface="Arial"/>
              </a:rPr>
              <a:t>Q&amp;A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287EEA4-7A36-47D9-BF2E-141247CEF67C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32720" y="659520"/>
            <a:ext cx="30016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48">
                <a:solidFill>
                  <a:srgbClr val="FFFFFF"/>
                </a:solidFill>
                <a:latin typeface="Calibri"/>
              </a:rPr>
              <a:t>목  차  </a:t>
            </a:r>
            <a:r>
              <a:rPr lang="en-US" sz="2400" b="1" strike="noStrike" spc="-148">
                <a:solidFill>
                  <a:srgbClr val="FFFFFF"/>
                </a:solidFill>
                <a:latin typeface="Calibri"/>
              </a:rPr>
              <a:t>Contents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234" name="Table 3"/>
          <p:cNvGraphicFramePr/>
          <p:nvPr/>
        </p:nvGraphicFramePr>
        <p:xfrm>
          <a:off x="756000" y="1789200"/>
          <a:ext cx="3609720" cy="4568400"/>
        </p:xfrm>
        <a:graphic>
          <a:graphicData uri="http://schemas.openxmlformats.org/drawingml/2006/table">
            <a:tbl>
              <a:tblPr/>
              <a:tblGrid>
                <a:gridCol w="59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팀명·팀원·역할 소개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프로젝트 소개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프로젝트 추진배경 및 필요성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04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프로젝트 목표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05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프로젝트 내용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사용된 기술 및 환경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07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Prototype 결과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08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추진계획 대비 성과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09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Lessons &amp; Learned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40543D-D719-48B6-BB2E-B9837C58224F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01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895320" y="338760"/>
            <a:ext cx="23904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48">
                <a:solidFill>
                  <a:srgbClr val="FFFFFF"/>
                </a:solidFill>
                <a:latin typeface="Arial"/>
              </a:rPr>
              <a:t>팀명·팀원·역할 소개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13" y="857160"/>
            <a:ext cx="4685714" cy="56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DC48277-2C36-4BA4-9AA4-91D9F0FD0091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02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895320" y="338760"/>
            <a:ext cx="1847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48">
                <a:solidFill>
                  <a:srgbClr val="FFFFFF"/>
                </a:solidFill>
                <a:latin typeface="Arial"/>
              </a:rPr>
              <a:t>프로젝트 소개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42" name="그림 5"/>
          <p:cNvPicPr/>
          <p:nvPr/>
        </p:nvPicPr>
        <p:blipFill>
          <a:blip r:embed="rId2"/>
          <a:stretch/>
        </p:blipFill>
        <p:spPr>
          <a:xfrm>
            <a:off x="263520" y="793440"/>
            <a:ext cx="8630640" cy="51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8EEE09-93A8-49B4-B49C-71768BA6309B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03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895320" y="338760"/>
            <a:ext cx="3476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48">
                <a:solidFill>
                  <a:srgbClr val="FFFFFF"/>
                </a:solidFill>
                <a:latin typeface="Arial"/>
              </a:rPr>
              <a:t>프로젝트 추진배경 및 필요성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2423160" y="5358600"/>
            <a:ext cx="492633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 err="1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최근에</a:t>
            </a:r>
            <a:r>
              <a:rPr lang="en-US" b="1" strike="noStrike" spc="-1" dirty="0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 </a:t>
            </a:r>
            <a:r>
              <a:rPr lang="en-US" b="1" strike="noStrike" spc="-1" dirty="0" err="1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많은</a:t>
            </a:r>
            <a:r>
              <a:rPr lang="en-US" b="1" strike="noStrike" spc="-1" dirty="0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 </a:t>
            </a:r>
            <a:r>
              <a:rPr lang="en-US" b="1" strike="noStrike" spc="-1" dirty="0" err="1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산업분야에서</a:t>
            </a:r>
            <a:r>
              <a:rPr lang="en-US" b="1" strike="noStrike" spc="-1" dirty="0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 </a:t>
            </a:r>
            <a:r>
              <a:rPr lang="en-US" b="1" strike="noStrike" spc="-1" dirty="0" err="1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활약하는</a:t>
            </a:r>
            <a:r>
              <a:rPr lang="en-US" b="1" strike="noStrike" spc="-1" dirty="0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 </a:t>
            </a:r>
            <a:r>
              <a:rPr lang="en-US" b="1" strike="noStrike" spc="-1" dirty="0" err="1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드론의</a:t>
            </a:r>
            <a:r>
              <a:rPr lang="en-US" b="1" strike="noStrike" spc="-1" dirty="0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 </a:t>
            </a:r>
            <a:r>
              <a:rPr lang="en-US" b="1" strike="noStrike" spc="-1" dirty="0" err="1" smtClean="0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역할을보다</a:t>
            </a:r>
            <a:r>
              <a:rPr lang="en-US" b="1" strike="noStrike" spc="-1" dirty="0" smtClean="0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 </a:t>
            </a:r>
            <a:r>
              <a:rPr lang="en-US" b="1" strike="noStrike" spc="-1" dirty="0" err="1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세밀하고</a:t>
            </a:r>
            <a:r>
              <a:rPr lang="en-US" b="1" strike="noStrike" spc="-1" dirty="0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 </a:t>
            </a:r>
            <a:r>
              <a:rPr lang="en-US" b="1" strike="noStrike" spc="-1" dirty="0" err="1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폭넓게</a:t>
            </a:r>
            <a:r>
              <a:rPr lang="en-US" b="1" strike="noStrike" spc="-1" dirty="0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 </a:t>
            </a:r>
            <a:r>
              <a:rPr lang="en-US" b="1" strike="noStrike" spc="-1" dirty="0" err="1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해줄</a:t>
            </a:r>
            <a:r>
              <a:rPr lang="en-US" b="1" strike="noStrike" spc="-1" dirty="0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 수 </a:t>
            </a:r>
            <a:r>
              <a:rPr lang="en-US" b="1" strike="noStrike" spc="-1" dirty="0" err="1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있다</a:t>
            </a:r>
            <a:r>
              <a:rPr lang="en-US" b="1" strike="noStrike" spc="-1" dirty="0">
                <a:solidFill>
                  <a:schemeClr val="accent2">
                    <a:lumMod val="50000"/>
                  </a:schemeClr>
                </a:solidFill>
                <a:latin typeface="맑은 고딕"/>
              </a:rPr>
              <a:t>.</a:t>
            </a:r>
            <a:endParaRPr lang="en-US" b="1" strike="noStrike" spc="-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247" name="그림 7"/>
          <p:cNvPicPr/>
          <p:nvPr/>
        </p:nvPicPr>
        <p:blipFill>
          <a:blip r:embed="rId2"/>
          <a:stretch/>
        </p:blipFill>
        <p:spPr>
          <a:xfrm>
            <a:off x="1439460" y="1194840"/>
            <a:ext cx="6257520" cy="388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D536BE7-024A-4E54-AD17-A14CA885A75C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04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895320" y="338760"/>
            <a:ext cx="1961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48">
                <a:solidFill>
                  <a:srgbClr val="FFFFFF"/>
                </a:solidFill>
                <a:latin typeface="Arial"/>
              </a:rPr>
              <a:t>프로젝트 목표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651852" y="5724270"/>
            <a:ext cx="5772150" cy="835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Calibri"/>
              </a:rPr>
              <a:t>Python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tutorial로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Raspberry기술을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활용하여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ko-KR" altLang="en-US" sz="1400" spc="-1" dirty="0" smtClean="0">
                <a:solidFill>
                  <a:srgbClr val="000000"/>
                </a:solidFill>
                <a:latin typeface="Calibri"/>
              </a:rPr>
              <a:t>사람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개개인의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형상인식을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하는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프로그램을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덧붙여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Calibri"/>
              </a:rPr>
              <a:t>업그레이드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Calibri"/>
              </a:rPr>
              <a:t> 된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Calibri"/>
              </a:rPr>
              <a:t>프로그램</a:t>
            </a:r>
            <a:r>
              <a:rPr lang="ko-KR" altLang="en-US" sz="1400" b="0" strike="noStrike" spc="-1" dirty="0" smtClean="0">
                <a:solidFill>
                  <a:srgbClr val="000000"/>
                </a:solidFill>
                <a:latin typeface="Calibri"/>
              </a:rPr>
              <a:t>으로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개발하여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완성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" y="1428942"/>
            <a:ext cx="6844274" cy="408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A3033B-FA11-44A1-B4F2-5171F16B9279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05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95320" y="338760"/>
            <a:ext cx="1961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48">
                <a:solidFill>
                  <a:srgbClr val="FFFFFF"/>
                </a:solidFill>
                <a:latin typeface="Arial"/>
              </a:rPr>
              <a:t>프로젝트 내용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1074419" y="4565156"/>
            <a:ext cx="7289505" cy="5031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u="sng" strike="noStrike" spc="-1" dirty="0" smtClean="0">
                <a:solidFill>
                  <a:schemeClr val="accent2">
                    <a:lumMod val="50000"/>
                  </a:schemeClr>
                </a:solidFill>
                <a:latin typeface="Calibri"/>
              </a:rPr>
              <a:t>Python </a:t>
            </a:r>
            <a:r>
              <a:rPr lang="en-US" sz="1400" b="0" u="sng" strike="noStrike" spc="-1" dirty="0" err="1">
                <a:solidFill>
                  <a:schemeClr val="accent2">
                    <a:lumMod val="50000"/>
                  </a:schemeClr>
                </a:solidFill>
                <a:latin typeface="Calibri"/>
              </a:rPr>
              <a:t>tutorial로</a:t>
            </a:r>
            <a:r>
              <a:rPr lang="en-US" sz="1400" b="0" u="sng" strike="noStrike" spc="-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1400" b="0" u="sng" strike="noStrike" spc="-1" dirty="0" err="1">
                <a:solidFill>
                  <a:schemeClr val="accent2">
                    <a:lumMod val="50000"/>
                  </a:schemeClr>
                </a:solidFill>
                <a:latin typeface="Calibri"/>
              </a:rPr>
              <a:t>Raspberry에</a:t>
            </a:r>
            <a:r>
              <a:rPr lang="en-US" sz="1400" b="0" u="sng" strike="noStrike" spc="-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1400" b="0" u="sng" strike="noStrike" spc="-1" dirty="0" err="1">
                <a:solidFill>
                  <a:schemeClr val="accent2">
                    <a:lumMod val="50000"/>
                  </a:schemeClr>
                </a:solidFill>
                <a:latin typeface="Calibri"/>
              </a:rPr>
              <a:t>형상인식</a:t>
            </a:r>
            <a:r>
              <a:rPr lang="en-US" sz="1400" b="0" u="sng" strike="noStrike" spc="-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1400" b="0" u="sng" strike="noStrike" spc="-1" dirty="0" err="1">
                <a:solidFill>
                  <a:schemeClr val="accent2">
                    <a:lumMod val="50000"/>
                  </a:schemeClr>
                </a:solidFill>
                <a:latin typeface="Calibri"/>
              </a:rPr>
              <a:t>마킹</a:t>
            </a:r>
            <a:r>
              <a:rPr lang="en-US" sz="1400" b="0" u="sng" strike="noStrike" spc="-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1400" b="0" u="sng" strike="noStrike" spc="-1" dirty="0" err="1">
                <a:solidFill>
                  <a:schemeClr val="accent2">
                    <a:lumMod val="50000"/>
                  </a:schemeClr>
                </a:solidFill>
                <a:latin typeface="Calibri"/>
              </a:rPr>
              <a:t>프로그램을</a:t>
            </a:r>
            <a:r>
              <a:rPr lang="en-US" sz="1400" b="0" u="sng" strike="noStrike" spc="-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1400" b="0" u="sng" strike="noStrike" spc="-1" dirty="0" err="1">
                <a:solidFill>
                  <a:schemeClr val="accent2">
                    <a:lumMod val="50000"/>
                  </a:schemeClr>
                </a:solidFill>
                <a:latin typeface="Calibri"/>
              </a:rPr>
              <a:t>덧붙여</a:t>
            </a:r>
            <a:r>
              <a:rPr lang="en-US" sz="1400" b="0" u="sng" strike="noStrike" spc="-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1400" b="0" u="sng" strike="noStrike" spc="-1" dirty="0" err="1">
                <a:solidFill>
                  <a:schemeClr val="accent2">
                    <a:lumMod val="50000"/>
                  </a:schemeClr>
                </a:solidFill>
                <a:latin typeface="Calibri"/>
              </a:rPr>
              <a:t>프로젝트를</a:t>
            </a:r>
            <a:r>
              <a:rPr lang="en-US" sz="1400" b="0" u="sng" strike="noStrike" spc="-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1400" b="0" u="sng" strike="noStrike" spc="-1" dirty="0" err="1">
                <a:solidFill>
                  <a:schemeClr val="accent2">
                    <a:lumMod val="50000"/>
                  </a:schemeClr>
                </a:solidFill>
                <a:latin typeface="Calibri"/>
              </a:rPr>
              <a:t>완성한다</a:t>
            </a:r>
            <a:r>
              <a:rPr lang="en-US" sz="1400" b="0" u="sng" strike="noStrike" spc="-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.</a:t>
            </a:r>
            <a:endParaRPr lang="en-US" sz="1400" b="0" u="sng" strike="noStrike" spc="-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1074419" y="5068301"/>
            <a:ext cx="7372350" cy="19350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 dirty="0" err="1">
                <a:solidFill>
                  <a:srgbClr val="843C0B"/>
                </a:solidFill>
                <a:uFillTx/>
                <a:latin typeface="Calibri"/>
              </a:rPr>
              <a:t>실행의</a:t>
            </a:r>
            <a:r>
              <a:rPr lang="en-US" sz="1400" b="1" u="sng" strike="noStrike" spc="-1" dirty="0">
                <a:solidFill>
                  <a:srgbClr val="843C0B"/>
                </a:solidFill>
                <a:uFillTx/>
                <a:latin typeface="Calibri"/>
              </a:rPr>
              <a:t> </a:t>
            </a:r>
            <a:r>
              <a:rPr lang="en-US" sz="1400" b="1" u="sng" strike="noStrike" spc="-1" dirty="0" err="1">
                <a:solidFill>
                  <a:srgbClr val="843C0B"/>
                </a:solidFill>
                <a:uFillTx/>
                <a:latin typeface="Calibri"/>
              </a:rPr>
              <a:t>문제점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smtClean="0">
                <a:solidFill>
                  <a:srgbClr val="000000"/>
                </a:solidFill>
                <a:latin typeface="Calibri"/>
              </a:rPr>
              <a:t>1. mini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PC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에서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미디어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파이프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구동에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어려움이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있음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u="sng" strike="noStrike" spc="-1" dirty="0" err="1" smtClean="0">
                <a:solidFill>
                  <a:srgbClr val="843C0B"/>
                </a:solidFill>
                <a:uFillTx/>
                <a:latin typeface="Calibri"/>
              </a:rPr>
              <a:t>문제의</a:t>
            </a:r>
            <a:r>
              <a:rPr lang="en-US" sz="1400" b="1" u="sng" strike="noStrike" spc="-1" dirty="0" smtClean="0">
                <a:solidFill>
                  <a:srgbClr val="843C0B"/>
                </a:solidFill>
                <a:uFillTx/>
                <a:latin typeface="Calibri"/>
              </a:rPr>
              <a:t> </a:t>
            </a:r>
            <a:r>
              <a:rPr lang="en-US" sz="1400" b="1" u="sng" strike="noStrike" spc="-1" dirty="0" err="1">
                <a:solidFill>
                  <a:srgbClr val="843C0B"/>
                </a:solidFill>
                <a:uFillTx/>
                <a:latin typeface="Calibri"/>
              </a:rPr>
              <a:t>해결점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페이스디텍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모듈을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써칭하여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&lt;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미디어파이프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&gt;를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찾아냄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alibri"/>
                <a:ea typeface="Noto Sans CJK JP"/>
              </a:rPr>
              <a:t>2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Calibri"/>
                <a:ea typeface="Noto Sans CJK JP"/>
              </a:rPr>
              <a:t>.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  <a:ea typeface="Noto Sans CJK JP"/>
              </a:rPr>
              <a:t>임베디드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Noto Sans CJK JP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  <a:ea typeface="Noto Sans CJK JP"/>
              </a:rPr>
              <a:t>시스템에서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Noto Sans CJK JP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Jetson AGX Xavier mini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PC에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Calibri"/>
              </a:rPr>
              <a:t>미디어파이프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Calibri"/>
              </a:rPr>
              <a:t>빌드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0" y="1431330"/>
            <a:ext cx="3967147" cy="28236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47" y="1427460"/>
            <a:ext cx="4165450" cy="2827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0FB175-E16E-4950-833B-61712B8A777A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06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895320" y="338760"/>
            <a:ext cx="25358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48">
                <a:solidFill>
                  <a:srgbClr val="FFFFFF"/>
                </a:solidFill>
                <a:latin typeface="Arial"/>
              </a:rPr>
              <a:t>시스템 구성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1151999" y="1314450"/>
            <a:ext cx="3546923" cy="24294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1346222" y="4896000"/>
            <a:ext cx="3051810" cy="1380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Servo driver</a:t>
            </a:r>
          </a:p>
          <a:p>
            <a:pPr algn="ctr"/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board</a:t>
            </a:r>
          </a:p>
        </p:txBody>
      </p:sp>
      <p:sp>
        <p:nvSpPr>
          <p:cNvPr id="262" name="CustomShape 6"/>
          <p:cNvSpPr/>
          <p:nvPr/>
        </p:nvSpPr>
        <p:spPr>
          <a:xfrm>
            <a:off x="5986035" y="4731880"/>
            <a:ext cx="1885656" cy="492803"/>
          </a:xfrm>
          <a:custGeom>
            <a:avLst/>
            <a:gdLst/>
            <a:ahLst/>
            <a:cxnLst/>
            <a:rect l="0" t="0" r="r" b="b"/>
            <a:pathLst>
              <a:path w="3602" h="2001">
                <a:moveTo>
                  <a:pt x="2415" y="1000"/>
                </a:moveTo>
                <a:lnTo>
                  <a:pt x="2414" y="975"/>
                </a:lnTo>
                <a:lnTo>
                  <a:pt x="2411" y="949"/>
                </a:lnTo>
                <a:lnTo>
                  <a:pt x="2406" y="924"/>
                </a:lnTo>
                <a:lnTo>
                  <a:pt x="2399" y="899"/>
                </a:lnTo>
                <a:lnTo>
                  <a:pt x="2390" y="874"/>
                </a:lnTo>
                <a:lnTo>
                  <a:pt x="2379" y="850"/>
                </a:lnTo>
                <a:lnTo>
                  <a:pt x="2366" y="826"/>
                </a:lnTo>
                <a:lnTo>
                  <a:pt x="2351" y="802"/>
                </a:lnTo>
                <a:lnTo>
                  <a:pt x="2335" y="779"/>
                </a:lnTo>
                <a:lnTo>
                  <a:pt x="2316" y="757"/>
                </a:lnTo>
                <a:lnTo>
                  <a:pt x="2296" y="735"/>
                </a:lnTo>
                <a:lnTo>
                  <a:pt x="2274" y="713"/>
                </a:lnTo>
                <a:lnTo>
                  <a:pt x="2250" y="693"/>
                </a:lnTo>
                <a:lnTo>
                  <a:pt x="2225" y="673"/>
                </a:lnTo>
                <a:lnTo>
                  <a:pt x="2198" y="654"/>
                </a:lnTo>
                <a:lnTo>
                  <a:pt x="2170" y="636"/>
                </a:lnTo>
                <a:lnTo>
                  <a:pt x="2140" y="618"/>
                </a:lnTo>
                <a:lnTo>
                  <a:pt x="2109" y="602"/>
                </a:lnTo>
                <a:lnTo>
                  <a:pt x="2077" y="587"/>
                </a:lnTo>
                <a:lnTo>
                  <a:pt x="2044" y="572"/>
                </a:lnTo>
                <a:lnTo>
                  <a:pt x="2009" y="559"/>
                </a:lnTo>
                <a:lnTo>
                  <a:pt x="1974" y="547"/>
                </a:lnTo>
                <a:lnTo>
                  <a:pt x="1937" y="536"/>
                </a:lnTo>
                <a:lnTo>
                  <a:pt x="1900" y="526"/>
                </a:lnTo>
                <a:lnTo>
                  <a:pt x="1862" y="517"/>
                </a:lnTo>
                <a:lnTo>
                  <a:pt x="1823" y="509"/>
                </a:lnTo>
                <a:lnTo>
                  <a:pt x="1784" y="503"/>
                </a:lnTo>
                <a:lnTo>
                  <a:pt x="1744" y="498"/>
                </a:lnTo>
                <a:lnTo>
                  <a:pt x="1704" y="494"/>
                </a:lnTo>
                <a:lnTo>
                  <a:pt x="1664" y="492"/>
                </a:lnTo>
                <a:lnTo>
                  <a:pt x="1623" y="490"/>
                </a:lnTo>
                <a:lnTo>
                  <a:pt x="1583" y="490"/>
                </a:lnTo>
                <a:lnTo>
                  <a:pt x="1542" y="491"/>
                </a:lnTo>
                <a:lnTo>
                  <a:pt x="1502" y="494"/>
                </a:lnTo>
                <a:lnTo>
                  <a:pt x="1462" y="497"/>
                </a:lnTo>
                <a:lnTo>
                  <a:pt x="1422" y="502"/>
                </a:lnTo>
                <a:lnTo>
                  <a:pt x="1382" y="509"/>
                </a:lnTo>
                <a:lnTo>
                  <a:pt x="1344" y="516"/>
                </a:lnTo>
                <a:lnTo>
                  <a:pt x="1305" y="524"/>
                </a:lnTo>
                <a:lnTo>
                  <a:pt x="1268" y="534"/>
                </a:lnTo>
                <a:lnTo>
                  <a:pt x="1231" y="545"/>
                </a:lnTo>
                <a:lnTo>
                  <a:pt x="1196" y="557"/>
                </a:lnTo>
                <a:lnTo>
                  <a:pt x="1161" y="570"/>
                </a:lnTo>
                <a:lnTo>
                  <a:pt x="1127" y="584"/>
                </a:lnTo>
                <a:lnTo>
                  <a:pt x="1095" y="600"/>
                </a:lnTo>
                <a:lnTo>
                  <a:pt x="1064" y="616"/>
                </a:lnTo>
                <a:lnTo>
                  <a:pt x="1034" y="633"/>
                </a:lnTo>
                <a:lnTo>
                  <a:pt x="1005" y="651"/>
                </a:lnTo>
                <a:lnTo>
                  <a:pt x="978" y="670"/>
                </a:lnTo>
                <a:lnTo>
                  <a:pt x="953" y="690"/>
                </a:lnTo>
                <a:lnTo>
                  <a:pt x="929" y="710"/>
                </a:lnTo>
                <a:lnTo>
                  <a:pt x="907" y="732"/>
                </a:lnTo>
                <a:lnTo>
                  <a:pt x="887" y="754"/>
                </a:lnTo>
                <a:lnTo>
                  <a:pt x="868" y="776"/>
                </a:lnTo>
                <a:lnTo>
                  <a:pt x="851" y="799"/>
                </a:lnTo>
                <a:lnTo>
                  <a:pt x="836" y="823"/>
                </a:lnTo>
                <a:lnTo>
                  <a:pt x="823" y="847"/>
                </a:lnTo>
                <a:lnTo>
                  <a:pt x="811" y="871"/>
                </a:lnTo>
                <a:lnTo>
                  <a:pt x="802" y="896"/>
                </a:lnTo>
                <a:lnTo>
                  <a:pt x="795" y="921"/>
                </a:lnTo>
                <a:lnTo>
                  <a:pt x="790" y="946"/>
                </a:lnTo>
                <a:lnTo>
                  <a:pt x="786" y="971"/>
                </a:lnTo>
                <a:lnTo>
                  <a:pt x="785" y="997"/>
                </a:lnTo>
                <a:lnTo>
                  <a:pt x="786" y="1022"/>
                </a:lnTo>
                <a:lnTo>
                  <a:pt x="788" y="1047"/>
                </a:lnTo>
                <a:lnTo>
                  <a:pt x="793" y="1072"/>
                </a:lnTo>
                <a:lnTo>
                  <a:pt x="800" y="1097"/>
                </a:lnTo>
                <a:lnTo>
                  <a:pt x="809" y="1122"/>
                </a:lnTo>
                <a:lnTo>
                  <a:pt x="819" y="1147"/>
                </a:lnTo>
                <a:lnTo>
                  <a:pt x="832" y="1171"/>
                </a:lnTo>
                <a:lnTo>
                  <a:pt x="847" y="1194"/>
                </a:lnTo>
                <a:lnTo>
                  <a:pt x="863" y="1218"/>
                </a:lnTo>
                <a:lnTo>
                  <a:pt x="881" y="1240"/>
                </a:lnTo>
                <a:lnTo>
                  <a:pt x="901" y="1262"/>
                </a:lnTo>
                <a:lnTo>
                  <a:pt x="923" y="1284"/>
                </a:lnTo>
                <a:lnTo>
                  <a:pt x="946" y="1305"/>
                </a:lnTo>
                <a:lnTo>
                  <a:pt x="971" y="1325"/>
                </a:lnTo>
                <a:lnTo>
                  <a:pt x="998" y="1344"/>
                </a:lnTo>
                <a:lnTo>
                  <a:pt x="1026" y="1362"/>
                </a:lnTo>
                <a:lnTo>
                  <a:pt x="1055" y="1379"/>
                </a:lnTo>
                <a:lnTo>
                  <a:pt x="1086" y="1396"/>
                </a:lnTo>
                <a:lnTo>
                  <a:pt x="1118" y="1411"/>
                </a:lnTo>
                <a:lnTo>
                  <a:pt x="1152" y="1426"/>
                </a:lnTo>
                <a:lnTo>
                  <a:pt x="1186" y="1439"/>
                </a:lnTo>
                <a:lnTo>
                  <a:pt x="1222" y="1452"/>
                </a:lnTo>
                <a:lnTo>
                  <a:pt x="1258" y="1463"/>
                </a:lnTo>
                <a:lnTo>
                  <a:pt x="1295" y="1473"/>
                </a:lnTo>
                <a:lnTo>
                  <a:pt x="1333" y="1482"/>
                </a:lnTo>
                <a:lnTo>
                  <a:pt x="1372" y="1490"/>
                </a:lnTo>
                <a:lnTo>
                  <a:pt x="1411" y="1496"/>
                </a:lnTo>
                <a:lnTo>
                  <a:pt x="1451" y="1501"/>
                </a:lnTo>
                <a:lnTo>
                  <a:pt x="1491" y="1505"/>
                </a:lnTo>
                <a:lnTo>
                  <a:pt x="1531" y="1508"/>
                </a:lnTo>
                <a:lnTo>
                  <a:pt x="1571" y="1510"/>
                </a:lnTo>
                <a:lnTo>
                  <a:pt x="1612" y="1510"/>
                </a:lnTo>
                <a:lnTo>
                  <a:pt x="1652" y="1509"/>
                </a:lnTo>
                <a:lnTo>
                  <a:pt x="1693" y="1507"/>
                </a:lnTo>
                <a:lnTo>
                  <a:pt x="1733" y="1503"/>
                </a:lnTo>
                <a:lnTo>
                  <a:pt x="1773" y="1498"/>
                </a:lnTo>
                <a:lnTo>
                  <a:pt x="1812" y="1492"/>
                </a:lnTo>
                <a:lnTo>
                  <a:pt x="1851" y="1485"/>
                </a:lnTo>
                <a:lnTo>
                  <a:pt x="1889" y="1477"/>
                </a:lnTo>
                <a:lnTo>
                  <a:pt x="1927" y="1467"/>
                </a:lnTo>
                <a:lnTo>
                  <a:pt x="1964" y="1456"/>
                </a:lnTo>
                <a:lnTo>
                  <a:pt x="2313" y="1895"/>
                </a:lnTo>
                <a:lnTo>
                  <a:pt x="2240" y="1916"/>
                </a:lnTo>
                <a:lnTo>
                  <a:pt x="2167" y="1935"/>
                </a:lnTo>
                <a:lnTo>
                  <a:pt x="2092" y="1952"/>
                </a:lnTo>
                <a:lnTo>
                  <a:pt x="2015" y="1966"/>
                </a:lnTo>
                <a:lnTo>
                  <a:pt x="1938" y="1977"/>
                </a:lnTo>
                <a:lnTo>
                  <a:pt x="1860" y="1987"/>
                </a:lnTo>
                <a:lnTo>
                  <a:pt x="1781" y="1994"/>
                </a:lnTo>
                <a:lnTo>
                  <a:pt x="1702" y="1998"/>
                </a:lnTo>
                <a:lnTo>
                  <a:pt x="1622" y="2000"/>
                </a:lnTo>
                <a:lnTo>
                  <a:pt x="1542" y="1999"/>
                </a:lnTo>
                <a:lnTo>
                  <a:pt x="1463" y="1996"/>
                </a:lnTo>
                <a:lnTo>
                  <a:pt x="1384" y="1991"/>
                </a:lnTo>
                <a:lnTo>
                  <a:pt x="1305" y="1983"/>
                </a:lnTo>
                <a:lnTo>
                  <a:pt x="1228" y="1973"/>
                </a:lnTo>
                <a:lnTo>
                  <a:pt x="1151" y="1960"/>
                </a:lnTo>
                <a:lnTo>
                  <a:pt x="1075" y="1945"/>
                </a:lnTo>
                <a:lnTo>
                  <a:pt x="1000" y="1927"/>
                </a:lnTo>
                <a:lnTo>
                  <a:pt x="927" y="1907"/>
                </a:lnTo>
                <a:lnTo>
                  <a:pt x="856" y="1885"/>
                </a:lnTo>
                <a:lnTo>
                  <a:pt x="786" y="1861"/>
                </a:lnTo>
                <a:lnTo>
                  <a:pt x="719" y="1835"/>
                </a:lnTo>
                <a:lnTo>
                  <a:pt x="654" y="1806"/>
                </a:lnTo>
                <a:lnTo>
                  <a:pt x="591" y="1776"/>
                </a:lnTo>
                <a:lnTo>
                  <a:pt x="530" y="1744"/>
                </a:lnTo>
                <a:lnTo>
                  <a:pt x="472" y="1709"/>
                </a:lnTo>
                <a:lnTo>
                  <a:pt x="417" y="1673"/>
                </a:lnTo>
                <a:lnTo>
                  <a:pt x="365" y="1636"/>
                </a:lnTo>
                <a:lnTo>
                  <a:pt x="316" y="1597"/>
                </a:lnTo>
                <a:lnTo>
                  <a:pt x="270" y="1556"/>
                </a:lnTo>
                <a:lnTo>
                  <a:pt x="228" y="1514"/>
                </a:lnTo>
                <a:lnTo>
                  <a:pt x="188" y="1471"/>
                </a:lnTo>
                <a:lnTo>
                  <a:pt x="153" y="1426"/>
                </a:lnTo>
                <a:lnTo>
                  <a:pt x="121" y="1381"/>
                </a:lnTo>
                <a:lnTo>
                  <a:pt x="92" y="1334"/>
                </a:lnTo>
                <a:lnTo>
                  <a:pt x="67" y="1287"/>
                </a:lnTo>
                <a:lnTo>
                  <a:pt x="46" y="1239"/>
                </a:lnTo>
                <a:lnTo>
                  <a:pt x="29" y="1190"/>
                </a:lnTo>
                <a:lnTo>
                  <a:pt x="16" y="1141"/>
                </a:lnTo>
                <a:lnTo>
                  <a:pt x="7" y="1092"/>
                </a:lnTo>
                <a:lnTo>
                  <a:pt x="1" y="1042"/>
                </a:lnTo>
                <a:lnTo>
                  <a:pt x="0" y="993"/>
                </a:lnTo>
                <a:lnTo>
                  <a:pt x="3" y="943"/>
                </a:lnTo>
                <a:lnTo>
                  <a:pt x="9" y="893"/>
                </a:lnTo>
                <a:lnTo>
                  <a:pt x="20" y="844"/>
                </a:lnTo>
                <a:lnTo>
                  <a:pt x="34" y="795"/>
                </a:lnTo>
                <a:lnTo>
                  <a:pt x="52" y="747"/>
                </a:lnTo>
                <a:lnTo>
                  <a:pt x="74" y="699"/>
                </a:lnTo>
                <a:lnTo>
                  <a:pt x="100" y="652"/>
                </a:lnTo>
                <a:lnTo>
                  <a:pt x="130" y="606"/>
                </a:lnTo>
                <a:lnTo>
                  <a:pt x="163" y="560"/>
                </a:lnTo>
                <a:lnTo>
                  <a:pt x="200" y="516"/>
                </a:lnTo>
                <a:lnTo>
                  <a:pt x="240" y="473"/>
                </a:lnTo>
                <a:lnTo>
                  <a:pt x="283" y="432"/>
                </a:lnTo>
                <a:lnTo>
                  <a:pt x="330" y="392"/>
                </a:lnTo>
                <a:lnTo>
                  <a:pt x="380" y="353"/>
                </a:lnTo>
                <a:lnTo>
                  <a:pt x="433" y="316"/>
                </a:lnTo>
                <a:lnTo>
                  <a:pt x="489" y="280"/>
                </a:lnTo>
                <a:lnTo>
                  <a:pt x="548" y="247"/>
                </a:lnTo>
                <a:lnTo>
                  <a:pt x="609" y="215"/>
                </a:lnTo>
                <a:lnTo>
                  <a:pt x="673" y="185"/>
                </a:lnTo>
                <a:lnTo>
                  <a:pt x="739" y="157"/>
                </a:lnTo>
                <a:lnTo>
                  <a:pt x="807" y="132"/>
                </a:lnTo>
                <a:lnTo>
                  <a:pt x="877" y="108"/>
                </a:lnTo>
                <a:lnTo>
                  <a:pt x="949" y="87"/>
                </a:lnTo>
                <a:lnTo>
                  <a:pt x="1022" y="67"/>
                </a:lnTo>
                <a:lnTo>
                  <a:pt x="1097" y="51"/>
                </a:lnTo>
                <a:lnTo>
                  <a:pt x="1173" y="36"/>
                </a:lnTo>
                <a:lnTo>
                  <a:pt x="1251" y="24"/>
                </a:lnTo>
                <a:lnTo>
                  <a:pt x="1329" y="14"/>
                </a:lnTo>
                <a:lnTo>
                  <a:pt x="1407" y="7"/>
                </a:lnTo>
                <a:lnTo>
                  <a:pt x="1487" y="3"/>
                </a:lnTo>
                <a:lnTo>
                  <a:pt x="1566" y="0"/>
                </a:lnTo>
                <a:lnTo>
                  <a:pt x="1646" y="0"/>
                </a:lnTo>
                <a:lnTo>
                  <a:pt x="1725" y="3"/>
                </a:lnTo>
                <a:lnTo>
                  <a:pt x="1804" y="8"/>
                </a:lnTo>
                <a:lnTo>
                  <a:pt x="1883" y="16"/>
                </a:lnTo>
                <a:lnTo>
                  <a:pt x="1961" y="26"/>
                </a:lnTo>
                <a:lnTo>
                  <a:pt x="2038" y="38"/>
                </a:lnTo>
                <a:lnTo>
                  <a:pt x="2114" y="53"/>
                </a:lnTo>
                <a:lnTo>
                  <a:pt x="2189" y="70"/>
                </a:lnTo>
                <a:lnTo>
                  <a:pt x="2262" y="90"/>
                </a:lnTo>
                <a:lnTo>
                  <a:pt x="2334" y="111"/>
                </a:lnTo>
                <a:lnTo>
                  <a:pt x="2403" y="135"/>
                </a:lnTo>
                <a:lnTo>
                  <a:pt x="2471" y="161"/>
                </a:lnTo>
                <a:lnTo>
                  <a:pt x="2537" y="189"/>
                </a:lnTo>
                <a:lnTo>
                  <a:pt x="2600" y="219"/>
                </a:lnTo>
                <a:lnTo>
                  <a:pt x="2661" y="252"/>
                </a:lnTo>
                <a:lnTo>
                  <a:pt x="2719" y="285"/>
                </a:lnTo>
                <a:lnTo>
                  <a:pt x="2775" y="321"/>
                </a:lnTo>
                <a:lnTo>
                  <a:pt x="2827" y="358"/>
                </a:lnTo>
                <a:lnTo>
                  <a:pt x="2877" y="397"/>
                </a:lnTo>
                <a:lnTo>
                  <a:pt x="2923" y="438"/>
                </a:lnTo>
                <a:lnTo>
                  <a:pt x="2966" y="480"/>
                </a:lnTo>
                <a:lnTo>
                  <a:pt x="3006" y="523"/>
                </a:lnTo>
                <a:lnTo>
                  <a:pt x="3042" y="567"/>
                </a:lnTo>
                <a:lnTo>
                  <a:pt x="3075" y="612"/>
                </a:lnTo>
                <a:lnTo>
                  <a:pt x="3104" y="659"/>
                </a:lnTo>
                <a:lnTo>
                  <a:pt x="3129" y="706"/>
                </a:lnTo>
                <a:lnTo>
                  <a:pt x="3151" y="754"/>
                </a:lnTo>
                <a:lnTo>
                  <a:pt x="3168" y="802"/>
                </a:lnTo>
                <a:lnTo>
                  <a:pt x="3182" y="851"/>
                </a:lnTo>
                <a:lnTo>
                  <a:pt x="3192" y="901"/>
                </a:lnTo>
                <a:lnTo>
                  <a:pt x="3198" y="950"/>
                </a:lnTo>
                <a:lnTo>
                  <a:pt x="3200" y="1000"/>
                </a:lnTo>
                <a:lnTo>
                  <a:pt x="3601" y="1000"/>
                </a:lnTo>
                <a:lnTo>
                  <a:pt x="2808" y="1496"/>
                </a:lnTo>
                <a:lnTo>
                  <a:pt x="2015" y="1000"/>
                </a:lnTo>
                <a:lnTo>
                  <a:pt x="2415" y="10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7"/>
          <p:cNvSpPr/>
          <p:nvPr/>
        </p:nvSpPr>
        <p:spPr>
          <a:xfrm>
            <a:off x="5261940" y="5438880"/>
            <a:ext cx="3230550" cy="838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0" strike="noStrike" spc="-1" dirty="0">
                <a:solidFill>
                  <a:schemeClr val="bg1"/>
                </a:solidFill>
                <a:latin typeface="Arial"/>
              </a:rPr>
              <a:t>Rotation Servo motor</a:t>
            </a:r>
          </a:p>
        </p:txBody>
      </p:sp>
      <p:sp>
        <p:nvSpPr>
          <p:cNvPr id="264" name="CustomShape 8"/>
          <p:cNvSpPr/>
          <p:nvPr/>
        </p:nvSpPr>
        <p:spPr>
          <a:xfrm>
            <a:off x="6887331" y="2254176"/>
            <a:ext cx="120452" cy="3184704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9"/>
          <p:cNvSpPr/>
          <p:nvPr/>
        </p:nvSpPr>
        <p:spPr>
          <a:xfrm rot="283800">
            <a:off x="7476407" y="1988544"/>
            <a:ext cx="715830" cy="1685444"/>
          </a:xfrm>
          <a:custGeom>
            <a:avLst/>
            <a:gdLst/>
            <a:ahLst/>
            <a:cxnLst/>
            <a:rect l="0" t="0" r="r" b="b"/>
            <a:pathLst>
              <a:path w="924" h="2186">
                <a:moveTo>
                  <a:pt x="154" y="829"/>
                </a:moveTo>
                <a:lnTo>
                  <a:pt x="154" y="876"/>
                </a:lnTo>
                <a:lnTo>
                  <a:pt x="154" y="923"/>
                </a:lnTo>
                <a:lnTo>
                  <a:pt x="156" y="970"/>
                </a:lnTo>
                <a:lnTo>
                  <a:pt x="158" y="1018"/>
                </a:lnTo>
                <a:lnTo>
                  <a:pt x="161" y="1066"/>
                </a:lnTo>
                <a:lnTo>
                  <a:pt x="165" y="1113"/>
                </a:lnTo>
                <a:lnTo>
                  <a:pt x="170" y="1162"/>
                </a:lnTo>
                <a:lnTo>
                  <a:pt x="176" y="1209"/>
                </a:lnTo>
                <a:lnTo>
                  <a:pt x="183" y="1256"/>
                </a:lnTo>
                <a:lnTo>
                  <a:pt x="190" y="1303"/>
                </a:lnTo>
                <a:lnTo>
                  <a:pt x="198" y="1350"/>
                </a:lnTo>
                <a:lnTo>
                  <a:pt x="208" y="1395"/>
                </a:lnTo>
                <a:lnTo>
                  <a:pt x="217" y="1440"/>
                </a:lnTo>
                <a:lnTo>
                  <a:pt x="228" y="1484"/>
                </a:lnTo>
                <a:lnTo>
                  <a:pt x="239" y="1527"/>
                </a:lnTo>
                <a:lnTo>
                  <a:pt x="251" y="1569"/>
                </a:lnTo>
                <a:lnTo>
                  <a:pt x="264" y="1610"/>
                </a:lnTo>
                <a:lnTo>
                  <a:pt x="277" y="1650"/>
                </a:lnTo>
                <a:lnTo>
                  <a:pt x="290" y="1688"/>
                </a:lnTo>
                <a:lnTo>
                  <a:pt x="305" y="1724"/>
                </a:lnTo>
                <a:lnTo>
                  <a:pt x="320" y="1759"/>
                </a:lnTo>
                <a:lnTo>
                  <a:pt x="335" y="1792"/>
                </a:lnTo>
                <a:lnTo>
                  <a:pt x="351" y="1824"/>
                </a:lnTo>
                <a:lnTo>
                  <a:pt x="368" y="1854"/>
                </a:lnTo>
                <a:lnTo>
                  <a:pt x="384" y="1881"/>
                </a:lnTo>
                <a:lnTo>
                  <a:pt x="400" y="1907"/>
                </a:lnTo>
                <a:lnTo>
                  <a:pt x="417" y="1931"/>
                </a:lnTo>
                <a:lnTo>
                  <a:pt x="435" y="1952"/>
                </a:lnTo>
                <a:lnTo>
                  <a:pt x="453" y="1972"/>
                </a:lnTo>
                <a:lnTo>
                  <a:pt x="470" y="1988"/>
                </a:lnTo>
                <a:lnTo>
                  <a:pt x="489" y="2004"/>
                </a:lnTo>
                <a:lnTo>
                  <a:pt x="507" y="2015"/>
                </a:lnTo>
                <a:lnTo>
                  <a:pt x="525" y="2027"/>
                </a:lnTo>
                <a:lnTo>
                  <a:pt x="542" y="2034"/>
                </a:lnTo>
                <a:lnTo>
                  <a:pt x="560" y="2040"/>
                </a:lnTo>
                <a:lnTo>
                  <a:pt x="578" y="2043"/>
                </a:lnTo>
                <a:lnTo>
                  <a:pt x="595" y="2044"/>
                </a:lnTo>
                <a:lnTo>
                  <a:pt x="613" y="2042"/>
                </a:lnTo>
                <a:lnTo>
                  <a:pt x="630" y="2037"/>
                </a:lnTo>
                <a:lnTo>
                  <a:pt x="646" y="2032"/>
                </a:lnTo>
                <a:lnTo>
                  <a:pt x="663" y="2022"/>
                </a:lnTo>
                <a:lnTo>
                  <a:pt x="679" y="2011"/>
                </a:lnTo>
                <a:lnTo>
                  <a:pt x="694" y="1999"/>
                </a:lnTo>
                <a:lnTo>
                  <a:pt x="709" y="1982"/>
                </a:lnTo>
                <a:lnTo>
                  <a:pt x="724" y="1964"/>
                </a:lnTo>
                <a:lnTo>
                  <a:pt x="738" y="1945"/>
                </a:lnTo>
                <a:lnTo>
                  <a:pt x="752" y="1922"/>
                </a:lnTo>
                <a:lnTo>
                  <a:pt x="765" y="1897"/>
                </a:lnTo>
                <a:lnTo>
                  <a:pt x="777" y="1871"/>
                </a:lnTo>
                <a:lnTo>
                  <a:pt x="789" y="1842"/>
                </a:lnTo>
                <a:lnTo>
                  <a:pt x="800" y="1812"/>
                </a:lnTo>
                <a:lnTo>
                  <a:pt x="810" y="1780"/>
                </a:lnTo>
                <a:lnTo>
                  <a:pt x="820" y="1746"/>
                </a:lnTo>
                <a:lnTo>
                  <a:pt x="829" y="1710"/>
                </a:lnTo>
                <a:lnTo>
                  <a:pt x="837" y="1674"/>
                </a:lnTo>
                <a:lnTo>
                  <a:pt x="844" y="1635"/>
                </a:lnTo>
                <a:lnTo>
                  <a:pt x="851" y="1595"/>
                </a:lnTo>
                <a:lnTo>
                  <a:pt x="856" y="1555"/>
                </a:lnTo>
                <a:lnTo>
                  <a:pt x="861" y="1511"/>
                </a:lnTo>
                <a:lnTo>
                  <a:pt x="864" y="1469"/>
                </a:lnTo>
                <a:lnTo>
                  <a:pt x="867" y="1423"/>
                </a:lnTo>
                <a:lnTo>
                  <a:pt x="868" y="1378"/>
                </a:lnTo>
                <a:lnTo>
                  <a:pt x="870" y="1333"/>
                </a:lnTo>
                <a:lnTo>
                  <a:pt x="870" y="1287"/>
                </a:lnTo>
                <a:lnTo>
                  <a:pt x="870" y="1238"/>
                </a:lnTo>
                <a:lnTo>
                  <a:pt x="868" y="1191"/>
                </a:lnTo>
                <a:lnTo>
                  <a:pt x="865" y="1143"/>
                </a:lnTo>
                <a:lnTo>
                  <a:pt x="862" y="1096"/>
                </a:lnTo>
                <a:lnTo>
                  <a:pt x="858" y="1048"/>
                </a:lnTo>
                <a:lnTo>
                  <a:pt x="853" y="1000"/>
                </a:lnTo>
                <a:lnTo>
                  <a:pt x="847" y="952"/>
                </a:lnTo>
                <a:lnTo>
                  <a:pt x="840" y="906"/>
                </a:lnTo>
                <a:lnTo>
                  <a:pt x="832" y="858"/>
                </a:lnTo>
                <a:lnTo>
                  <a:pt x="823" y="813"/>
                </a:lnTo>
                <a:lnTo>
                  <a:pt x="814" y="766"/>
                </a:lnTo>
                <a:lnTo>
                  <a:pt x="804" y="721"/>
                </a:lnTo>
                <a:lnTo>
                  <a:pt x="794" y="679"/>
                </a:lnTo>
                <a:lnTo>
                  <a:pt x="782" y="636"/>
                </a:lnTo>
                <a:lnTo>
                  <a:pt x="769" y="593"/>
                </a:lnTo>
                <a:lnTo>
                  <a:pt x="757" y="553"/>
                </a:lnTo>
                <a:lnTo>
                  <a:pt x="744" y="514"/>
                </a:lnTo>
                <a:lnTo>
                  <a:pt x="730" y="476"/>
                </a:lnTo>
                <a:lnTo>
                  <a:pt x="714" y="441"/>
                </a:lnTo>
                <a:lnTo>
                  <a:pt x="700" y="406"/>
                </a:lnTo>
                <a:lnTo>
                  <a:pt x="685" y="373"/>
                </a:lnTo>
                <a:lnTo>
                  <a:pt x="668" y="342"/>
                </a:lnTo>
                <a:lnTo>
                  <a:pt x="652" y="312"/>
                </a:lnTo>
                <a:lnTo>
                  <a:pt x="635" y="286"/>
                </a:lnTo>
                <a:lnTo>
                  <a:pt x="619" y="261"/>
                </a:lnTo>
                <a:lnTo>
                  <a:pt x="602" y="237"/>
                </a:lnTo>
                <a:lnTo>
                  <a:pt x="584" y="217"/>
                </a:lnTo>
                <a:lnTo>
                  <a:pt x="567" y="198"/>
                </a:lnTo>
                <a:lnTo>
                  <a:pt x="549" y="180"/>
                </a:lnTo>
                <a:lnTo>
                  <a:pt x="531" y="167"/>
                </a:lnTo>
                <a:lnTo>
                  <a:pt x="513" y="154"/>
                </a:lnTo>
                <a:lnTo>
                  <a:pt x="495" y="145"/>
                </a:lnTo>
                <a:lnTo>
                  <a:pt x="477" y="137"/>
                </a:lnTo>
                <a:lnTo>
                  <a:pt x="472" y="0"/>
                </a:lnTo>
                <a:lnTo>
                  <a:pt x="492" y="8"/>
                </a:lnTo>
                <a:lnTo>
                  <a:pt x="513" y="19"/>
                </a:lnTo>
                <a:lnTo>
                  <a:pt x="534" y="32"/>
                </a:lnTo>
                <a:lnTo>
                  <a:pt x="554" y="50"/>
                </a:lnTo>
                <a:lnTo>
                  <a:pt x="575" y="69"/>
                </a:lnTo>
                <a:lnTo>
                  <a:pt x="595" y="89"/>
                </a:lnTo>
                <a:lnTo>
                  <a:pt x="615" y="114"/>
                </a:lnTo>
                <a:lnTo>
                  <a:pt x="634" y="140"/>
                </a:lnTo>
                <a:lnTo>
                  <a:pt x="654" y="170"/>
                </a:lnTo>
                <a:lnTo>
                  <a:pt x="672" y="200"/>
                </a:lnTo>
                <a:lnTo>
                  <a:pt x="691" y="234"/>
                </a:lnTo>
                <a:lnTo>
                  <a:pt x="709" y="269"/>
                </a:lnTo>
                <a:lnTo>
                  <a:pt x="727" y="307"/>
                </a:lnTo>
                <a:lnTo>
                  <a:pt x="745" y="347"/>
                </a:lnTo>
                <a:lnTo>
                  <a:pt x="761" y="387"/>
                </a:lnTo>
                <a:lnTo>
                  <a:pt x="777" y="430"/>
                </a:lnTo>
                <a:lnTo>
                  <a:pt x="793" y="475"/>
                </a:lnTo>
                <a:lnTo>
                  <a:pt x="808" y="521"/>
                </a:lnTo>
                <a:lnTo>
                  <a:pt x="822" y="569"/>
                </a:lnTo>
                <a:lnTo>
                  <a:pt x="835" y="618"/>
                </a:lnTo>
                <a:lnTo>
                  <a:pt x="847" y="669"/>
                </a:lnTo>
                <a:lnTo>
                  <a:pt x="858" y="720"/>
                </a:lnTo>
                <a:lnTo>
                  <a:pt x="869" y="773"/>
                </a:lnTo>
                <a:lnTo>
                  <a:pt x="878" y="825"/>
                </a:lnTo>
                <a:lnTo>
                  <a:pt x="888" y="880"/>
                </a:lnTo>
                <a:lnTo>
                  <a:pt x="895" y="933"/>
                </a:lnTo>
                <a:lnTo>
                  <a:pt x="902" y="987"/>
                </a:lnTo>
                <a:lnTo>
                  <a:pt x="909" y="1042"/>
                </a:lnTo>
                <a:lnTo>
                  <a:pt x="913" y="1097"/>
                </a:lnTo>
                <a:lnTo>
                  <a:pt x="917" y="1152"/>
                </a:lnTo>
                <a:lnTo>
                  <a:pt x="920" y="1207"/>
                </a:lnTo>
                <a:lnTo>
                  <a:pt x="922" y="1261"/>
                </a:lnTo>
                <a:lnTo>
                  <a:pt x="922" y="1315"/>
                </a:lnTo>
                <a:lnTo>
                  <a:pt x="923" y="1369"/>
                </a:lnTo>
                <a:lnTo>
                  <a:pt x="921" y="1422"/>
                </a:lnTo>
                <a:lnTo>
                  <a:pt x="919" y="1473"/>
                </a:lnTo>
                <a:lnTo>
                  <a:pt x="916" y="1524"/>
                </a:lnTo>
                <a:lnTo>
                  <a:pt x="911" y="1574"/>
                </a:lnTo>
                <a:lnTo>
                  <a:pt x="906" y="1623"/>
                </a:lnTo>
                <a:lnTo>
                  <a:pt x="900" y="1670"/>
                </a:lnTo>
                <a:lnTo>
                  <a:pt x="893" y="1716"/>
                </a:lnTo>
                <a:lnTo>
                  <a:pt x="884" y="1760"/>
                </a:lnTo>
                <a:lnTo>
                  <a:pt x="875" y="1802"/>
                </a:lnTo>
                <a:lnTo>
                  <a:pt x="865" y="1843"/>
                </a:lnTo>
                <a:lnTo>
                  <a:pt x="855" y="1882"/>
                </a:lnTo>
                <a:lnTo>
                  <a:pt x="843" y="1919"/>
                </a:lnTo>
                <a:lnTo>
                  <a:pt x="829" y="1953"/>
                </a:lnTo>
                <a:lnTo>
                  <a:pt x="816" y="1986"/>
                </a:lnTo>
                <a:lnTo>
                  <a:pt x="803" y="2017"/>
                </a:lnTo>
                <a:lnTo>
                  <a:pt x="787" y="2044"/>
                </a:lnTo>
                <a:lnTo>
                  <a:pt x="772" y="2070"/>
                </a:lnTo>
                <a:lnTo>
                  <a:pt x="755" y="2094"/>
                </a:lnTo>
                <a:lnTo>
                  <a:pt x="739" y="2114"/>
                </a:lnTo>
                <a:lnTo>
                  <a:pt x="721" y="2133"/>
                </a:lnTo>
                <a:lnTo>
                  <a:pt x="703" y="2147"/>
                </a:lnTo>
                <a:lnTo>
                  <a:pt x="685" y="2160"/>
                </a:lnTo>
                <a:lnTo>
                  <a:pt x="667" y="2171"/>
                </a:lnTo>
                <a:lnTo>
                  <a:pt x="648" y="2177"/>
                </a:lnTo>
                <a:lnTo>
                  <a:pt x="628" y="2183"/>
                </a:lnTo>
                <a:lnTo>
                  <a:pt x="608" y="2185"/>
                </a:lnTo>
                <a:lnTo>
                  <a:pt x="588" y="2183"/>
                </a:lnTo>
                <a:lnTo>
                  <a:pt x="568" y="2180"/>
                </a:lnTo>
                <a:lnTo>
                  <a:pt x="547" y="2174"/>
                </a:lnTo>
                <a:lnTo>
                  <a:pt x="526" y="2164"/>
                </a:lnTo>
                <a:lnTo>
                  <a:pt x="506" y="2153"/>
                </a:lnTo>
                <a:lnTo>
                  <a:pt x="485" y="2139"/>
                </a:lnTo>
                <a:lnTo>
                  <a:pt x="464" y="2121"/>
                </a:lnTo>
                <a:lnTo>
                  <a:pt x="444" y="2102"/>
                </a:lnTo>
                <a:lnTo>
                  <a:pt x="424" y="2080"/>
                </a:lnTo>
                <a:lnTo>
                  <a:pt x="404" y="2055"/>
                </a:lnTo>
                <a:lnTo>
                  <a:pt x="385" y="2028"/>
                </a:lnTo>
                <a:lnTo>
                  <a:pt x="366" y="1999"/>
                </a:lnTo>
                <a:lnTo>
                  <a:pt x="347" y="1967"/>
                </a:lnTo>
                <a:lnTo>
                  <a:pt x="328" y="1933"/>
                </a:lnTo>
                <a:lnTo>
                  <a:pt x="310" y="1897"/>
                </a:lnTo>
                <a:lnTo>
                  <a:pt x="292" y="1859"/>
                </a:lnTo>
                <a:lnTo>
                  <a:pt x="275" y="1819"/>
                </a:lnTo>
                <a:lnTo>
                  <a:pt x="259" y="1777"/>
                </a:lnTo>
                <a:lnTo>
                  <a:pt x="242" y="1733"/>
                </a:lnTo>
                <a:lnTo>
                  <a:pt x="227" y="1688"/>
                </a:lnTo>
                <a:lnTo>
                  <a:pt x="213" y="1641"/>
                </a:lnTo>
                <a:lnTo>
                  <a:pt x="199" y="1593"/>
                </a:lnTo>
                <a:lnTo>
                  <a:pt x="186" y="1545"/>
                </a:lnTo>
                <a:lnTo>
                  <a:pt x="174" y="1493"/>
                </a:lnTo>
                <a:lnTo>
                  <a:pt x="162" y="1442"/>
                </a:lnTo>
                <a:lnTo>
                  <a:pt x="152" y="1389"/>
                </a:lnTo>
                <a:lnTo>
                  <a:pt x="142" y="1337"/>
                </a:lnTo>
                <a:lnTo>
                  <a:pt x="134" y="1282"/>
                </a:lnTo>
                <a:lnTo>
                  <a:pt x="126" y="1229"/>
                </a:lnTo>
                <a:lnTo>
                  <a:pt x="120" y="1173"/>
                </a:lnTo>
                <a:lnTo>
                  <a:pt x="114" y="1118"/>
                </a:lnTo>
                <a:lnTo>
                  <a:pt x="110" y="1064"/>
                </a:lnTo>
                <a:lnTo>
                  <a:pt x="106" y="1009"/>
                </a:lnTo>
                <a:lnTo>
                  <a:pt x="103" y="954"/>
                </a:lnTo>
                <a:lnTo>
                  <a:pt x="102" y="900"/>
                </a:lnTo>
                <a:lnTo>
                  <a:pt x="101" y="846"/>
                </a:lnTo>
                <a:lnTo>
                  <a:pt x="102" y="793"/>
                </a:lnTo>
                <a:lnTo>
                  <a:pt x="0" y="718"/>
                </a:lnTo>
                <a:lnTo>
                  <a:pt x="134" y="479"/>
                </a:lnTo>
                <a:lnTo>
                  <a:pt x="257" y="903"/>
                </a:lnTo>
                <a:lnTo>
                  <a:pt x="154" y="82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0"/>
          <p:cNvSpPr/>
          <p:nvPr/>
        </p:nvSpPr>
        <p:spPr>
          <a:xfrm>
            <a:off x="5813386" y="2705920"/>
            <a:ext cx="1987454" cy="670464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0" strike="noStrike" spc="-1" dirty="0">
                <a:solidFill>
                  <a:schemeClr val="bg1"/>
                </a:solidFill>
                <a:latin typeface="Arial"/>
              </a:rPr>
              <a:t>Tilt - servo</a:t>
            </a:r>
          </a:p>
        </p:txBody>
      </p:sp>
      <p:sp>
        <p:nvSpPr>
          <p:cNvPr id="267" name="CustomShape 11"/>
          <p:cNvSpPr/>
          <p:nvPr/>
        </p:nvSpPr>
        <p:spPr>
          <a:xfrm>
            <a:off x="6183630" y="1281184"/>
            <a:ext cx="1375179" cy="1508544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0" strike="noStrike" spc="-1" dirty="0">
                <a:solidFill>
                  <a:schemeClr val="bg1"/>
                </a:solidFill>
                <a:latin typeface="Arial"/>
              </a:rPr>
              <a:t>camera</a:t>
            </a:r>
          </a:p>
        </p:txBody>
      </p:sp>
      <p:cxnSp>
        <p:nvCxnSpPr>
          <p:cNvPr id="268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69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70" name="Line 14"/>
          <p:cNvCxnSpPr/>
          <p:nvPr/>
        </p:nvCxnSpPr>
        <p:spPr>
          <a:xfrm flipH="1">
            <a:off x="2872127" y="3823965"/>
            <a:ext cx="2250" cy="987925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71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72" name="TextShape 16"/>
          <p:cNvSpPr txBox="1"/>
          <p:nvPr/>
        </p:nvSpPr>
        <p:spPr>
          <a:xfrm>
            <a:off x="1695105" y="1611630"/>
            <a:ext cx="2096280" cy="108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</a:rPr>
              <a:t>Nvidia</a:t>
            </a:r>
            <a:r>
              <a:rPr lang="en-US" sz="2800" b="0" strike="noStrike" spc="-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</a:rPr>
              <a:t> </a:t>
            </a:r>
          </a:p>
          <a:p>
            <a:r>
              <a:rPr lang="en-US" sz="2800" b="0" strike="noStrike" spc="-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</a:rPr>
              <a:t>Jetson AGX Xavier</a:t>
            </a:r>
          </a:p>
          <a:p>
            <a:r>
              <a:rPr lang="en-US" sz="2800" b="0" strike="noStrike" spc="-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</a:rPr>
              <a:t>Mini PC</a:t>
            </a:r>
          </a:p>
        </p:txBody>
      </p:sp>
      <p:cxnSp>
        <p:nvCxnSpPr>
          <p:cNvPr id="18" name="Line 14"/>
          <p:cNvCxnSpPr/>
          <p:nvPr/>
        </p:nvCxnSpPr>
        <p:spPr>
          <a:xfrm>
            <a:off x="4453753" y="5798531"/>
            <a:ext cx="717611" cy="7875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1" name="Line 14"/>
          <p:cNvCxnSpPr/>
          <p:nvPr/>
        </p:nvCxnSpPr>
        <p:spPr>
          <a:xfrm flipV="1">
            <a:off x="6251361" y="3652459"/>
            <a:ext cx="6780" cy="900687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2E60DF3-D188-442B-AECD-A9EBB2CC3B11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06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895320" y="338760"/>
            <a:ext cx="25358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R" sz="2000" b="1" spc="-148" dirty="0" err="1">
                <a:solidFill>
                  <a:srgbClr val="FFFFFF"/>
                </a:solidFill>
              </a:rPr>
              <a:t>사용</a:t>
            </a:r>
            <a:r>
              <a:rPr lang="en-US" altLang="ko-KR" sz="2000" b="1" spc="-148" dirty="0">
                <a:solidFill>
                  <a:srgbClr val="FFFFFF"/>
                </a:solidFill>
              </a:rPr>
              <a:t> 된 </a:t>
            </a:r>
            <a:r>
              <a:rPr lang="en-US" altLang="ko-KR" sz="2000" b="1" spc="-148" dirty="0" err="1">
                <a:solidFill>
                  <a:srgbClr val="FFFFFF"/>
                </a:solidFill>
              </a:rPr>
              <a:t>기술</a:t>
            </a:r>
            <a:r>
              <a:rPr lang="en-US" altLang="ko-KR" sz="2000" b="1" spc="-148" dirty="0">
                <a:solidFill>
                  <a:srgbClr val="FFFFFF"/>
                </a:solidFill>
              </a:rPr>
              <a:t> 및 </a:t>
            </a:r>
            <a:r>
              <a:rPr lang="en-US" altLang="ko-KR" sz="2000" b="1" spc="-148" dirty="0" err="1">
                <a:solidFill>
                  <a:srgbClr val="FFFFFF"/>
                </a:solidFill>
              </a:rPr>
              <a:t>환경</a:t>
            </a:r>
            <a:endParaRPr lang="en-US" altLang="ko-KR" sz="2000" spc="-1" dirty="0"/>
          </a:p>
        </p:txBody>
      </p:sp>
      <p:sp>
        <p:nvSpPr>
          <p:cNvPr id="16" name="CustomShape 4"/>
          <p:cNvSpPr/>
          <p:nvPr/>
        </p:nvSpPr>
        <p:spPr>
          <a:xfrm>
            <a:off x="4391280" y="5760000"/>
            <a:ext cx="2880000" cy="360000"/>
          </a:xfrm>
          <a:prstGeom prst="rect">
            <a:avLst/>
          </a:prstGeom>
          <a:solidFill>
            <a:srgbClr val="FDB94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2-axis Servo motor stage</a:t>
            </a:r>
          </a:p>
        </p:txBody>
      </p:sp>
      <p:cxnSp>
        <p:nvCxnSpPr>
          <p:cNvPr id="17" name="Line 5"/>
          <p:cNvCxnSpPr/>
          <p:nvPr/>
        </p:nvCxnSpPr>
        <p:spPr>
          <a:xfrm flipH="1">
            <a:off x="2123280" y="3382560"/>
            <a:ext cx="2160" cy="100980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18" name="TextShape 7"/>
          <p:cNvSpPr txBox="1"/>
          <p:nvPr/>
        </p:nvSpPr>
        <p:spPr>
          <a:xfrm>
            <a:off x="3303000" y="1805400"/>
            <a:ext cx="2096280" cy="85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Nvidia </a:t>
            </a:r>
          </a:p>
          <a:p>
            <a:r>
              <a:rPr lang="en-US" sz="1800" b="0" strike="noStrike" spc="-1">
                <a:latin typeface="Arial"/>
              </a:rPr>
              <a:t>Jetson AGX Xavier</a:t>
            </a:r>
          </a:p>
          <a:p>
            <a:r>
              <a:rPr lang="en-US" sz="1800" b="0" strike="noStrike" spc="-1">
                <a:latin typeface="Arial"/>
              </a:rPr>
              <a:t>Mini PC</a:t>
            </a:r>
          </a:p>
        </p:txBody>
      </p:sp>
      <p:pic>
        <p:nvPicPr>
          <p:cNvPr id="19" name="그림 18"/>
          <p:cNvPicPr/>
          <p:nvPr/>
        </p:nvPicPr>
        <p:blipFill>
          <a:blip r:embed="rId2"/>
          <a:stretch/>
        </p:blipFill>
        <p:spPr>
          <a:xfrm>
            <a:off x="3839400" y="3475800"/>
            <a:ext cx="2567880" cy="2464200"/>
          </a:xfrm>
          <a:prstGeom prst="rect">
            <a:avLst/>
          </a:prstGeom>
          <a:ln>
            <a:noFill/>
          </a:ln>
        </p:spPr>
      </p:pic>
      <p:pic>
        <p:nvPicPr>
          <p:cNvPr id="20" name="그림 19"/>
          <p:cNvPicPr/>
          <p:nvPr/>
        </p:nvPicPr>
        <p:blipFill>
          <a:blip r:embed="rId3"/>
          <a:stretch/>
        </p:blipFill>
        <p:spPr>
          <a:xfrm>
            <a:off x="935280" y="4464000"/>
            <a:ext cx="2201400" cy="1065240"/>
          </a:xfrm>
          <a:prstGeom prst="rect">
            <a:avLst/>
          </a:prstGeom>
          <a:ln>
            <a:noFill/>
          </a:ln>
        </p:spPr>
      </p:pic>
      <p:sp>
        <p:nvSpPr>
          <p:cNvPr id="21" name="TextShape 9"/>
          <p:cNvSpPr txBox="1"/>
          <p:nvPr/>
        </p:nvSpPr>
        <p:spPr>
          <a:xfrm>
            <a:off x="1366560" y="5485680"/>
            <a:ext cx="1512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Servo Driver </a:t>
            </a:r>
          </a:p>
        </p:txBody>
      </p:sp>
      <p:pic>
        <p:nvPicPr>
          <p:cNvPr id="22" name="그림 21"/>
          <p:cNvPicPr/>
          <p:nvPr/>
        </p:nvPicPr>
        <p:blipFill>
          <a:blip r:embed="rId4"/>
          <a:stretch/>
        </p:blipFill>
        <p:spPr>
          <a:xfrm>
            <a:off x="720000" y="1152000"/>
            <a:ext cx="2532240" cy="2467080"/>
          </a:xfrm>
          <a:prstGeom prst="rect">
            <a:avLst/>
          </a:prstGeom>
          <a:ln>
            <a:noFill/>
          </a:ln>
        </p:spPr>
      </p:pic>
      <p:sp>
        <p:nvSpPr>
          <p:cNvPr id="23" name="TextShape 10"/>
          <p:cNvSpPr txBox="1"/>
          <p:nvPr/>
        </p:nvSpPr>
        <p:spPr>
          <a:xfrm>
            <a:off x="5687280" y="3456000"/>
            <a:ext cx="1152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camera</a:t>
            </a:r>
          </a:p>
        </p:txBody>
      </p:sp>
      <p:pic>
        <p:nvPicPr>
          <p:cNvPr id="24" name="그림 23"/>
          <p:cNvPicPr/>
          <p:nvPr/>
        </p:nvPicPr>
        <p:blipFill>
          <a:blip r:embed="rId5"/>
          <a:stretch/>
        </p:blipFill>
        <p:spPr>
          <a:xfrm>
            <a:off x="6552000" y="3096000"/>
            <a:ext cx="2051280" cy="2232000"/>
          </a:xfrm>
          <a:prstGeom prst="rect">
            <a:avLst/>
          </a:prstGeom>
          <a:ln>
            <a:noFill/>
          </a:ln>
        </p:spPr>
      </p:pic>
      <p:sp>
        <p:nvSpPr>
          <p:cNvPr id="25" name="CustomShape 11"/>
          <p:cNvSpPr/>
          <p:nvPr/>
        </p:nvSpPr>
        <p:spPr>
          <a:xfrm>
            <a:off x="7379280" y="3980520"/>
            <a:ext cx="288000" cy="360000"/>
          </a:xfrm>
          <a:prstGeom prst="smileyFace">
            <a:avLst>
              <a:gd name="adj" fmla="val 9282"/>
            </a:avLst>
          </a:prstGeom>
          <a:solidFill>
            <a:srgbClr val="FDB94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6" name="Line 5"/>
          <p:cNvCxnSpPr/>
          <p:nvPr/>
        </p:nvCxnSpPr>
        <p:spPr>
          <a:xfrm>
            <a:off x="3252240" y="3295800"/>
            <a:ext cx="1510020" cy="86472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7" name="Line 5"/>
          <p:cNvCxnSpPr/>
          <p:nvPr/>
        </p:nvCxnSpPr>
        <p:spPr>
          <a:xfrm>
            <a:off x="3080790" y="5120640"/>
            <a:ext cx="1213200" cy="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8" name="Line 5"/>
          <p:cNvCxnSpPr/>
          <p:nvPr/>
        </p:nvCxnSpPr>
        <p:spPr>
          <a:xfrm>
            <a:off x="5539275" y="5120640"/>
            <a:ext cx="813915" cy="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32" name="직사각형 31"/>
          <p:cNvSpPr/>
          <p:nvPr/>
        </p:nvSpPr>
        <p:spPr>
          <a:xfrm>
            <a:off x="5576175" y="874218"/>
            <a:ext cx="32900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spc="-1" dirty="0" err="1" smtClean="0">
                <a:solidFill>
                  <a:srgbClr val="000000"/>
                </a:solidFill>
                <a:latin typeface="Calibri"/>
              </a:rPr>
              <a:t>미디어파이프를</a:t>
            </a:r>
            <a:r>
              <a:rPr lang="en-US" altLang="ko-KR" sz="1400" spc="-1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Jetson AGX Xavier </a:t>
            </a:r>
            <a:r>
              <a:rPr lang="en-US" altLang="ko-KR" sz="1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Calibri"/>
              </a:rPr>
              <a:t>올리고</a:t>
            </a: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Calibri"/>
              </a:rPr>
              <a:t>컴퓨터와</a:t>
            </a: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Calibri"/>
              </a:rPr>
              <a:t>연동</a:t>
            </a:r>
            <a:endParaRPr lang="en-US" altLang="ko-KR" sz="1400" spc="-1" dirty="0"/>
          </a:p>
          <a:p>
            <a:pPr marL="342900" indent="-342900">
              <a:lnSpc>
                <a:spcPct val="100000"/>
              </a:lnSpc>
              <a:buAutoNum type="arabicPeriod" startAt="2"/>
            </a:pPr>
            <a:r>
              <a:rPr lang="en-US" altLang="ko-KR" sz="1400" spc="-1" dirty="0" smtClean="0">
                <a:solidFill>
                  <a:srgbClr val="000000"/>
                </a:solidFill>
                <a:latin typeface="Calibri"/>
              </a:rPr>
              <a:t>Jetson </a:t>
            </a: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AGX </a:t>
            </a:r>
            <a:r>
              <a:rPr lang="en-US" altLang="ko-KR" sz="1400" spc="-1" dirty="0" err="1">
                <a:solidFill>
                  <a:srgbClr val="000000"/>
                </a:solidFill>
                <a:latin typeface="Calibri"/>
              </a:rPr>
              <a:t>Xavier로</a:t>
            </a: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Calibri"/>
              </a:rPr>
              <a:t>서보모터</a:t>
            </a: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400" spc="-1" dirty="0" smtClean="0">
                <a:solidFill>
                  <a:srgbClr val="000000"/>
                </a:solidFill>
                <a:latin typeface="Calibri"/>
              </a:rPr>
              <a:t>stage</a:t>
            </a: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400" spc="-1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en-US" altLang="ko-KR" sz="1400" spc="-1" dirty="0" err="1" smtClean="0">
                <a:solidFill>
                  <a:srgbClr val="000000"/>
                </a:solidFill>
                <a:latin typeface="Calibri"/>
              </a:rPr>
              <a:t>카메라를</a:t>
            </a:r>
            <a:r>
              <a:rPr lang="en-US" altLang="ko-KR" sz="1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Calibri"/>
              </a:rPr>
              <a:t>돌려</a:t>
            </a: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Calibri"/>
              </a:rPr>
              <a:t>안면인식을</a:t>
            </a: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Calibri"/>
              </a:rPr>
              <a:t>실행함</a:t>
            </a: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altLang="ko-KR" sz="1400" spc="-1" dirty="0"/>
          </a:p>
          <a:p>
            <a:pPr>
              <a:lnSpc>
                <a:spcPct val="100000"/>
              </a:lnSpc>
            </a:pPr>
            <a:r>
              <a:rPr lang="en-US" altLang="ko-KR" sz="1400" spc="-1" dirty="0" smtClean="0">
                <a:solidFill>
                  <a:srgbClr val="000000"/>
                </a:solidFill>
                <a:latin typeface="Calibri"/>
              </a:rPr>
              <a:t>3</a:t>
            </a: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altLang="ko-KR" sz="1400" spc="-1" dirty="0" smtClean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altLang="ko-KR" sz="1400" spc="-1" dirty="0" err="1" smtClean="0">
                <a:solidFill>
                  <a:srgbClr val="000000"/>
                </a:solidFill>
                <a:latin typeface="Calibri"/>
              </a:rPr>
              <a:t>안면인식</a:t>
            </a:r>
            <a:r>
              <a:rPr lang="en-US" altLang="ko-KR" sz="1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Calibri"/>
              </a:rPr>
              <a:t>화면에</a:t>
            </a: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Calibri"/>
              </a:rPr>
              <a:t>박스의</a:t>
            </a: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Calibri"/>
              </a:rPr>
              <a:t>중심점을</a:t>
            </a: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400" spc="-1" dirty="0" smtClean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400" spc="-1" dirty="0" smtClean="0">
                <a:solidFill>
                  <a:srgbClr val="000000"/>
                </a:solidFill>
                <a:latin typeface="Calibri"/>
              </a:rPr>
              <a:t>      camera </a:t>
            </a:r>
            <a:r>
              <a:rPr lang="en-US" altLang="ko-KR" sz="1400" spc="-1" dirty="0" err="1">
                <a:solidFill>
                  <a:srgbClr val="000000"/>
                </a:solidFill>
                <a:latin typeface="Calibri"/>
              </a:rPr>
              <a:t>돌려서</a:t>
            </a: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Calibri"/>
              </a:rPr>
              <a:t>좌표점을</a:t>
            </a: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Calibri"/>
              </a:rPr>
              <a:t>쫒아가도록</a:t>
            </a:r>
            <a:endParaRPr lang="en-US" altLang="ko-KR" sz="1400" spc="-1" dirty="0"/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altLang="ko-KR" sz="1400" spc="-1" dirty="0" smtClean="0">
                <a:solidFill>
                  <a:srgbClr val="000000"/>
                </a:solidFill>
                <a:latin typeface="Calibri"/>
              </a:rPr>
              <a:t>  서</a:t>
            </a:r>
            <a:r>
              <a:rPr lang="ko-KR" altLang="en-US" sz="1400" spc="-1" dirty="0" err="1" smtClean="0">
                <a:solidFill>
                  <a:srgbClr val="000000"/>
                </a:solidFill>
                <a:latin typeface="Calibri"/>
              </a:rPr>
              <a:t>브</a:t>
            </a:r>
            <a:r>
              <a:rPr lang="en-US" altLang="ko-KR" sz="1400" spc="-1" dirty="0" err="1" smtClean="0">
                <a:solidFill>
                  <a:srgbClr val="000000"/>
                </a:solidFill>
                <a:latin typeface="Calibri"/>
              </a:rPr>
              <a:t>모터</a:t>
            </a:r>
            <a:r>
              <a:rPr lang="en-US" altLang="ko-KR" sz="1400" spc="-1" dirty="0" smtClean="0">
                <a:solidFill>
                  <a:srgbClr val="000000"/>
                </a:solidFill>
                <a:latin typeface="Calibri"/>
              </a:rPr>
              <a:t> 구</a:t>
            </a:r>
            <a:r>
              <a:rPr lang="ko-KR" altLang="en-US" sz="1400" spc="-1" dirty="0" smtClean="0">
                <a:solidFill>
                  <a:srgbClr val="000000"/>
                </a:solidFill>
                <a:latin typeface="Calibri"/>
              </a:rPr>
              <a:t>현</a:t>
            </a:r>
            <a:endParaRPr lang="en-US" altLang="ko-KR" sz="1400" spc="-1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39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385</Words>
  <Application>Microsoft Office PowerPoint</Application>
  <PresentationFormat>화면 슬라이드 쇼(4:3)</PresentationFormat>
  <Paragraphs>110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DejaVu Sans</vt:lpstr>
      <vt:lpstr>Noto Sans CJK JP</vt:lpstr>
      <vt:lpstr>StarSymbol</vt:lpstr>
      <vt:lpstr>맑은 고딕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ChoiJIAN</dc:creator>
  <dc:description/>
  <cp:lastModifiedBy>PC021</cp:lastModifiedBy>
  <cp:revision>44</cp:revision>
  <dcterms:created xsi:type="dcterms:W3CDTF">2021-09-11T06:14:34Z</dcterms:created>
  <dcterms:modified xsi:type="dcterms:W3CDTF">2021-09-30T06:30:10Z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