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CF38-EA91-441C-9767-D0510583AEBB}" type="datetimeFigureOut">
              <a:rPr lang="es-ES" smtClean="0"/>
              <a:t>23/06/2016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BEF-DB2D-432C-8DBB-C4485BEB349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363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CF38-EA91-441C-9767-D0510583AEBB}" type="datetimeFigureOut">
              <a:rPr lang="es-ES" smtClean="0"/>
              <a:t>23/06/2016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BEF-DB2D-432C-8DBB-C4485BEB349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381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CF38-EA91-441C-9767-D0510583AEBB}" type="datetimeFigureOut">
              <a:rPr lang="es-ES" smtClean="0"/>
              <a:t>23/06/2016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BEF-DB2D-432C-8DBB-C4485BEB349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793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37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698670" y="675502"/>
            <a:ext cx="9432324" cy="25200"/>
          </a:xfrm>
          <a:prstGeom prst="rect">
            <a:avLst/>
          </a:prstGeom>
          <a:solidFill>
            <a:srgbClr val="32323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uadroTexto 3"/>
          <p:cNvSpPr txBox="1"/>
          <p:nvPr userDrawn="1"/>
        </p:nvSpPr>
        <p:spPr>
          <a:xfrm>
            <a:off x="313039" y="177482"/>
            <a:ext cx="952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Trabajo final de Ingeniería en Software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 userDrawn="1"/>
        </p:nvSpPr>
        <p:spPr>
          <a:xfrm>
            <a:off x="475371" y="865646"/>
            <a:ext cx="358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Análisis de requerimientos</a:t>
            </a:r>
            <a:endParaRPr lang="es-ES" sz="2400" b="1" dirty="0"/>
          </a:p>
        </p:txBody>
      </p:sp>
      <p:sp>
        <p:nvSpPr>
          <p:cNvPr id="6" name="CuadroTexto 5"/>
          <p:cNvSpPr txBox="1"/>
          <p:nvPr userDrawn="1"/>
        </p:nvSpPr>
        <p:spPr>
          <a:xfrm>
            <a:off x="475371" y="1418364"/>
            <a:ext cx="11231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s-ES" b="1" i="1" dirty="0" smtClean="0">
                <a:solidFill>
                  <a:srgbClr val="323232"/>
                </a:solidFill>
              </a:rPr>
              <a:t>Algunos requerimientos funcionales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RF1: </a:t>
            </a:r>
            <a:r>
              <a:rPr lang="es-ES" dirty="0"/>
              <a:t>El usuario debe poder elegir la dificultad a lo largo del </a:t>
            </a:r>
            <a:r>
              <a:rPr lang="es-ES" dirty="0" smtClean="0"/>
              <a:t>juego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RF2</a:t>
            </a:r>
            <a:r>
              <a:rPr lang="es-ES" dirty="0"/>
              <a:t>: El sistema debe generar una secuencia aleatoria de números, con posibilidad de repetición.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/>
              <a:t>RF3: El usuario debe ingresar la secuencia a través de la interfaz gráfica del </a:t>
            </a:r>
            <a:r>
              <a:rPr lang="es-ES" dirty="0" smtClean="0"/>
              <a:t>sistema.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RF4</a:t>
            </a:r>
            <a:r>
              <a:rPr lang="es-ES" dirty="0"/>
              <a:t>: El sistema debe verificar la respuesta del usuario y comparar con la secuencia </a:t>
            </a:r>
            <a:r>
              <a:rPr lang="es-ES" dirty="0" smtClean="0"/>
              <a:t>dada.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RF5</a:t>
            </a:r>
            <a:r>
              <a:rPr lang="es-ES" dirty="0"/>
              <a:t>: El sistema debe mostrar el resultado obtenido de acuerdo a la respuesta del usuario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475371" y="4003687"/>
            <a:ext cx="11231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s-ES" b="1" i="1" dirty="0" smtClean="0">
                <a:solidFill>
                  <a:srgbClr val="323232"/>
                </a:solidFill>
              </a:rPr>
              <a:t>Algunos requerimientos no funcionales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RNF1</a:t>
            </a:r>
            <a:r>
              <a:rPr lang="es-ES" dirty="0"/>
              <a:t>: Un usuario promedio no debe tardar más de 5 minutos en instalar el </a:t>
            </a:r>
            <a:r>
              <a:rPr lang="es-ES" dirty="0" smtClean="0"/>
              <a:t>sistema.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RNF2</a:t>
            </a:r>
            <a:r>
              <a:rPr lang="es-ES" dirty="0"/>
              <a:t>: El tiempo de generación de secuencia debe ser menos a 1 </a:t>
            </a:r>
            <a:r>
              <a:rPr lang="es-ES" dirty="0" smtClean="0"/>
              <a:t>segundo.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RNF3</a:t>
            </a:r>
            <a:r>
              <a:rPr lang="es-ES" dirty="0"/>
              <a:t>: El tiempo de verificación de respuesta por parte del sistema debe ser menor a 1 </a:t>
            </a:r>
            <a:r>
              <a:rPr lang="es-ES" dirty="0" smtClean="0"/>
              <a:t>segundo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RNF4</a:t>
            </a:r>
            <a:r>
              <a:rPr lang="es-ES" dirty="0"/>
              <a:t>: El usuario debe poder iniciar el juego a través de un archivo ejecutable y el tiempo de respuesta del sistema no debe ser mayor a 500 ms.</a:t>
            </a:r>
          </a:p>
        </p:txBody>
      </p:sp>
    </p:spTree>
    <p:extLst>
      <p:ext uri="{BB962C8B-B14F-4D97-AF65-F5344CB8AC3E}">
        <p14:creationId xmlns:p14="http://schemas.microsoft.com/office/powerpoint/2010/main" val="110437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CF38-EA91-441C-9767-D0510583AEBB}" type="datetimeFigureOut">
              <a:rPr lang="es-ES" smtClean="0"/>
              <a:t>23/06/2016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BEF-DB2D-432C-8DBB-C4485BEB3490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Marcador de contenido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136" y="84677"/>
            <a:ext cx="1706778" cy="1011802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698670" y="675502"/>
            <a:ext cx="9432324" cy="25200"/>
          </a:xfrm>
          <a:prstGeom prst="rect">
            <a:avLst/>
          </a:prstGeom>
          <a:solidFill>
            <a:srgbClr val="32323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13039" y="177482"/>
            <a:ext cx="952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Trabajo final de Ingeniería en Software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7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CF38-EA91-441C-9767-D0510583AEBB}" type="datetimeFigureOut">
              <a:rPr lang="es-ES" smtClean="0"/>
              <a:t>23/06/2016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BEF-DB2D-432C-8DBB-C4485BEB349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939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CF38-EA91-441C-9767-D0510583AEBB}" type="datetimeFigureOut">
              <a:rPr lang="es-ES" smtClean="0"/>
              <a:t>23/06/2016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BEF-DB2D-432C-8DBB-C4485BEB349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850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CF38-EA91-441C-9767-D0510583AEBB}" type="datetimeFigureOut">
              <a:rPr lang="es-ES" smtClean="0"/>
              <a:t>23/06/2016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BEF-DB2D-432C-8DBB-C4485BEB349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842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CF38-EA91-441C-9767-D0510583AEBB}" type="datetimeFigureOut">
              <a:rPr lang="es-ES" smtClean="0"/>
              <a:t>23/06/2016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BEF-DB2D-432C-8DBB-C4485BEB349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07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CF38-EA91-441C-9767-D0510583AEBB}" type="datetimeFigureOut">
              <a:rPr lang="es-ES" smtClean="0"/>
              <a:t>23/06/2016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BEF-DB2D-432C-8DBB-C4485BEB349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230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CF38-EA91-441C-9767-D0510583AEBB}" type="datetimeFigureOut">
              <a:rPr lang="es-ES" smtClean="0"/>
              <a:t>23/06/2016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BEF-DB2D-432C-8DBB-C4485BEB349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219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CF38-EA91-441C-9767-D0510583AEBB}" type="datetimeFigureOut">
              <a:rPr lang="es-ES" smtClean="0"/>
              <a:t>23/06/2016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BEF-DB2D-432C-8DBB-C4485BEB349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835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CF38-EA91-441C-9767-D0510583AEBB}" type="datetimeFigureOut">
              <a:rPr lang="es-ES" smtClean="0"/>
              <a:t>23/06/2016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F7BEF-DB2D-432C-8DBB-C4485BEB349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825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48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282" y="-1"/>
            <a:ext cx="12192001" cy="685800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125656" y="6079524"/>
            <a:ext cx="407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323232"/>
                </a:solidFill>
              </a:rPr>
              <a:t>Ignacio </a:t>
            </a:r>
            <a:r>
              <a:rPr lang="es-ES" sz="2400" dirty="0" err="1" smtClean="0">
                <a:solidFill>
                  <a:srgbClr val="323232"/>
                </a:solidFill>
              </a:rPr>
              <a:t>Bado</a:t>
            </a:r>
            <a:r>
              <a:rPr lang="es-ES" sz="2400" dirty="0" smtClean="0">
                <a:solidFill>
                  <a:srgbClr val="323232"/>
                </a:solidFill>
              </a:rPr>
              <a:t>  -  Gonzalo </a:t>
            </a:r>
            <a:r>
              <a:rPr lang="es-ES" sz="2400" dirty="0" err="1" smtClean="0">
                <a:solidFill>
                  <a:srgbClr val="323232"/>
                </a:solidFill>
              </a:rPr>
              <a:t>Alecha</a:t>
            </a:r>
            <a:endParaRPr lang="es-ES" sz="2400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4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13926" y="881263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Pruebas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66" y="1426602"/>
            <a:ext cx="11231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s-ES" sz="2000" b="1" i="1" dirty="0" smtClean="0">
                <a:solidFill>
                  <a:srgbClr val="323232"/>
                </a:solidFill>
              </a:rPr>
              <a:t>Pruebas de sistema</a:t>
            </a:r>
          </a:p>
          <a:p>
            <a:pPr lvl="0">
              <a:lnSpc>
                <a:spcPct val="150000"/>
              </a:lnSpc>
            </a:pPr>
            <a:r>
              <a:rPr lang="es-ES" sz="2000" dirty="0" smtClean="0">
                <a:solidFill>
                  <a:srgbClr val="323232"/>
                </a:solidFill>
              </a:rPr>
              <a:t>Se realizaron pruebas de sistema para poder comprobar el comportamiento del sistema con respecto a los requerimientos, tantos funcionales como no funcionales.</a:t>
            </a:r>
          </a:p>
          <a:p>
            <a:pPr lvl="0">
              <a:lnSpc>
                <a:spcPct val="150000"/>
              </a:lnSpc>
            </a:pPr>
            <a:r>
              <a:rPr lang="es-ES" sz="2000" dirty="0" smtClean="0">
                <a:solidFill>
                  <a:srgbClr val="323232"/>
                </a:solidFill>
              </a:rPr>
              <a:t>Se realizaron 8 pruebas de sistema con un </a:t>
            </a:r>
            <a:r>
              <a:rPr lang="es-ES" sz="2000" b="1" dirty="0" smtClean="0">
                <a:solidFill>
                  <a:srgbClr val="323232"/>
                </a:solidFill>
              </a:rPr>
              <a:t>Pass/</a:t>
            </a:r>
            <a:r>
              <a:rPr lang="es-ES" sz="2000" b="1" dirty="0" err="1" smtClean="0">
                <a:solidFill>
                  <a:srgbClr val="323232"/>
                </a:solidFill>
              </a:rPr>
              <a:t>Fail</a:t>
            </a:r>
            <a:r>
              <a:rPr lang="es-ES" sz="2000" dirty="0" smtClean="0">
                <a:solidFill>
                  <a:srgbClr val="323232"/>
                </a:solidFill>
              </a:rPr>
              <a:t> ratio de </a:t>
            </a:r>
            <a:r>
              <a:rPr lang="es-ES" sz="2000" b="1" dirty="0" smtClean="0">
                <a:solidFill>
                  <a:srgbClr val="323232"/>
                </a:solidFill>
              </a:rPr>
              <a:t>0,875</a:t>
            </a:r>
            <a:endParaRPr lang="es-ES" sz="2000" b="1" dirty="0" smtClean="0">
              <a:solidFill>
                <a:srgbClr val="323232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278756" y="5876959"/>
            <a:ext cx="3970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 smtClean="0"/>
              <a:t>Ejemplos de prueba de sistema</a:t>
            </a:r>
            <a:r>
              <a:rPr lang="es-ES" dirty="0"/>
              <a:t>	</a:t>
            </a:r>
            <a:br>
              <a:rPr lang="es-ES" dirty="0"/>
            </a:br>
            <a:endParaRPr lang="es-ES" dirty="0"/>
          </a:p>
        </p:txBody>
      </p:sp>
      <p:pic>
        <p:nvPicPr>
          <p:cNvPr id="9" name="Imagen 8" descr="Informe Grupo Mate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45262" r="25000" b="11382"/>
          <a:stretch/>
        </p:blipFill>
        <p:spPr>
          <a:xfrm>
            <a:off x="0" y="3440233"/>
            <a:ext cx="6104238" cy="2280131"/>
          </a:xfrm>
          <a:prstGeom prst="rect">
            <a:avLst/>
          </a:prstGeom>
        </p:spPr>
      </p:pic>
      <p:pic>
        <p:nvPicPr>
          <p:cNvPr id="11" name="Imagen 10" descr="Informe Grupo Mate.pdf - Adobe Acrobat Reader DC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2" t="21478" r="25136" b="35662"/>
          <a:stretch/>
        </p:blipFill>
        <p:spPr>
          <a:xfrm>
            <a:off x="6048224" y="3449268"/>
            <a:ext cx="6143775" cy="22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oc1.docx - Wor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1" t="31140" r="26080" b="18939"/>
          <a:stretch/>
        </p:blipFill>
        <p:spPr>
          <a:xfrm>
            <a:off x="1762896" y="1738183"/>
            <a:ext cx="8184694" cy="453081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64499" y="1097860"/>
            <a:ext cx="338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Matriz de Trazabilidad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130475" y="6268995"/>
            <a:ext cx="3970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 smtClean="0"/>
              <a:t>Pruebas de sistema vs Requerimientos</a:t>
            </a:r>
            <a:r>
              <a:rPr lang="es-ES" dirty="0"/>
              <a:t>	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74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60472" y="843776"/>
            <a:ext cx="306737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s-ES" b="1" i="1" dirty="0" smtClean="0">
                <a:solidFill>
                  <a:srgbClr val="323232"/>
                </a:solidFill>
              </a:rPr>
              <a:t>Ejemplos de Pruebas unitarias</a:t>
            </a:r>
            <a:endParaRPr lang="es-ES" b="1" i="1" dirty="0">
              <a:solidFill>
                <a:srgbClr val="323232"/>
              </a:solidFill>
            </a:endParaRPr>
          </a:p>
        </p:txBody>
      </p:sp>
      <p:pic>
        <p:nvPicPr>
          <p:cNvPr id="5" name="Imagen 4" descr="IngSoftware-2016-Mate - [C:\Users\Asus\Desktop\tp final soft\IngSoftware-2016-Mate] - [IngSoftware-2016-Mate] - ...\src\test\java\MemoModelTest.java - IntelliJ IDEA 2016.1.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7" t="20019" r="43750" b="57012"/>
          <a:stretch/>
        </p:blipFill>
        <p:spPr>
          <a:xfrm>
            <a:off x="2349900" y="1244516"/>
            <a:ext cx="5401905" cy="2382928"/>
          </a:xfrm>
          <a:prstGeom prst="rect">
            <a:avLst/>
          </a:prstGeom>
        </p:spPr>
      </p:pic>
      <p:pic>
        <p:nvPicPr>
          <p:cNvPr id="6" name="Imagen 5" descr="IngSoftware-2016-Mate - [C:\Users\Asus\Desktop\tp final soft\IngSoftware-2016-Mate] - [IngSoftware-2016-Mate] - ...\src\test\java\MemoModelTest.java - IntelliJ IDEA 2016.1.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1" t="43651" r="43408" b="22779"/>
          <a:stretch/>
        </p:blipFill>
        <p:spPr>
          <a:xfrm>
            <a:off x="2349900" y="3705703"/>
            <a:ext cx="4961621" cy="315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60472" y="843776"/>
            <a:ext cx="2463880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s-ES" b="1" i="1" dirty="0" smtClean="0">
                <a:solidFill>
                  <a:srgbClr val="323232"/>
                </a:solidFill>
              </a:rPr>
              <a:t>Herramientas utilizadas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60472" y="1955483"/>
            <a:ext cx="46441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err="1" smtClean="0"/>
              <a:t>GitHub</a:t>
            </a:r>
            <a:endParaRPr lang="es-ES" sz="2400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err="1" smtClean="0"/>
              <a:t>Travis</a:t>
            </a:r>
            <a:r>
              <a:rPr lang="es-ES" sz="2400" dirty="0" smtClean="0"/>
              <a:t> CI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err="1" smtClean="0"/>
              <a:t>IntelliJ</a:t>
            </a:r>
            <a:endParaRPr lang="es-ES" sz="2400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MarkDown</a:t>
            </a:r>
            <a:r>
              <a:rPr lang="es-ES" sz="2400" dirty="0"/>
              <a:t> </a:t>
            </a:r>
            <a:r>
              <a:rPr lang="es-ES" sz="2400" dirty="0" smtClean="0"/>
              <a:t>Pad2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err="1" smtClean="0"/>
              <a:t>StarUML</a:t>
            </a:r>
            <a:endParaRPr lang="es-ES" sz="2400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/>
              <a:t>Herramientas de Microsoft Office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60472" y="1432010"/>
            <a:ext cx="7963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Durante el trabajo realizado, utilizamos las siguientes herramientas: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2607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297" y="18503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b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s-ES" dirty="0" smtClean="0">
                <a:cs typeface="Arial" panose="020B0604020202020204" pitchFamily="34" charset="0"/>
              </a:rPr>
              <a:t>Desarrollo de Juego de Memoria aplicando técnicas de software adquiridas en la materia ingeniería en Software.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s-ES" dirty="0" smtClean="0">
                <a:cs typeface="Arial" panose="020B0604020202020204" pitchFamily="34" charset="0"/>
              </a:rPr>
              <a:t>Se utiliza como </a:t>
            </a:r>
            <a:r>
              <a:rPr lang="es-ES" dirty="0" smtClean="0"/>
              <a:t>base del proyecto </a:t>
            </a:r>
            <a:r>
              <a:rPr lang="es-ES" dirty="0"/>
              <a:t>el ejemplo del Libro Head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Patterns</a:t>
            </a:r>
            <a:r>
              <a:rPr lang="es-ES" dirty="0"/>
              <a:t> en la página 526 a 548 (</a:t>
            </a:r>
            <a:r>
              <a:rPr lang="es-ES" dirty="0" err="1"/>
              <a:t>DJView</a:t>
            </a:r>
            <a:r>
              <a:rPr lang="es-ES" dirty="0" smtClean="0"/>
              <a:t>).</a:t>
            </a:r>
            <a:endParaRPr lang="es-E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5371" y="895144"/>
            <a:ext cx="415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 smtClean="0"/>
              <a:t>Análisis de requerimientos</a:t>
            </a:r>
            <a:endParaRPr lang="es-ES" sz="2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75371" y="4003687"/>
            <a:ext cx="11231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s-ES" b="1" i="1" dirty="0" smtClean="0">
                <a:solidFill>
                  <a:srgbClr val="323232"/>
                </a:solidFill>
              </a:rPr>
              <a:t>Algunos requerimientos no funcionales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RNF1</a:t>
            </a:r>
            <a:r>
              <a:rPr lang="es-ES" dirty="0"/>
              <a:t>: Un usuario promedio no debe tardar más de 5 minutos en instalar el </a:t>
            </a:r>
            <a:r>
              <a:rPr lang="es-ES" dirty="0" smtClean="0"/>
              <a:t>sistema.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RNF2</a:t>
            </a:r>
            <a:r>
              <a:rPr lang="es-ES" dirty="0"/>
              <a:t>: El tiempo de generación de secuencia debe ser menos a 1 </a:t>
            </a:r>
            <a:r>
              <a:rPr lang="es-ES" dirty="0" smtClean="0"/>
              <a:t>segundo.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RNF3</a:t>
            </a:r>
            <a:r>
              <a:rPr lang="es-ES" dirty="0"/>
              <a:t>: El tiempo de verificación de respuesta por parte del sistema debe ser menor a 1 </a:t>
            </a:r>
            <a:r>
              <a:rPr lang="es-ES" dirty="0" smtClean="0"/>
              <a:t>segundo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RNF4</a:t>
            </a:r>
            <a:r>
              <a:rPr lang="es-ES" dirty="0"/>
              <a:t>: El usuario debe poder iniciar el juego a través de un archivo ejecutable y el tiempo de respuesta del sistema no debe ser mayor a 500 ms.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75371" y="1418364"/>
            <a:ext cx="11231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s-ES" b="1" i="1" dirty="0" smtClean="0">
                <a:solidFill>
                  <a:srgbClr val="323232"/>
                </a:solidFill>
              </a:rPr>
              <a:t>Algunos requerimientos funcionales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RF1: El usuario debe poder elegir la dificultad a lo largo </a:t>
            </a:r>
            <a:r>
              <a:rPr lang="es-ES" dirty="0"/>
              <a:t>del </a:t>
            </a:r>
            <a:r>
              <a:rPr lang="es-ES" dirty="0" smtClean="0"/>
              <a:t>juego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RF2</a:t>
            </a:r>
            <a:r>
              <a:rPr lang="es-ES" dirty="0"/>
              <a:t>: El sistema debe generar una secuencia aleatoria de números, con posibilidad de repetición.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/>
              <a:t>RF3: El usuario debe ingresar la secuencia a través de la interfaz gráfica del </a:t>
            </a:r>
            <a:r>
              <a:rPr lang="es-ES" dirty="0" smtClean="0"/>
              <a:t>sistema.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RF4</a:t>
            </a:r>
            <a:r>
              <a:rPr lang="es-ES" dirty="0"/>
              <a:t>: El sistema debe verificar la respuesta del usuario y comparar con la secuencia </a:t>
            </a:r>
            <a:r>
              <a:rPr lang="es-ES" dirty="0" smtClean="0"/>
              <a:t>dada.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RF5</a:t>
            </a:r>
            <a:r>
              <a:rPr lang="es-ES" dirty="0"/>
              <a:t>: El sistema debe mostrar el resultado obtenido de acuerdo a la respuesta del usuario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970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15" y="1427720"/>
            <a:ext cx="8786169" cy="557652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13926" y="966055"/>
            <a:ext cx="365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Diagrama casos de Uso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13926" y="966055"/>
            <a:ext cx="338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Matriz de Trazabilidad</a:t>
            </a:r>
          </a:p>
        </p:txBody>
      </p:sp>
      <p:pic>
        <p:nvPicPr>
          <p:cNvPr id="6" name="Imagen 5" descr="Doc1.docx - Wor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0" t="36468" r="23243" b="14726"/>
          <a:stretch/>
        </p:blipFill>
        <p:spPr>
          <a:xfrm>
            <a:off x="1346553" y="1573427"/>
            <a:ext cx="9272019" cy="457218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978875" y="5921987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Casos de uso vs. Requerimientos</a:t>
            </a:r>
            <a:endParaRPr lang="es-E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9"/>
          <a:stretch/>
        </p:blipFill>
        <p:spPr>
          <a:xfrm>
            <a:off x="2136544" y="849479"/>
            <a:ext cx="8080477" cy="61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13926" y="881263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56" y="1112096"/>
            <a:ext cx="6472950" cy="3885859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713926" y="4682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2000" dirty="0" smtClean="0"/>
              <a:t>Se utilizó el patrón de Arquitectura MVC, éste patrón de arquitectura de software se basa en las ideas de reutilización de código y la separación de conceptos, características que son sumamente necesarias para nuestro proyecto ya que se desea reutilizar una vista adaptándola a diferentes modelos.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54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13926" y="881263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Diseño e implementación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98596" y="1631251"/>
            <a:ext cx="10515600" cy="5321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4900" dirty="0" smtClean="0"/>
              <a:t>Se </a:t>
            </a:r>
            <a:r>
              <a:rPr lang="es-ES" sz="4900" dirty="0" smtClean="0"/>
              <a:t>usó </a:t>
            </a:r>
            <a:r>
              <a:rPr lang="es-ES" sz="4900" dirty="0"/>
              <a:t>el patrón </a:t>
            </a:r>
            <a:r>
              <a:rPr lang="es-ES" sz="4900" b="1" dirty="0" err="1"/>
              <a:t>Strategy</a:t>
            </a:r>
            <a:r>
              <a:rPr lang="es-ES" sz="4900" dirty="0"/>
              <a:t> para poder seleccionar dinámicamente tanto cualquiera de los modelos preexistentes como el nuevo modelo. </a:t>
            </a:r>
            <a:r>
              <a:rPr lang="es-ES" sz="4900" dirty="0"/>
              <a:t/>
            </a:r>
            <a:br>
              <a:rPr lang="es-ES" sz="4900" dirty="0"/>
            </a:br>
            <a:r>
              <a:rPr lang="es-ES" sz="4900" dirty="0" smtClean="0"/>
              <a:t>Para esto se </a:t>
            </a:r>
            <a:r>
              <a:rPr lang="es-ES" sz="4900" dirty="0"/>
              <a:t>creó una clase abstracta llamada </a:t>
            </a:r>
            <a:r>
              <a:rPr lang="es-ES" sz="4900" b="1" i="1" dirty="0" err="1"/>
              <a:t>Model</a:t>
            </a:r>
            <a:r>
              <a:rPr lang="es-ES" sz="4900" b="1" dirty="0"/>
              <a:t> </a:t>
            </a:r>
            <a:r>
              <a:rPr lang="es-ES" sz="4900" dirty="0"/>
              <a:t>que cumple tanto la </a:t>
            </a:r>
            <a:r>
              <a:rPr lang="es-ES" sz="4900" dirty="0" err="1"/>
              <a:t>funcion</a:t>
            </a:r>
            <a:r>
              <a:rPr lang="es-ES" sz="4900" dirty="0"/>
              <a:t> de </a:t>
            </a:r>
            <a:r>
              <a:rPr lang="es-ES" sz="4900" dirty="0" err="1"/>
              <a:t>Adapter</a:t>
            </a:r>
            <a:r>
              <a:rPr lang="es-ES" sz="4900" dirty="0"/>
              <a:t> para las diferentes </a:t>
            </a:r>
            <a:r>
              <a:rPr lang="es-ES" sz="4900" dirty="0" err="1"/>
              <a:t>modelInterfaces</a:t>
            </a:r>
            <a:r>
              <a:rPr lang="es-ES" sz="4900" dirty="0"/>
              <a:t> como </a:t>
            </a:r>
            <a:r>
              <a:rPr lang="es-ES" sz="4900" dirty="0" err="1"/>
              <a:t>tambien</a:t>
            </a:r>
            <a:r>
              <a:rPr lang="es-ES" sz="4900" dirty="0"/>
              <a:t> el rol </a:t>
            </a:r>
            <a:r>
              <a:rPr lang="es-ES" sz="4900" dirty="0" smtClean="0"/>
              <a:t>polimórfico </a:t>
            </a:r>
            <a:r>
              <a:rPr lang="es-ES" sz="4900" dirty="0"/>
              <a:t>a utilizar en el </a:t>
            </a:r>
            <a:r>
              <a:rPr lang="es-ES" sz="4900" dirty="0" smtClean="0"/>
              <a:t>patrón </a:t>
            </a:r>
            <a:r>
              <a:rPr lang="es-ES" sz="4900" dirty="0" err="1"/>
              <a:t>strategy</a:t>
            </a:r>
            <a:r>
              <a:rPr lang="es-ES" sz="49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" sz="4900" dirty="0" smtClean="0"/>
          </a:p>
          <a:p>
            <a:pPr>
              <a:lnSpc>
                <a:spcPct val="170000"/>
              </a:lnSpc>
            </a:pPr>
            <a:r>
              <a:rPr lang="es-ES" sz="4900" dirty="0" smtClean="0"/>
              <a:t>Se adaptó </a:t>
            </a:r>
            <a:r>
              <a:rPr lang="es-ES" sz="4900" dirty="0"/>
              <a:t>el nuevo modelo y la clase </a:t>
            </a:r>
            <a:r>
              <a:rPr lang="es-ES" sz="4900" dirty="0" err="1"/>
              <a:t>DJView</a:t>
            </a:r>
            <a:r>
              <a:rPr lang="es-ES" sz="4900" dirty="0"/>
              <a:t> para establecer el patrón </a:t>
            </a:r>
            <a:r>
              <a:rPr lang="es-ES" sz="4900" dirty="0" err="1"/>
              <a:t>O</a:t>
            </a:r>
            <a:r>
              <a:rPr lang="es-ES" sz="4900" dirty="0" err="1" smtClean="0"/>
              <a:t>bserver</a:t>
            </a:r>
            <a:r>
              <a:rPr lang="es-ES" sz="4900" dirty="0" smtClean="0"/>
              <a:t> </a:t>
            </a:r>
            <a:r>
              <a:rPr lang="es-ES" sz="4900" dirty="0"/>
              <a:t>que permite a la vista actualizarse cuando el modelo cambia de </a:t>
            </a:r>
            <a:r>
              <a:rPr lang="es-ES" sz="4900" dirty="0" smtClean="0"/>
              <a:t>estado.</a:t>
            </a:r>
            <a:br>
              <a:rPr lang="es-ES" sz="4900" dirty="0" smtClean="0"/>
            </a:br>
            <a:r>
              <a:rPr lang="es-ES" sz="4900" dirty="0" smtClean="0"/>
              <a:t>A </a:t>
            </a:r>
            <a:r>
              <a:rPr lang="es-ES" sz="4900" dirty="0"/>
              <a:t>la clase </a:t>
            </a:r>
            <a:r>
              <a:rPr lang="es-ES" sz="4900" dirty="0" err="1"/>
              <a:t>DJView</a:t>
            </a:r>
            <a:r>
              <a:rPr lang="es-ES" sz="4900" dirty="0"/>
              <a:t> se le agregó un atributo del tipo </a:t>
            </a:r>
            <a:r>
              <a:rPr lang="es-ES" sz="4900" dirty="0" err="1"/>
              <a:t>MemoView</a:t>
            </a:r>
            <a:r>
              <a:rPr lang="es-ES" sz="4900" dirty="0"/>
              <a:t> el cual contiene la nueva vista. Esta sirve para interactuar con el nuevo controlador y éste a su vez con el nuevo modelo.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4500" dirty="0" smtClean="0"/>
              <a:t>    </a:t>
            </a:r>
            <a:br>
              <a:rPr lang="es-ES" sz="4500" dirty="0" smtClean="0"/>
            </a:br>
            <a:r>
              <a:rPr lang="es-ES" sz="4500" dirty="0" smtClean="0"/>
              <a:t>     Ambos casos se ven en el siguiente diagrama: 	</a:t>
            </a:r>
            <a:r>
              <a:rPr lang="es-ES" sz="4500" dirty="0" smtClean="0"/>
              <a:t/>
            </a:r>
            <a:br>
              <a:rPr lang="es-ES" sz="4500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45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98356" y="757881"/>
            <a:ext cx="7381103" cy="63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344</Words>
  <Application>Microsoft Office PowerPoint</Application>
  <PresentationFormat>Panorámica</PresentationFormat>
  <Paragraphs>43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Times New Roman</vt:lpstr>
      <vt:lpstr>Wingdings</vt:lpstr>
      <vt:lpstr>Tema de Office</vt:lpstr>
      <vt:lpstr>Storyboard Layouts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</dc:creator>
  <cp:lastModifiedBy>Microsoft</cp:lastModifiedBy>
  <cp:revision>17</cp:revision>
  <dcterms:created xsi:type="dcterms:W3CDTF">2016-06-22T23:08:50Z</dcterms:created>
  <dcterms:modified xsi:type="dcterms:W3CDTF">2016-06-23T22:10:47Z</dcterms:modified>
</cp:coreProperties>
</file>