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7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8912"/>
  </p:normalViewPr>
  <p:slideViewPr>
    <p:cSldViewPr snapToGrid="0" snapToObjects="1">
      <p:cViewPr varScale="1">
        <p:scale>
          <a:sx n="100" d="100"/>
          <a:sy n="100" d="100"/>
        </p:scale>
        <p:origin x="154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41D34D-F174-4041-9FE3-6B681E905059}" type="datetimeFigureOut">
              <a:rPr lang="en-US" smtClean="0"/>
              <a:t>3/15/21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5A1B2-3DB7-E744-8461-E6C7D7E49C3C}" type="slidenum">
              <a:rPr lang="en-US" smtClean="0"/>
              <a:t>‹#›</a:t>
            </a:fld>
            <a:endParaRPr lang="en-US"/>
          </a:p>
        </p:txBody>
      </p:sp>
    </p:spTree>
    <p:extLst>
      <p:ext uri="{BB962C8B-B14F-4D97-AF65-F5344CB8AC3E}">
        <p14:creationId xmlns:p14="http://schemas.microsoft.com/office/powerpoint/2010/main" val="1670928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rxiv.org/abs/2007.13224"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Goal: to build a model using Deep Learning and </a:t>
            </a:r>
            <a:r>
              <a:rPr lang="en-US" sz="1200" b="0" i="0" kern="1200" dirty="0" err="1">
                <a:solidFill>
                  <a:schemeClr val="tx1"/>
                </a:solidFill>
                <a:effectLst/>
                <a:latin typeface="+mn-lt"/>
                <a:ea typeface="+mn-ea"/>
                <a:cs typeface="+mn-cs"/>
              </a:rPr>
              <a:t>Tensorflow</a:t>
            </a:r>
            <a:r>
              <a:rPr lang="en-US" sz="1200" b="0" i="0" kern="1200" dirty="0">
                <a:solidFill>
                  <a:schemeClr val="tx1"/>
                </a:solidFill>
                <a:effectLst/>
                <a:latin typeface="+mn-lt"/>
                <a:ea typeface="+mn-ea"/>
                <a:cs typeface="+mn-cs"/>
              </a:rPr>
              <a:t> that can accurately classify T1-weighted MRI scans as demented or nondemented.</a:t>
            </a:r>
            <a:endParaRPr lang="en-US" dirty="0"/>
          </a:p>
        </p:txBody>
      </p:sp>
      <p:sp>
        <p:nvSpPr>
          <p:cNvPr id="4" name="Slide Number Placeholder 3"/>
          <p:cNvSpPr>
            <a:spLocks noGrp="1"/>
          </p:cNvSpPr>
          <p:nvPr>
            <p:ph type="sldNum" sz="quarter" idx="5"/>
          </p:nvPr>
        </p:nvSpPr>
        <p:spPr/>
        <p:txBody>
          <a:bodyPr/>
          <a:lstStyle/>
          <a:p>
            <a:fld id="{DE05A1B2-3DB7-E744-8461-E6C7D7E49C3C}" type="slidenum">
              <a:rPr lang="en-US" smtClean="0"/>
              <a:t>1</a:t>
            </a:fld>
            <a:endParaRPr lang="en-US"/>
          </a:p>
        </p:txBody>
      </p:sp>
    </p:spTree>
    <p:extLst>
      <p:ext uri="{BB962C8B-B14F-4D97-AF65-F5344CB8AC3E}">
        <p14:creationId xmlns:p14="http://schemas.microsoft.com/office/powerpoint/2010/main" val="4006418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model did not perform very well on the validation data. After 30 epochs, the validation loss stopped improving. The validation accuracy on the 30th epoch was actually just over 50%, but the best accuracy I achieved throughout training was 69%. Because that was the best performing model, that was the one that was saved. Here is a visualization of the model training.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Important to note:</a:t>
            </a:r>
            <a:r>
              <a:rPr lang="en-US" sz="1200" b="0" i="0" kern="1200" dirty="0">
                <a:solidFill>
                  <a:schemeClr val="tx1"/>
                </a:solidFill>
                <a:effectLst/>
                <a:latin typeface="+mn-lt"/>
                <a:ea typeface="+mn-ea"/>
                <a:cs typeface="+mn-cs"/>
              </a:rPr>
              <a:t> the training accuracy was actually quite high by the end, which is a sign of overfitting.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I loaded that model and asked it to make predictions on single scans in the validation set, it was successful on the two examples that I selected.</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E05A1B2-3DB7-E744-8461-E6C7D7E49C3C}" type="slidenum">
              <a:rPr lang="en-US" smtClean="0"/>
              <a:t>11</a:t>
            </a:fld>
            <a:endParaRPr lang="en-US"/>
          </a:p>
        </p:txBody>
      </p:sp>
    </p:spTree>
    <p:extLst>
      <p:ext uri="{BB962C8B-B14F-4D97-AF65-F5344CB8AC3E}">
        <p14:creationId xmlns:p14="http://schemas.microsoft.com/office/powerpoint/2010/main" val="1086012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Loaded scan from validation set. It was from class 0, or nondemented class.</a:t>
            </a:r>
          </a:p>
          <a:p>
            <a:endParaRPr lang="en-US" dirty="0"/>
          </a:p>
          <a:p>
            <a:r>
              <a:rPr lang="en-US" dirty="0"/>
              <a:t>Loaded the model and made a prediction.</a:t>
            </a:r>
          </a:p>
          <a:p>
            <a:r>
              <a:rPr lang="en-US" dirty="0"/>
              <a:t>94% confident that the scan is nondemented.</a:t>
            </a:r>
          </a:p>
        </p:txBody>
      </p:sp>
      <p:sp>
        <p:nvSpPr>
          <p:cNvPr id="4" name="Slide Number Placeholder 3"/>
          <p:cNvSpPr>
            <a:spLocks noGrp="1"/>
          </p:cNvSpPr>
          <p:nvPr>
            <p:ph type="sldNum" sz="quarter" idx="5"/>
          </p:nvPr>
        </p:nvSpPr>
        <p:spPr/>
        <p:txBody>
          <a:bodyPr/>
          <a:lstStyle/>
          <a:p>
            <a:fld id="{DE05A1B2-3DB7-E744-8461-E6C7D7E49C3C}" type="slidenum">
              <a:rPr lang="en-US" smtClean="0"/>
              <a:t>12</a:t>
            </a:fld>
            <a:endParaRPr lang="en-US"/>
          </a:p>
        </p:txBody>
      </p:sp>
    </p:spTree>
    <p:extLst>
      <p:ext uri="{BB962C8B-B14F-4D97-AF65-F5344CB8AC3E}">
        <p14:creationId xmlns:p14="http://schemas.microsoft.com/office/powerpoint/2010/main" val="4069259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Loaded scan from validation set. It was from class 1, or demented class.</a:t>
            </a:r>
          </a:p>
          <a:p>
            <a:endParaRPr lang="en-US" dirty="0"/>
          </a:p>
          <a:p>
            <a:r>
              <a:rPr lang="en-US" dirty="0"/>
              <a:t>Loaded the model and made a prediction.</a:t>
            </a:r>
          </a:p>
          <a:p>
            <a:r>
              <a:rPr lang="en-US" dirty="0"/>
              <a:t>86% confident that the scan is demented.</a:t>
            </a:r>
          </a:p>
          <a:p>
            <a:endParaRPr lang="en-US" dirty="0"/>
          </a:p>
        </p:txBody>
      </p:sp>
      <p:sp>
        <p:nvSpPr>
          <p:cNvPr id="4" name="Slide Number Placeholder 3"/>
          <p:cNvSpPr>
            <a:spLocks noGrp="1"/>
          </p:cNvSpPr>
          <p:nvPr>
            <p:ph type="sldNum" sz="quarter" idx="5"/>
          </p:nvPr>
        </p:nvSpPr>
        <p:spPr/>
        <p:txBody>
          <a:bodyPr/>
          <a:lstStyle/>
          <a:p>
            <a:fld id="{DE05A1B2-3DB7-E744-8461-E6C7D7E49C3C}" type="slidenum">
              <a:rPr lang="en-US" smtClean="0"/>
              <a:t>13</a:t>
            </a:fld>
            <a:endParaRPr lang="en-US"/>
          </a:p>
        </p:txBody>
      </p:sp>
    </p:spTree>
    <p:extLst>
      <p:ext uri="{BB962C8B-B14F-4D97-AF65-F5344CB8AC3E}">
        <p14:creationId xmlns:p14="http://schemas.microsoft.com/office/powerpoint/2010/main" val="2644518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end, the model did not perform very well on the validation data. There are a few explanations for that.</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The model was trained on very few data points. There were only 94 scans in the training set and 42 scans in the validation set. After 30 epochs, the model was overfitted to the training data and needed to be exposed to many more scans to become accurate on the validation set. However, as it was, the model training already took a very long time. 30 epochs of training took about 2 hours for me. This was because I had to use a generator function to load the data; I had to continuously load scans throughout training rather than just access them in memory. One solution to this problem is to create a </a:t>
            </a:r>
            <a:r>
              <a:rPr lang="en-US" sz="1200" b="0" i="0" kern="1200" dirty="0" err="1">
                <a:solidFill>
                  <a:schemeClr val="tx1"/>
                </a:solidFill>
                <a:effectLst/>
                <a:latin typeface="+mn-lt"/>
                <a:ea typeface="+mn-ea"/>
                <a:cs typeface="+mn-cs"/>
              </a:rPr>
              <a:t>tf.records</a:t>
            </a:r>
            <a:r>
              <a:rPr lang="en-US" sz="1200" b="0" i="0" kern="1200" dirty="0">
                <a:solidFill>
                  <a:schemeClr val="tx1"/>
                </a:solidFill>
                <a:effectLst/>
                <a:latin typeface="+mn-lt"/>
                <a:ea typeface="+mn-ea"/>
                <a:cs typeface="+mn-cs"/>
              </a:rPr>
              <a:t> dataset, but I simply did not have enough time to do that. A </a:t>
            </a:r>
            <a:r>
              <a:rPr lang="en-US" sz="1200" b="0" i="0" kern="1200" dirty="0" err="1">
                <a:solidFill>
                  <a:schemeClr val="tx1"/>
                </a:solidFill>
                <a:effectLst/>
                <a:latin typeface="+mn-lt"/>
                <a:ea typeface="+mn-ea"/>
                <a:cs typeface="+mn-cs"/>
              </a:rPr>
              <a:t>tf.records</a:t>
            </a:r>
            <a:r>
              <a:rPr lang="en-US" sz="1200" b="0" i="0" kern="1200" dirty="0">
                <a:solidFill>
                  <a:schemeClr val="tx1"/>
                </a:solidFill>
                <a:effectLst/>
                <a:latin typeface="+mn-lt"/>
                <a:ea typeface="+mn-ea"/>
                <a:cs typeface="+mn-cs"/>
              </a:rPr>
              <a:t> dataset allows you to train much faster because you get better use out of your GPU; </a:t>
            </a:r>
            <a:r>
              <a:rPr lang="en-US" sz="1200" b="0" i="0" kern="1200" dirty="0" err="1">
                <a:solidFill>
                  <a:schemeClr val="tx1"/>
                </a:solidFill>
                <a:effectLst/>
                <a:latin typeface="+mn-lt"/>
                <a:ea typeface="+mn-ea"/>
                <a:cs typeface="+mn-cs"/>
              </a:rPr>
              <a:t>Tensorflow</a:t>
            </a:r>
            <a:r>
              <a:rPr lang="en-US" sz="1200" b="0" i="0" kern="1200" dirty="0">
                <a:solidFill>
                  <a:schemeClr val="tx1"/>
                </a:solidFill>
                <a:effectLst/>
                <a:latin typeface="+mn-lt"/>
                <a:ea typeface="+mn-ea"/>
                <a:cs typeface="+mn-cs"/>
              </a:rPr>
              <a:t> takes care of loading more data while your GPU is crunching your numbers. As I work to improve the model, that will be my priority.</a:t>
            </a:r>
          </a:p>
          <a:p>
            <a:pPr marL="228600" indent="-228600">
              <a:buFont typeface="+mj-lt"/>
              <a:buAutoNum type="arabicPeriod"/>
            </a:pPr>
            <a:r>
              <a:rPr lang="en-US" sz="1200" b="0" i="0" kern="1200" dirty="0">
                <a:solidFill>
                  <a:schemeClr val="tx1"/>
                </a:solidFill>
                <a:effectLst/>
                <a:latin typeface="+mn-lt"/>
                <a:ea typeface="+mn-ea"/>
                <a:cs typeface="+mn-cs"/>
              </a:rPr>
              <a:t>The data itself was flawed. Although I normalized the voxel intensities, I did not do spatial normalization. Therefore, the images probably had all sorts of different orientations. Some methods to counteract that are accounting for voxel spacing by resampling to an isotropic resolution or registering the images to the same space. I could also augment the dataset, adding in noise, rotations, or translations to existing images to expose the model to more examples during training. That would likely decrease overfitting.</a:t>
            </a:r>
          </a:p>
          <a:p>
            <a:pPr marL="228600" indent="-228600">
              <a:buFont typeface="+mj-lt"/>
              <a:buAutoNum type="arabicPeriod"/>
            </a:pPr>
            <a:r>
              <a:rPr lang="en-US" sz="1200" b="0" i="0" kern="1200" dirty="0">
                <a:solidFill>
                  <a:schemeClr val="tx1"/>
                </a:solidFill>
                <a:effectLst/>
                <a:latin typeface="+mn-lt"/>
                <a:ea typeface="+mn-ea"/>
                <a:cs typeface="+mn-cs"/>
              </a:rPr>
              <a:t>Finally, my model could have been flawed. Because so much time was spent preparing the data and training the model, I didn't get a chance to play around with some of the model parameters. Perhaps adding or removing layers, changing the number of filters or units, adjusting the amount of dropout, or changing the loss function, etc. could have improved performance. For example, I would like to try using the '</a:t>
            </a:r>
            <a:r>
              <a:rPr lang="en-US" sz="1200" b="0" i="0" kern="1200" dirty="0" err="1">
                <a:solidFill>
                  <a:schemeClr val="tx1"/>
                </a:solidFill>
                <a:effectLst/>
                <a:latin typeface="+mn-lt"/>
                <a:ea typeface="+mn-ea"/>
                <a:cs typeface="+mn-cs"/>
              </a:rPr>
              <a:t>adam</a:t>
            </a:r>
            <a:r>
              <a:rPr lang="en-US" sz="1200" b="0" i="0" kern="1200" dirty="0">
                <a:solidFill>
                  <a:schemeClr val="tx1"/>
                </a:solidFill>
                <a:effectLst/>
                <a:latin typeface="+mn-lt"/>
                <a:ea typeface="+mn-ea"/>
                <a:cs typeface="+mn-cs"/>
              </a:rPr>
              <a:t>' optimizer without setting a exponential decay learning rate, as that has been shown to work on many problems. I would also like to adjust the dropout, as my model was clearly overfitted to the training data. However, although these are all valid considerations, I think that first I should look to fix the data before the model.</a:t>
            </a:r>
          </a:p>
          <a:p>
            <a:endParaRPr lang="en-US" dirty="0"/>
          </a:p>
        </p:txBody>
      </p:sp>
      <p:sp>
        <p:nvSpPr>
          <p:cNvPr id="4" name="Slide Number Placeholder 3"/>
          <p:cNvSpPr>
            <a:spLocks noGrp="1"/>
          </p:cNvSpPr>
          <p:nvPr>
            <p:ph type="sldNum" sz="quarter" idx="5"/>
          </p:nvPr>
        </p:nvSpPr>
        <p:spPr/>
        <p:txBody>
          <a:bodyPr/>
          <a:lstStyle/>
          <a:p>
            <a:fld id="{DE05A1B2-3DB7-E744-8461-E6C7D7E49C3C}" type="slidenum">
              <a:rPr lang="en-US" smtClean="0"/>
              <a:t>14</a:t>
            </a:fld>
            <a:endParaRPr lang="en-US"/>
          </a:p>
        </p:txBody>
      </p:sp>
    </p:spTree>
    <p:extLst>
      <p:ext uri="{BB962C8B-B14F-4D97-AF65-F5344CB8AC3E}">
        <p14:creationId xmlns:p14="http://schemas.microsoft.com/office/powerpoint/2010/main" val="394945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05A1B2-3DB7-E744-8461-E6C7D7E49C3C}" type="slidenum">
              <a:rPr lang="en-US" smtClean="0"/>
              <a:t>2</a:t>
            </a:fld>
            <a:endParaRPr lang="en-US"/>
          </a:p>
        </p:txBody>
      </p:sp>
    </p:spTree>
    <p:extLst>
      <p:ext uri="{BB962C8B-B14F-4D97-AF65-F5344CB8AC3E}">
        <p14:creationId xmlns:p14="http://schemas.microsoft.com/office/powerpoint/2010/main" val="235777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05A1B2-3DB7-E744-8461-E6C7D7E49C3C}" type="slidenum">
              <a:rPr lang="en-US" smtClean="0"/>
              <a:t>3</a:t>
            </a:fld>
            <a:endParaRPr lang="en-US"/>
          </a:p>
        </p:txBody>
      </p:sp>
    </p:spTree>
    <p:extLst>
      <p:ext uri="{BB962C8B-B14F-4D97-AF65-F5344CB8AC3E}">
        <p14:creationId xmlns:p14="http://schemas.microsoft.com/office/powerpoint/2010/main" val="121695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 downloaded the data using the </a:t>
            </a:r>
            <a:r>
              <a:rPr lang="en-US" sz="1200" b="0" i="0" kern="1200" dirty="0" err="1">
                <a:solidFill>
                  <a:schemeClr val="tx1"/>
                </a:solidFill>
                <a:effectLst/>
                <a:latin typeface="+mn-lt"/>
                <a:ea typeface="+mn-ea"/>
                <a:cs typeface="+mn-cs"/>
              </a:rPr>
              <a:t>download_data.py</a:t>
            </a:r>
            <a:r>
              <a:rPr lang="en-US" sz="1200" b="0" i="0" kern="1200" dirty="0">
                <a:solidFill>
                  <a:schemeClr val="tx1"/>
                </a:solidFill>
                <a:effectLst/>
                <a:latin typeface="+mn-lt"/>
                <a:ea typeface="+mn-ea"/>
                <a:cs typeface="+mn-cs"/>
              </a:rPr>
              <a:t> script in this repository. The resulting dataset was nearly 46 GB, which was quite large given my limited computing power. </a:t>
            </a:r>
          </a:p>
          <a:p>
            <a:r>
              <a:rPr lang="en-US" sz="1200" b="0" i="0" kern="1200" dirty="0">
                <a:solidFill>
                  <a:schemeClr val="tx1"/>
                </a:solidFill>
                <a:effectLst/>
                <a:latin typeface="+mn-lt"/>
                <a:ea typeface="+mn-ea"/>
                <a:cs typeface="+mn-cs"/>
              </a:rPr>
              <a:t>I filtered and compressed the data using </a:t>
            </a:r>
            <a:r>
              <a:rPr lang="en-US" sz="1200" b="0" i="0" kern="1200" dirty="0" err="1">
                <a:solidFill>
                  <a:schemeClr val="tx1"/>
                </a:solidFill>
                <a:effectLst/>
                <a:latin typeface="+mn-lt"/>
                <a:ea typeface="+mn-ea"/>
                <a:cs typeface="+mn-cs"/>
              </a:rPr>
              <a:t>filter_data.py</a:t>
            </a:r>
            <a:r>
              <a:rPr lang="en-US" sz="1200" b="0" i="0" kern="1200" dirty="0">
                <a:solidFill>
                  <a:schemeClr val="tx1"/>
                </a:solidFill>
                <a:effectLst/>
                <a:latin typeface="+mn-lt"/>
                <a:ea typeface="+mn-ea"/>
                <a:cs typeface="+mn-cs"/>
              </a:rPr>
              <a:t> to make the data more manageable. The resulting file, </a:t>
            </a:r>
            <a:r>
              <a:rPr lang="en-US" sz="1200" b="0" i="0" kern="1200" dirty="0" err="1">
                <a:solidFill>
                  <a:schemeClr val="tx1"/>
                </a:solidFill>
                <a:effectLst/>
                <a:latin typeface="+mn-lt"/>
                <a:ea typeface="+mn-ea"/>
                <a:cs typeface="+mn-cs"/>
              </a:rPr>
              <a:t>filtered_data.zip</a:t>
            </a:r>
            <a:r>
              <a:rPr lang="en-US" sz="1200" b="0" i="0" kern="1200" dirty="0">
                <a:solidFill>
                  <a:schemeClr val="tx1"/>
                </a:solidFill>
                <a:effectLst/>
                <a:latin typeface="+mn-lt"/>
                <a:ea typeface="+mn-ea"/>
                <a:cs typeface="+mn-cs"/>
              </a:rPr>
              <a:t>, was just under 2 GB, small enough to be uploaded to my Google Drive to be accessed in Google </a:t>
            </a:r>
            <a:r>
              <a:rPr lang="en-US" sz="1200" b="0" i="0" kern="1200" dirty="0" err="1">
                <a:solidFill>
                  <a:schemeClr val="tx1"/>
                </a:solidFill>
                <a:effectLst/>
                <a:latin typeface="+mn-lt"/>
                <a:ea typeface="+mn-ea"/>
                <a:cs typeface="+mn-cs"/>
              </a:rPr>
              <a:t>Colab</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filter the data, I did the following things:</a:t>
            </a:r>
          </a:p>
          <a:p>
            <a:r>
              <a:rPr lang="en-US" sz="1200" b="0" i="0" kern="1200" dirty="0">
                <a:solidFill>
                  <a:schemeClr val="tx1"/>
                </a:solidFill>
                <a:effectLst/>
                <a:latin typeface="+mn-lt"/>
                <a:ea typeface="+mn-ea"/>
                <a:cs typeface="+mn-cs"/>
              </a:rPr>
              <a:t>I removed all the 'converted' subjects, because it was unclear at which point they went from dementia-free to having dementia.</a:t>
            </a:r>
          </a:p>
          <a:p>
            <a:r>
              <a:rPr lang="en-US" sz="1200" b="0" i="0" kern="1200" dirty="0">
                <a:solidFill>
                  <a:schemeClr val="tx1"/>
                </a:solidFill>
                <a:effectLst/>
                <a:latin typeface="+mn-lt"/>
                <a:ea typeface="+mn-ea"/>
                <a:cs typeface="+mn-cs"/>
              </a:rPr>
              <a:t>For each subject, I kept just the first scan from their first visit. This further cut down the file size.</a:t>
            </a:r>
          </a:p>
          <a:p>
            <a:endParaRPr lang="en-US" dirty="0"/>
          </a:p>
        </p:txBody>
      </p:sp>
      <p:sp>
        <p:nvSpPr>
          <p:cNvPr id="4" name="Slide Number Placeholder 3"/>
          <p:cNvSpPr>
            <a:spLocks noGrp="1"/>
          </p:cNvSpPr>
          <p:nvPr>
            <p:ph type="sldNum" sz="quarter" idx="5"/>
          </p:nvPr>
        </p:nvSpPr>
        <p:spPr/>
        <p:txBody>
          <a:bodyPr/>
          <a:lstStyle/>
          <a:p>
            <a:fld id="{DE05A1B2-3DB7-E744-8461-E6C7D7E49C3C}" type="slidenum">
              <a:rPr lang="en-US" smtClean="0"/>
              <a:t>5</a:t>
            </a:fld>
            <a:endParaRPr lang="en-US"/>
          </a:p>
        </p:txBody>
      </p:sp>
    </p:spTree>
    <p:extLst>
      <p:ext uri="{BB962C8B-B14F-4D97-AF65-F5344CB8AC3E}">
        <p14:creationId xmlns:p14="http://schemas.microsoft.com/office/powerpoint/2010/main" val="383861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resized the image simply because it allowed for faster training and processing speed.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show it here, but then I did a 70/30 train/validation split</a:t>
            </a:r>
          </a:p>
          <a:p>
            <a:endParaRPr lang="en-US" dirty="0"/>
          </a:p>
          <a:p>
            <a:r>
              <a:rPr lang="en-US" dirty="0"/>
              <a:t>136 total images</a:t>
            </a:r>
          </a:p>
          <a:p>
            <a:r>
              <a:rPr lang="en-US" dirty="0"/>
              <a:t>72 nondemented scans, 64 demented scans</a:t>
            </a:r>
          </a:p>
          <a:p>
            <a:r>
              <a:rPr lang="en-US" dirty="0"/>
              <a:t>94 train images, 42 validation images </a:t>
            </a:r>
          </a:p>
          <a:p>
            <a:endParaRPr lang="en-US" dirty="0"/>
          </a:p>
        </p:txBody>
      </p:sp>
      <p:sp>
        <p:nvSpPr>
          <p:cNvPr id="4" name="Slide Number Placeholder 3"/>
          <p:cNvSpPr>
            <a:spLocks noGrp="1"/>
          </p:cNvSpPr>
          <p:nvPr>
            <p:ph type="sldNum" sz="quarter" idx="5"/>
          </p:nvPr>
        </p:nvSpPr>
        <p:spPr/>
        <p:txBody>
          <a:bodyPr/>
          <a:lstStyle/>
          <a:p>
            <a:fld id="{DE05A1B2-3DB7-E744-8461-E6C7D7E49C3C}" type="slidenum">
              <a:rPr lang="en-US" smtClean="0"/>
              <a:t>6</a:t>
            </a:fld>
            <a:endParaRPr lang="en-US"/>
          </a:p>
        </p:txBody>
      </p:sp>
    </p:spTree>
    <p:extLst>
      <p:ext uri="{BB962C8B-B14F-4D97-AF65-F5344CB8AC3E}">
        <p14:creationId xmlns:p14="http://schemas.microsoft.com/office/powerpoint/2010/main" val="1610069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Because all of these images could not be stored in memory at once, I had to create a python generator function to continuously load data while the model was training. </a:t>
            </a:r>
          </a:p>
          <a:p>
            <a:r>
              <a:rPr lang="en-US" sz="1200" b="0" i="0" kern="1200" dirty="0">
                <a:solidFill>
                  <a:schemeClr val="tx1"/>
                </a:solidFill>
                <a:effectLst/>
                <a:latin typeface="+mn-lt"/>
                <a:ea typeface="+mn-ea"/>
                <a:cs typeface="+mn-cs"/>
              </a:rPr>
              <a:t>This function was used in a </a:t>
            </a:r>
            <a:r>
              <a:rPr lang="en-US" dirty="0" err="1"/>
              <a:t>tf.data.Dataset</a:t>
            </a:r>
            <a:r>
              <a:rPr lang="en-US" sz="1200" b="0" i="0" kern="1200" dirty="0">
                <a:solidFill>
                  <a:schemeClr val="tx1"/>
                </a:solidFill>
                <a:effectLst/>
                <a:latin typeface="+mn-lt"/>
                <a:ea typeface="+mn-ea"/>
                <a:cs typeface="+mn-cs"/>
              </a:rPr>
              <a:t> object.</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tf.data.Dataset</a:t>
            </a:r>
            <a:r>
              <a:rPr lang="en-US" sz="1200" b="0" i="0" kern="1200" dirty="0">
                <a:solidFill>
                  <a:schemeClr val="tx1"/>
                </a:solidFill>
                <a:effectLst/>
                <a:latin typeface="+mn-lt"/>
                <a:ea typeface="+mn-ea"/>
                <a:cs typeface="+mn-cs"/>
              </a:rPr>
              <a:t> was shuffled upon loading the data and fed into the model with batch sizes of 2.</a:t>
            </a:r>
            <a:endParaRPr lang="en-US" dirty="0"/>
          </a:p>
        </p:txBody>
      </p:sp>
      <p:sp>
        <p:nvSpPr>
          <p:cNvPr id="4" name="Slide Number Placeholder 3"/>
          <p:cNvSpPr>
            <a:spLocks noGrp="1"/>
          </p:cNvSpPr>
          <p:nvPr>
            <p:ph type="sldNum" sz="quarter" idx="5"/>
          </p:nvPr>
        </p:nvSpPr>
        <p:spPr/>
        <p:txBody>
          <a:bodyPr/>
          <a:lstStyle/>
          <a:p>
            <a:fld id="{DE05A1B2-3DB7-E744-8461-E6C7D7E49C3C}" type="slidenum">
              <a:rPr lang="en-US" smtClean="0"/>
              <a:t>7</a:t>
            </a:fld>
            <a:endParaRPr lang="en-US"/>
          </a:p>
        </p:txBody>
      </p:sp>
    </p:spTree>
    <p:extLst>
      <p:ext uri="{BB962C8B-B14F-4D97-AF65-F5344CB8AC3E}">
        <p14:creationId xmlns:p14="http://schemas.microsoft.com/office/powerpoint/2010/main" val="1256798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 created functions that showed a montage of 20 slices. Here is an example:</a:t>
            </a:r>
            <a:endParaRPr lang="en-US" dirty="0"/>
          </a:p>
        </p:txBody>
      </p:sp>
      <p:sp>
        <p:nvSpPr>
          <p:cNvPr id="4" name="Slide Number Placeholder 3"/>
          <p:cNvSpPr>
            <a:spLocks noGrp="1"/>
          </p:cNvSpPr>
          <p:nvPr>
            <p:ph type="sldNum" sz="quarter" idx="5"/>
          </p:nvPr>
        </p:nvSpPr>
        <p:spPr/>
        <p:txBody>
          <a:bodyPr/>
          <a:lstStyle/>
          <a:p>
            <a:fld id="{DE05A1B2-3DB7-E744-8461-E6C7D7E49C3C}" type="slidenum">
              <a:rPr lang="en-US" smtClean="0"/>
              <a:t>8</a:t>
            </a:fld>
            <a:endParaRPr lang="en-US"/>
          </a:p>
        </p:txBody>
      </p:sp>
    </p:spTree>
    <p:extLst>
      <p:ext uri="{BB962C8B-B14F-4D97-AF65-F5344CB8AC3E}">
        <p14:creationId xmlns:p14="http://schemas.microsoft.com/office/powerpoint/2010/main" val="221811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kern="1200" dirty="0">
                <a:solidFill>
                  <a:schemeClr val="tx1"/>
                </a:solidFill>
                <a:effectLst/>
                <a:latin typeface="+mn-lt"/>
                <a:ea typeface="+mn-ea"/>
                <a:cs typeface="+mn-cs"/>
              </a:rPr>
              <a:t>I created a model based on one by </a:t>
            </a:r>
            <a:r>
              <a:rPr lang="en-US" sz="1200" b="0" i="0" kern="1200" dirty="0" err="1">
                <a:solidFill>
                  <a:schemeClr val="tx1"/>
                </a:solidFill>
                <a:effectLst/>
                <a:latin typeface="+mn-lt"/>
                <a:ea typeface="+mn-ea"/>
                <a:cs typeface="+mn-cs"/>
              </a:rPr>
              <a:t>Zunair</a:t>
            </a:r>
            <a:r>
              <a:rPr lang="en-US" sz="1200" b="0" i="0" kern="1200" dirty="0">
                <a:solidFill>
                  <a:schemeClr val="tx1"/>
                </a:solidFill>
                <a:effectLst/>
                <a:latin typeface="+mn-lt"/>
                <a:ea typeface="+mn-ea"/>
                <a:cs typeface="+mn-cs"/>
              </a:rPr>
              <a:t> et al. 2020 (</a:t>
            </a:r>
            <a:r>
              <a:rPr lang="en-US" sz="1200" b="0" i="0" u="none" strike="noStrike" kern="1200" dirty="0">
                <a:solidFill>
                  <a:schemeClr val="tx1"/>
                </a:solidFill>
                <a:effectLst/>
                <a:latin typeface="+mn-lt"/>
                <a:ea typeface="+mn-ea"/>
                <a:cs typeface="+mn-cs"/>
                <a:hlinkClick r:id="rId3"/>
              </a:rPr>
              <a:t>https://arxiv.org/abs/2007.13224</a:t>
            </a:r>
            <a:r>
              <a:rPr lang="en-US" sz="1200" b="0" i="0" kern="1200" dirty="0">
                <a:solidFill>
                  <a:schemeClr val="tx1"/>
                </a:solidFill>
                <a:effectLst/>
                <a:latin typeface="+mn-lt"/>
                <a:ea typeface="+mn-ea"/>
                <a:cs typeface="+mn-cs"/>
              </a:rPr>
              <a:t> ). It is predicated on the idea that a 3D CNN should perform better than a 2D CNN on volumetric data, as there is important information in the depth dimension. A 2D CNN independently deals with individual slices and therefore discards the depth information. However, the problem with feeding into a 3D CNN is that it is much more memory-intensive. That is why in the data processing step I resized my volume from </a:t>
            </a:r>
            <a:r>
              <a:rPr lang="en-US" dirty="0"/>
              <a:t>(256, 256, 128)</a:t>
            </a:r>
            <a:r>
              <a:rPr lang="en-US" sz="1200" b="0" i="0" kern="1200" dirty="0">
                <a:solidFill>
                  <a:schemeClr val="tx1"/>
                </a:solidFill>
                <a:effectLst/>
                <a:latin typeface="+mn-lt"/>
                <a:ea typeface="+mn-ea"/>
                <a:cs typeface="+mn-cs"/>
              </a:rPr>
              <a:t> to </a:t>
            </a:r>
            <a:r>
              <a:rPr lang="en-US" dirty="0"/>
              <a:t>(128, 128, 64)</a:t>
            </a:r>
            <a:r>
              <a:rPr lang="en-US" sz="1200" b="0" i="0" kern="1200" dirty="0">
                <a:solidFill>
                  <a:schemeClr val="tx1"/>
                </a:solidFill>
                <a:effectLst/>
                <a:latin typeface="+mn-lt"/>
                <a:ea typeface="+mn-ea"/>
                <a:cs typeface="+mn-cs"/>
              </a:rPr>
              <a:t>. This </a:t>
            </a:r>
            <a:r>
              <a:rPr lang="en-US" sz="1200" b="0" i="0" kern="1200" dirty="0" err="1">
                <a:solidFill>
                  <a:schemeClr val="tx1"/>
                </a:solidFill>
                <a:effectLst/>
                <a:latin typeface="+mn-lt"/>
                <a:ea typeface="+mn-ea"/>
                <a:cs typeface="+mn-cs"/>
              </a:rPr>
              <a:t>downsampling</a:t>
            </a:r>
            <a:r>
              <a:rPr lang="en-US" sz="1200" b="0" i="0" kern="1200" dirty="0">
                <a:solidFill>
                  <a:schemeClr val="tx1"/>
                </a:solidFill>
                <a:effectLst/>
                <a:latin typeface="+mn-lt"/>
                <a:ea typeface="+mn-ea"/>
                <a:cs typeface="+mn-cs"/>
              </a:rPr>
              <a:t> allowed me to leverage the 3D information of the image without overwhelming my computer.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4 3D convolutional layers, each followed by a max pooling and batch normalization step. </a:t>
            </a:r>
          </a:p>
          <a:p>
            <a:pPr marL="285750" indent="-285750">
              <a:buFont typeface="Arial" panose="020B0604020202020204" pitchFamily="34" charset="0"/>
              <a:buChar char="•"/>
            </a:pPr>
            <a:r>
              <a:rPr lang="en-US" dirty="0"/>
              <a:t>I finished with a global average pooling layer, then a dense layer with 512 units, then a dropout layer to prevent overfitting.</a:t>
            </a:r>
          </a:p>
          <a:p>
            <a:pPr marL="285750" indent="-285750">
              <a:buFont typeface="Arial" panose="020B0604020202020204" pitchFamily="34" charset="0"/>
              <a:buChar char="•"/>
            </a:pPr>
            <a:r>
              <a:rPr lang="en-US" dirty="0"/>
              <a:t>My output layer was a 1-unit dense layer with a sigmoid activation function, which is often used in binary classification tasks.</a:t>
            </a:r>
          </a:p>
          <a:p>
            <a:endParaRPr lang="en-US" dirty="0"/>
          </a:p>
        </p:txBody>
      </p:sp>
      <p:sp>
        <p:nvSpPr>
          <p:cNvPr id="4" name="Slide Number Placeholder 3"/>
          <p:cNvSpPr>
            <a:spLocks noGrp="1"/>
          </p:cNvSpPr>
          <p:nvPr>
            <p:ph type="sldNum" sz="quarter" idx="5"/>
          </p:nvPr>
        </p:nvSpPr>
        <p:spPr/>
        <p:txBody>
          <a:bodyPr/>
          <a:lstStyle/>
          <a:p>
            <a:fld id="{DE05A1B2-3DB7-E744-8461-E6C7D7E49C3C}" type="slidenum">
              <a:rPr lang="en-US" smtClean="0"/>
              <a:t>9</a:t>
            </a:fld>
            <a:endParaRPr lang="en-US"/>
          </a:p>
        </p:txBody>
      </p:sp>
    </p:spTree>
    <p:extLst>
      <p:ext uri="{BB962C8B-B14F-4D97-AF65-F5344CB8AC3E}">
        <p14:creationId xmlns:p14="http://schemas.microsoft.com/office/powerpoint/2010/main" val="403326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 decided to use the </a:t>
            </a:r>
            <a:r>
              <a:rPr lang="en-US" dirty="0"/>
              <a:t>'</a:t>
            </a:r>
            <a:r>
              <a:rPr lang="en-US" dirty="0" err="1"/>
              <a:t>adam</a:t>
            </a:r>
            <a:r>
              <a:rPr lang="en-US" dirty="0"/>
              <a:t>'</a:t>
            </a:r>
            <a:r>
              <a:rPr lang="en-US" sz="1200" b="0" i="0" kern="1200" dirty="0">
                <a:solidFill>
                  <a:schemeClr val="tx1"/>
                </a:solidFill>
                <a:effectLst/>
                <a:latin typeface="+mn-lt"/>
                <a:ea typeface="+mn-ea"/>
                <a:cs typeface="+mn-cs"/>
              </a:rPr>
              <a:t> optimizer, which has proven to be effective in many image classification problems, such as MNIST digit recognition.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However, I implemented a slight twist based on the recommendation of </a:t>
            </a:r>
            <a:r>
              <a:rPr lang="en-US" sz="1200" b="0" i="0" kern="1200" dirty="0" err="1">
                <a:solidFill>
                  <a:schemeClr val="tx1"/>
                </a:solidFill>
                <a:effectLst/>
                <a:latin typeface="+mn-lt"/>
                <a:ea typeface="+mn-ea"/>
                <a:cs typeface="+mn-cs"/>
              </a:rPr>
              <a:t>Zunair</a:t>
            </a:r>
            <a:r>
              <a:rPr lang="en-US" sz="1200" b="0" i="0" kern="1200" dirty="0">
                <a:solidFill>
                  <a:schemeClr val="tx1"/>
                </a:solidFill>
                <a:effectLst/>
                <a:latin typeface="+mn-lt"/>
                <a:ea typeface="+mn-ea"/>
                <a:cs typeface="+mn-cs"/>
              </a:rPr>
              <a:t> et al., in that I set a conservative initial learning rate with an exponential decay.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I used binary cross-entropy as my loss function since it is a binary classification task.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I used accuracy as my metric, which is pretty standard.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I set a callback to stop training if the validation loss stopped improving, and a callback to save the best performing model.</a:t>
            </a:r>
            <a:endParaRPr lang="en-US" dirty="0"/>
          </a:p>
        </p:txBody>
      </p:sp>
      <p:sp>
        <p:nvSpPr>
          <p:cNvPr id="4" name="Slide Number Placeholder 3"/>
          <p:cNvSpPr>
            <a:spLocks noGrp="1"/>
          </p:cNvSpPr>
          <p:nvPr>
            <p:ph type="sldNum" sz="quarter" idx="5"/>
          </p:nvPr>
        </p:nvSpPr>
        <p:spPr/>
        <p:txBody>
          <a:bodyPr/>
          <a:lstStyle/>
          <a:p>
            <a:fld id="{DE05A1B2-3DB7-E744-8461-E6C7D7E49C3C}" type="slidenum">
              <a:rPr lang="en-US" smtClean="0"/>
              <a:t>10</a:t>
            </a:fld>
            <a:endParaRPr lang="en-US"/>
          </a:p>
        </p:txBody>
      </p:sp>
    </p:spTree>
    <p:extLst>
      <p:ext uri="{BB962C8B-B14F-4D97-AF65-F5344CB8AC3E}">
        <p14:creationId xmlns:p14="http://schemas.microsoft.com/office/powerpoint/2010/main" val="3769820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61FE-1884-3C48-ACAA-DDE54DE15F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EC16A2-379E-504D-B30C-C1144A75E5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AA8C10-D482-FA4E-8D4C-94C6790CFCBD}"/>
              </a:ext>
            </a:extLst>
          </p:cNvPr>
          <p:cNvSpPr>
            <a:spLocks noGrp="1"/>
          </p:cNvSpPr>
          <p:nvPr>
            <p:ph type="dt" sz="half" idx="10"/>
          </p:nvPr>
        </p:nvSpPr>
        <p:spPr/>
        <p:txBody>
          <a:bodyPr/>
          <a:lstStyle/>
          <a:p>
            <a:fld id="{6C1A0356-D830-7B43-8A5C-164CBFA0776D}" type="datetimeFigureOut">
              <a:rPr lang="en-US" smtClean="0"/>
              <a:t>3/15/21</a:t>
            </a:fld>
            <a:endParaRPr lang="en-US"/>
          </a:p>
        </p:txBody>
      </p:sp>
      <p:sp>
        <p:nvSpPr>
          <p:cNvPr id="5" name="Footer Placeholder 4">
            <a:extLst>
              <a:ext uri="{FF2B5EF4-FFF2-40B4-BE49-F238E27FC236}">
                <a16:creationId xmlns:a16="http://schemas.microsoft.com/office/drawing/2014/main" id="{5538A3FD-0E60-A341-B863-AB13D1553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FB005-48A6-0242-A032-2E9409EBE274}"/>
              </a:ext>
            </a:extLst>
          </p:cNvPr>
          <p:cNvSpPr>
            <a:spLocks noGrp="1"/>
          </p:cNvSpPr>
          <p:nvPr>
            <p:ph type="sldNum" sz="quarter" idx="12"/>
          </p:nvPr>
        </p:nvSpPr>
        <p:spPr/>
        <p:txBody>
          <a:bodyPr/>
          <a:lstStyle/>
          <a:p>
            <a:fld id="{F378FD2B-C3E1-6F4A-AEF4-A8A9FBBC34EC}" type="slidenum">
              <a:rPr lang="en-US" smtClean="0"/>
              <a:t>‹#›</a:t>
            </a:fld>
            <a:endParaRPr lang="en-US"/>
          </a:p>
        </p:txBody>
      </p:sp>
    </p:spTree>
    <p:extLst>
      <p:ext uri="{BB962C8B-B14F-4D97-AF65-F5344CB8AC3E}">
        <p14:creationId xmlns:p14="http://schemas.microsoft.com/office/powerpoint/2010/main" val="611940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BD5F-8C99-1A4B-A863-A54D1C4C9F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EDA80E-9203-C342-A50B-CE9FBED489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76DAC-E71F-6347-911E-BFB209904F0D}"/>
              </a:ext>
            </a:extLst>
          </p:cNvPr>
          <p:cNvSpPr>
            <a:spLocks noGrp="1"/>
          </p:cNvSpPr>
          <p:nvPr>
            <p:ph type="dt" sz="half" idx="10"/>
          </p:nvPr>
        </p:nvSpPr>
        <p:spPr/>
        <p:txBody>
          <a:bodyPr/>
          <a:lstStyle/>
          <a:p>
            <a:fld id="{6C1A0356-D830-7B43-8A5C-164CBFA0776D}" type="datetimeFigureOut">
              <a:rPr lang="en-US" smtClean="0"/>
              <a:t>3/15/21</a:t>
            </a:fld>
            <a:endParaRPr lang="en-US"/>
          </a:p>
        </p:txBody>
      </p:sp>
      <p:sp>
        <p:nvSpPr>
          <p:cNvPr id="5" name="Footer Placeholder 4">
            <a:extLst>
              <a:ext uri="{FF2B5EF4-FFF2-40B4-BE49-F238E27FC236}">
                <a16:creationId xmlns:a16="http://schemas.microsoft.com/office/drawing/2014/main" id="{41E206F1-237C-494F-8E3F-75B4E4986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C1261-CB48-1246-82E5-DE44D14EC6EB}"/>
              </a:ext>
            </a:extLst>
          </p:cNvPr>
          <p:cNvSpPr>
            <a:spLocks noGrp="1"/>
          </p:cNvSpPr>
          <p:nvPr>
            <p:ph type="sldNum" sz="quarter" idx="12"/>
          </p:nvPr>
        </p:nvSpPr>
        <p:spPr/>
        <p:txBody>
          <a:bodyPr/>
          <a:lstStyle/>
          <a:p>
            <a:fld id="{F378FD2B-C3E1-6F4A-AEF4-A8A9FBBC34EC}" type="slidenum">
              <a:rPr lang="en-US" smtClean="0"/>
              <a:t>‹#›</a:t>
            </a:fld>
            <a:endParaRPr lang="en-US"/>
          </a:p>
        </p:txBody>
      </p:sp>
    </p:spTree>
    <p:extLst>
      <p:ext uri="{BB962C8B-B14F-4D97-AF65-F5344CB8AC3E}">
        <p14:creationId xmlns:p14="http://schemas.microsoft.com/office/powerpoint/2010/main" val="185468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77CC4A-0AF6-FF43-902A-2682303DEA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CE82DC-F381-5F47-8FBB-BF82A2FF17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38A91-074F-6F47-860F-AF600A95D976}"/>
              </a:ext>
            </a:extLst>
          </p:cNvPr>
          <p:cNvSpPr>
            <a:spLocks noGrp="1"/>
          </p:cNvSpPr>
          <p:nvPr>
            <p:ph type="dt" sz="half" idx="10"/>
          </p:nvPr>
        </p:nvSpPr>
        <p:spPr/>
        <p:txBody>
          <a:bodyPr/>
          <a:lstStyle/>
          <a:p>
            <a:fld id="{6C1A0356-D830-7B43-8A5C-164CBFA0776D}" type="datetimeFigureOut">
              <a:rPr lang="en-US" smtClean="0"/>
              <a:t>3/15/21</a:t>
            </a:fld>
            <a:endParaRPr lang="en-US"/>
          </a:p>
        </p:txBody>
      </p:sp>
      <p:sp>
        <p:nvSpPr>
          <p:cNvPr id="5" name="Footer Placeholder 4">
            <a:extLst>
              <a:ext uri="{FF2B5EF4-FFF2-40B4-BE49-F238E27FC236}">
                <a16:creationId xmlns:a16="http://schemas.microsoft.com/office/drawing/2014/main" id="{F2DE216E-F8E5-574B-9536-7690649DB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D8870-8D2D-6640-AEB4-08C4E3A597A8}"/>
              </a:ext>
            </a:extLst>
          </p:cNvPr>
          <p:cNvSpPr>
            <a:spLocks noGrp="1"/>
          </p:cNvSpPr>
          <p:nvPr>
            <p:ph type="sldNum" sz="quarter" idx="12"/>
          </p:nvPr>
        </p:nvSpPr>
        <p:spPr/>
        <p:txBody>
          <a:bodyPr/>
          <a:lstStyle/>
          <a:p>
            <a:fld id="{F378FD2B-C3E1-6F4A-AEF4-A8A9FBBC34EC}" type="slidenum">
              <a:rPr lang="en-US" smtClean="0"/>
              <a:t>‹#›</a:t>
            </a:fld>
            <a:endParaRPr lang="en-US"/>
          </a:p>
        </p:txBody>
      </p:sp>
    </p:spTree>
    <p:extLst>
      <p:ext uri="{BB962C8B-B14F-4D97-AF65-F5344CB8AC3E}">
        <p14:creationId xmlns:p14="http://schemas.microsoft.com/office/powerpoint/2010/main" val="247288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8472B-0D34-A749-859E-256DBB6C7D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9D3995-DFEB-F944-999E-03B45D944F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9A552-37EC-794B-A099-DCC203D698CC}"/>
              </a:ext>
            </a:extLst>
          </p:cNvPr>
          <p:cNvSpPr>
            <a:spLocks noGrp="1"/>
          </p:cNvSpPr>
          <p:nvPr>
            <p:ph type="dt" sz="half" idx="10"/>
          </p:nvPr>
        </p:nvSpPr>
        <p:spPr/>
        <p:txBody>
          <a:bodyPr/>
          <a:lstStyle/>
          <a:p>
            <a:fld id="{6C1A0356-D830-7B43-8A5C-164CBFA0776D}" type="datetimeFigureOut">
              <a:rPr lang="en-US" smtClean="0"/>
              <a:t>3/15/21</a:t>
            </a:fld>
            <a:endParaRPr lang="en-US"/>
          </a:p>
        </p:txBody>
      </p:sp>
      <p:sp>
        <p:nvSpPr>
          <p:cNvPr id="5" name="Footer Placeholder 4">
            <a:extLst>
              <a:ext uri="{FF2B5EF4-FFF2-40B4-BE49-F238E27FC236}">
                <a16:creationId xmlns:a16="http://schemas.microsoft.com/office/drawing/2014/main" id="{38336B09-1CEB-1B4D-AAD6-731DE5FCF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7D745-3DB7-7448-8C13-7F41884377C4}"/>
              </a:ext>
            </a:extLst>
          </p:cNvPr>
          <p:cNvSpPr>
            <a:spLocks noGrp="1"/>
          </p:cNvSpPr>
          <p:nvPr>
            <p:ph type="sldNum" sz="quarter" idx="12"/>
          </p:nvPr>
        </p:nvSpPr>
        <p:spPr/>
        <p:txBody>
          <a:bodyPr/>
          <a:lstStyle/>
          <a:p>
            <a:fld id="{F378FD2B-C3E1-6F4A-AEF4-A8A9FBBC34EC}" type="slidenum">
              <a:rPr lang="en-US" smtClean="0"/>
              <a:t>‹#›</a:t>
            </a:fld>
            <a:endParaRPr lang="en-US"/>
          </a:p>
        </p:txBody>
      </p:sp>
    </p:spTree>
    <p:extLst>
      <p:ext uri="{BB962C8B-B14F-4D97-AF65-F5344CB8AC3E}">
        <p14:creationId xmlns:p14="http://schemas.microsoft.com/office/powerpoint/2010/main" val="3066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F357-03C4-E740-BFE4-E8FECD93E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65F347-6F5D-D04E-BB21-14BE4C25EA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0496B2-56D0-2A43-B2F9-29D9DD5B7CB2}"/>
              </a:ext>
            </a:extLst>
          </p:cNvPr>
          <p:cNvSpPr>
            <a:spLocks noGrp="1"/>
          </p:cNvSpPr>
          <p:nvPr>
            <p:ph type="dt" sz="half" idx="10"/>
          </p:nvPr>
        </p:nvSpPr>
        <p:spPr/>
        <p:txBody>
          <a:bodyPr/>
          <a:lstStyle/>
          <a:p>
            <a:fld id="{6C1A0356-D830-7B43-8A5C-164CBFA0776D}" type="datetimeFigureOut">
              <a:rPr lang="en-US" smtClean="0"/>
              <a:t>3/15/21</a:t>
            </a:fld>
            <a:endParaRPr lang="en-US"/>
          </a:p>
        </p:txBody>
      </p:sp>
      <p:sp>
        <p:nvSpPr>
          <p:cNvPr id="5" name="Footer Placeholder 4">
            <a:extLst>
              <a:ext uri="{FF2B5EF4-FFF2-40B4-BE49-F238E27FC236}">
                <a16:creationId xmlns:a16="http://schemas.microsoft.com/office/drawing/2014/main" id="{C596A3EC-825B-0E42-8A9F-500A38913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9093A-FEA9-7748-B60D-81A8B6253776}"/>
              </a:ext>
            </a:extLst>
          </p:cNvPr>
          <p:cNvSpPr>
            <a:spLocks noGrp="1"/>
          </p:cNvSpPr>
          <p:nvPr>
            <p:ph type="sldNum" sz="quarter" idx="12"/>
          </p:nvPr>
        </p:nvSpPr>
        <p:spPr/>
        <p:txBody>
          <a:bodyPr/>
          <a:lstStyle/>
          <a:p>
            <a:fld id="{F378FD2B-C3E1-6F4A-AEF4-A8A9FBBC34EC}" type="slidenum">
              <a:rPr lang="en-US" smtClean="0"/>
              <a:t>‹#›</a:t>
            </a:fld>
            <a:endParaRPr lang="en-US"/>
          </a:p>
        </p:txBody>
      </p:sp>
    </p:spTree>
    <p:extLst>
      <p:ext uri="{BB962C8B-B14F-4D97-AF65-F5344CB8AC3E}">
        <p14:creationId xmlns:p14="http://schemas.microsoft.com/office/powerpoint/2010/main" val="1351782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20D7-8E65-804D-B66F-3CCA81CBE8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3438F-1760-B845-B8CB-04BA7EAD90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F42C29-D24D-D240-B6DF-B79F62B8EB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FC8F57-989E-DA44-BCC7-69A63D744310}"/>
              </a:ext>
            </a:extLst>
          </p:cNvPr>
          <p:cNvSpPr>
            <a:spLocks noGrp="1"/>
          </p:cNvSpPr>
          <p:nvPr>
            <p:ph type="dt" sz="half" idx="10"/>
          </p:nvPr>
        </p:nvSpPr>
        <p:spPr/>
        <p:txBody>
          <a:bodyPr/>
          <a:lstStyle/>
          <a:p>
            <a:fld id="{6C1A0356-D830-7B43-8A5C-164CBFA0776D}" type="datetimeFigureOut">
              <a:rPr lang="en-US" smtClean="0"/>
              <a:t>3/15/21</a:t>
            </a:fld>
            <a:endParaRPr lang="en-US"/>
          </a:p>
        </p:txBody>
      </p:sp>
      <p:sp>
        <p:nvSpPr>
          <p:cNvPr id="6" name="Footer Placeholder 5">
            <a:extLst>
              <a:ext uri="{FF2B5EF4-FFF2-40B4-BE49-F238E27FC236}">
                <a16:creationId xmlns:a16="http://schemas.microsoft.com/office/drawing/2014/main" id="{9A0F5C49-D6E0-D447-9604-2424B5D8E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9ACD2F-C626-AE46-8703-6002707BC96A}"/>
              </a:ext>
            </a:extLst>
          </p:cNvPr>
          <p:cNvSpPr>
            <a:spLocks noGrp="1"/>
          </p:cNvSpPr>
          <p:nvPr>
            <p:ph type="sldNum" sz="quarter" idx="12"/>
          </p:nvPr>
        </p:nvSpPr>
        <p:spPr/>
        <p:txBody>
          <a:bodyPr/>
          <a:lstStyle/>
          <a:p>
            <a:fld id="{F378FD2B-C3E1-6F4A-AEF4-A8A9FBBC34EC}" type="slidenum">
              <a:rPr lang="en-US" smtClean="0"/>
              <a:t>‹#›</a:t>
            </a:fld>
            <a:endParaRPr lang="en-US"/>
          </a:p>
        </p:txBody>
      </p:sp>
    </p:spTree>
    <p:extLst>
      <p:ext uri="{BB962C8B-B14F-4D97-AF65-F5344CB8AC3E}">
        <p14:creationId xmlns:p14="http://schemas.microsoft.com/office/powerpoint/2010/main" val="264520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C3A78-4BA8-0249-BC32-6A155F621D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65C72-9020-3948-88C5-0F8168565E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BFF39B-B980-E54F-85A3-83AEFDBFFE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0A616D-15BC-C144-88E0-95A3FE6FA7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02F003-0FB2-F04A-B33C-ACE972579A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B6267F-36D1-4F42-931E-F51C7A60B473}"/>
              </a:ext>
            </a:extLst>
          </p:cNvPr>
          <p:cNvSpPr>
            <a:spLocks noGrp="1"/>
          </p:cNvSpPr>
          <p:nvPr>
            <p:ph type="dt" sz="half" idx="10"/>
          </p:nvPr>
        </p:nvSpPr>
        <p:spPr/>
        <p:txBody>
          <a:bodyPr/>
          <a:lstStyle/>
          <a:p>
            <a:fld id="{6C1A0356-D830-7B43-8A5C-164CBFA0776D}" type="datetimeFigureOut">
              <a:rPr lang="en-US" smtClean="0"/>
              <a:t>3/15/21</a:t>
            </a:fld>
            <a:endParaRPr lang="en-US"/>
          </a:p>
        </p:txBody>
      </p:sp>
      <p:sp>
        <p:nvSpPr>
          <p:cNvPr id="8" name="Footer Placeholder 7">
            <a:extLst>
              <a:ext uri="{FF2B5EF4-FFF2-40B4-BE49-F238E27FC236}">
                <a16:creationId xmlns:a16="http://schemas.microsoft.com/office/drawing/2014/main" id="{CC6CB68F-71CE-E14C-BEA1-658B1D9A47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6D5652-6097-2B4A-B470-E64C3C6A451E}"/>
              </a:ext>
            </a:extLst>
          </p:cNvPr>
          <p:cNvSpPr>
            <a:spLocks noGrp="1"/>
          </p:cNvSpPr>
          <p:nvPr>
            <p:ph type="sldNum" sz="quarter" idx="12"/>
          </p:nvPr>
        </p:nvSpPr>
        <p:spPr/>
        <p:txBody>
          <a:bodyPr/>
          <a:lstStyle/>
          <a:p>
            <a:fld id="{F378FD2B-C3E1-6F4A-AEF4-A8A9FBBC34EC}" type="slidenum">
              <a:rPr lang="en-US" smtClean="0"/>
              <a:t>‹#›</a:t>
            </a:fld>
            <a:endParaRPr lang="en-US"/>
          </a:p>
        </p:txBody>
      </p:sp>
    </p:spTree>
    <p:extLst>
      <p:ext uri="{BB962C8B-B14F-4D97-AF65-F5344CB8AC3E}">
        <p14:creationId xmlns:p14="http://schemas.microsoft.com/office/powerpoint/2010/main" val="416455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FC0C-D236-E54B-B6ED-987F21D67A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B2AEE3-9719-3F4F-BAAF-61C8733790A6}"/>
              </a:ext>
            </a:extLst>
          </p:cNvPr>
          <p:cNvSpPr>
            <a:spLocks noGrp="1"/>
          </p:cNvSpPr>
          <p:nvPr>
            <p:ph type="dt" sz="half" idx="10"/>
          </p:nvPr>
        </p:nvSpPr>
        <p:spPr/>
        <p:txBody>
          <a:bodyPr/>
          <a:lstStyle/>
          <a:p>
            <a:fld id="{6C1A0356-D830-7B43-8A5C-164CBFA0776D}" type="datetimeFigureOut">
              <a:rPr lang="en-US" smtClean="0"/>
              <a:t>3/15/21</a:t>
            </a:fld>
            <a:endParaRPr lang="en-US"/>
          </a:p>
        </p:txBody>
      </p:sp>
      <p:sp>
        <p:nvSpPr>
          <p:cNvPr id="4" name="Footer Placeholder 3">
            <a:extLst>
              <a:ext uri="{FF2B5EF4-FFF2-40B4-BE49-F238E27FC236}">
                <a16:creationId xmlns:a16="http://schemas.microsoft.com/office/drawing/2014/main" id="{3FE24471-9915-C549-A252-DBDEA6B02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D88FF3-BC2C-C444-AE9C-7D3ADAD0E0A4}"/>
              </a:ext>
            </a:extLst>
          </p:cNvPr>
          <p:cNvSpPr>
            <a:spLocks noGrp="1"/>
          </p:cNvSpPr>
          <p:nvPr>
            <p:ph type="sldNum" sz="quarter" idx="12"/>
          </p:nvPr>
        </p:nvSpPr>
        <p:spPr/>
        <p:txBody>
          <a:bodyPr/>
          <a:lstStyle/>
          <a:p>
            <a:fld id="{F378FD2B-C3E1-6F4A-AEF4-A8A9FBBC34EC}" type="slidenum">
              <a:rPr lang="en-US" smtClean="0"/>
              <a:t>‹#›</a:t>
            </a:fld>
            <a:endParaRPr lang="en-US"/>
          </a:p>
        </p:txBody>
      </p:sp>
    </p:spTree>
    <p:extLst>
      <p:ext uri="{BB962C8B-B14F-4D97-AF65-F5344CB8AC3E}">
        <p14:creationId xmlns:p14="http://schemas.microsoft.com/office/powerpoint/2010/main" val="178726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1CBA2-E875-A94C-AA44-FE64B13967DB}"/>
              </a:ext>
            </a:extLst>
          </p:cNvPr>
          <p:cNvSpPr>
            <a:spLocks noGrp="1"/>
          </p:cNvSpPr>
          <p:nvPr>
            <p:ph type="dt" sz="half" idx="10"/>
          </p:nvPr>
        </p:nvSpPr>
        <p:spPr/>
        <p:txBody>
          <a:bodyPr/>
          <a:lstStyle/>
          <a:p>
            <a:fld id="{6C1A0356-D830-7B43-8A5C-164CBFA0776D}" type="datetimeFigureOut">
              <a:rPr lang="en-US" smtClean="0"/>
              <a:t>3/15/21</a:t>
            </a:fld>
            <a:endParaRPr lang="en-US"/>
          </a:p>
        </p:txBody>
      </p:sp>
      <p:sp>
        <p:nvSpPr>
          <p:cNvPr id="3" name="Footer Placeholder 2">
            <a:extLst>
              <a:ext uri="{FF2B5EF4-FFF2-40B4-BE49-F238E27FC236}">
                <a16:creationId xmlns:a16="http://schemas.microsoft.com/office/drawing/2014/main" id="{C4662EC0-E962-A047-963F-DA058C670D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D9DBBC-D0F5-CF43-8CF5-9B7BCE905F19}"/>
              </a:ext>
            </a:extLst>
          </p:cNvPr>
          <p:cNvSpPr>
            <a:spLocks noGrp="1"/>
          </p:cNvSpPr>
          <p:nvPr>
            <p:ph type="sldNum" sz="quarter" idx="12"/>
          </p:nvPr>
        </p:nvSpPr>
        <p:spPr/>
        <p:txBody>
          <a:bodyPr/>
          <a:lstStyle/>
          <a:p>
            <a:fld id="{F378FD2B-C3E1-6F4A-AEF4-A8A9FBBC34EC}" type="slidenum">
              <a:rPr lang="en-US" smtClean="0"/>
              <a:t>‹#›</a:t>
            </a:fld>
            <a:endParaRPr lang="en-US"/>
          </a:p>
        </p:txBody>
      </p:sp>
    </p:spTree>
    <p:extLst>
      <p:ext uri="{BB962C8B-B14F-4D97-AF65-F5344CB8AC3E}">
        <p14:creationId xmlns:p14="http://schemas.microsoft.com/office/powerpoint/2010/main" val="272695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6BB1-2D3A-574C-A8A0-C8C7F9959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552C90-81C3-4744-9ACA-4048DB8496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0C564E-A625-DE40-B447-1AB038244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A41367-716B-8548-A96A-7F128D9D134B}"/>
              </a:ext>
            </a:extLst>
          </p:cNvPr>
          <p:cNvSpPr>
            <a:spLocks noGrp="1"/>
          </p:cNvSpPr>
          <p:nvPr>
            <p:ph type="dt" sz="half" idx="10"/>
          </p:nvPr>
        </p:nvSpPr>
        <p:spPr/>
        <p:txBody>
          <a:bodyPr/>
          <a:lstStyle/>
          <a:p>
            <a:fld id="{6C1A0356-D830-7B43-8A5C-164CBFA0776D}" type="datetimeFigureOut">
              <a:rPr lang="en-US" smtClean="0"/>
              <a:t>3/15/21</a:t>
            </a:fld>
            <a:endParaRPr lang="en-US"/>
          </a:p>
        </p:txBody>
      </p:sp>
      <p:sp>
        <p:nvSpPr>
          <p:cNvPr id="6" name="Footer Placeholder 5">
            <a:extLst>
              <a:ext uri="{FF2B5EF4-FFF2-40B4-BE49-F238E27FC236}">
                <a16:creationId xmlns:a16="http://schemas.microsoft.com/office/drawing/2014/main" id="{055AB55A-84D8-FF4D-A8FE-EAA4F8887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621AC-1A00-EE47-8029-E1238E3F309E}"/>
              </a:ext>
            </a:extLst>
          </p:cNvPr>
          <p:cNvSpPr>
            <a:spLocks noGrp="1"/>
          </p:cNvSpPr>
          <p:nvPr>
            <p:ph type="sldNum" sz="quarter" idx="12"/>
          </p:nvPr>
        </p:nvSpPr>
        <p:spPr/>
        <p:txBody>
          <a:bodyPr/>
          <a:lstStyle/>
          <a:p>
            <a:fld id="{F378FD2B-C3E1-6F4A-AEF4-A8A9FBBC34EC}" type="slidenum">
              <a:rPr lang="en-US" smtClean="0"/>
              <a:t>‹#›</a:t>
            </a:fld>
            <a:endParaRPr lang="en-US"/>
          </a:p>
        </p:txBody>
      </p:sp>
    </p:spTree>
    <p:extLst>
      <p:ext uri="{BB962C8B-B14F-4D97-AF65-F5344CB8AC3E}">
        <p14:creationId xmlns:p14="http://schemas.microsoft.com/office/powerpoint/2010/main" val="183148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68B2-A457-2446-A6A9-4F54DE978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C3E64B-7F85-F147-8D49-F1701C779B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14C730-F548-A945-95EB-71B804FA9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9E4E0C-94CA-7645-A720-5CFE73074136}"/>
              </a:ext>
            </a:extLst>
          </p:cNvPr>
          <p:cNvSpPr>
            <a:spLocks noGrp="1"/>
          </p:cNvSpPr>
          <p:nvPr>
            <p:ph type="dt" sz="half" idx="10"/>
          </p:nvPr>
        </p:nvSpPr>
        <p:spPr/>
        <p:txBody>
          <a:bodyPr/>
          <a:lstStyle/>
          <a:p>
            <a:fld id="{6C1A0356-D830-7B43-8A5C-164CBFA0776D}" type="datetimeFigureOut">
              <a:rPr lang="en-US" smtClean="0"/>
              <a:t>3/15/21</a:t>
            </a:fld>
            <a:endParaRPr lang="en-US"/>
          </a:p>
        </p:txBody>
      </p:sp>
      <p:sp>
        <p:nvSpPr>
          <p:cNvPr id="6" name="Footer Placeholder 5">
            <a:extLst>
              <a:ext uri="{FF2B5EF4-FFF2-40B4-BE49-F238E27FC236}">
                <a16:creationId xmlns:a16="http://schemas.microsoft.com/office/drawing/2014/main" id="{C8AC814C-3616-EA49-B6A7-2AB5EC869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09CB3-F0C7-8E43-86D1-46C6A1199B00}"/>
              </a:ext>
            </a:extLst>
          </p:cNvPr>
          <p:cNvSpPr>
            <a:spLocks noGrp="1"/>
          </p:cNvSpPr>
          <p:nvPr>
            <p:ph type="sldNum" sz="quarter" idx="12"/>
          </p:nvPr>
        </p:nvSpPr>
        <p:spPr/>
        <p:txBody>
          <a:bodyPr/>
          <a:lstStyle/>
          <a:p>
            <a:fld id="{F378FD2B-C3E1-6F4A-AEF4-A8A9FBBC34EC}" type="slidenum">
              <a:rPr lang="en-US" smtClean="0"/>
              <a:t>‹#›</a:t>
            </a:fld>
            <a:endParaRPr lang="en-US"/>
          </a:p>
        </p:txBody>
      </p:sp>
    </p:spTree>
    <p:extLst>
      <p:ext uri="{BB962C8B-B14F-4D97-AF65-F5344CB8AC3E}">
        <p14:creationId xmlns:p14="http://schemas.microsoft.com/office/powerpoint/2010/main" val="255605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5206B4-5A22-274A-8D6C-61E2B71E4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7D573A-0162-F04B-99FB-CC476E7C6A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9AF8E-424F-1345-A085-C8994222C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A0356-D830-7B43-8A5C-164CBFA0776D}" type="datetimeFigureOut">
              <a:rPr lang="en-US" smtClean="0"/>
              <a:t>3/15/21</a:t>
            </a:fld>
            <a:endParaRPr lang="en-US"/>
          </a:p>
        </p:txBody>
      </p:sp>
      <p:sp>
        <p:nvSpPr>
          <p:cNvPr id="5" name="Footer Placeholder 4">
            <a:extLst>
              <a:ext uri="{FF2B5EF4-FFF2-40B4-BE49-F238E27FC236}">
                <a16:creationId xmlns:a16="http://schemas.microsoft.com/office/drawing/2014/main" id="{0FE1136B-E5F9-864D-8B57-B31F490A8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0B5DCF-3AFA-2F42-9CCE-CB7E77220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78FD2B-C3E1-6F4A-AEF4-A8A9FBBC34EC}" type="slidenum">
              <a:rPr lang="en-US" smtClean="0"/>
              <a:t>‹#›</a:t>
            </a:fld>
            <a:endParaRPr lang="en-US"/>
          </a:p>
        </p:txBody>
      </p:sp>
    </p:spTree>
    <p:extLst>
      <p:ext uri="{BB962C8B-B14F-4D97-AF65-F5344CB8AC3E}">
        <p14:creationId xmlns:p14="http://schemas.microsoft.com/office/powerpoint/2010/main" val="3199024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ho.int/news-room/fact-sheets/detail/dementia" TargetMode="External"/><Relationship Id="rId2" Type="http://schemas.openxmlformats.org/officeDocument/2006/relationships/hyperlink" Target="https://www.oasis-brains.org/" TargetMode="External"/><Relationship Id="rId1" Type="http://schemas.openxmlformats.org/officeDocument/2006/relationships/slideLayout" Target="../slideLayouts/slideLayout2.xml"/><Relationship Id="rId5" Type="http://schemas.openxmlformats.org/officeDocument/2006/relationships/hyperlink" Target="https://affordablescan.com/blog/brain-mri-cost/Machine" TargetMode="External"/><Relationship Id="rId4" Type="http://schemas.openxmlformats.org/officeDocument/2006/relationships/hyperlink" Target="https://www.cedars-sinai.org/programs/imaging-center/exams/mri/brain.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who.int/news-room/fact-sheets/detail/dementi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affordablescan.com/blog/brain-mri-cost/Machine" TargetMode="External"/><Relationship Id="rId4" Type="http://schemas.openxmlformats.org/officeDocument/2006/relationships/hyperlink" Target="https://www.cedars-sinai.org/programs/imaging-center/exams/mri/brain.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who.int/news-room/fact-sheets/detail/dementi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affordablescan.com/blog/brain-mri-cost/Machine" TargetMode="External"/><Relationship Id="rId4" Type="http://schemas.openxmlformats.org/officeDocument/2006/relationships/hyperlink" Target="https://www.cedars-sinai.org/programs/imaging-center/exams/mri/brain.htm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oasis-brains.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arxiv.org/abs/2007.1322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8176-6DFA-204F-ABDF-A9381184368F}"/>
              </a:ext>
            </a:extLst>
          </p:cNvPr>
          <p:cNvSpPr>
            <a:spLocks noGrp="1"/>
          </p:cNvSpPr>
          <p:nvPr>
            <p:ph type="ctrTitle"/>
          </p:nvPr>
        </p:nvSpPr>
        <p:spPr/>
        <p:txBody>
          <a:bodyPr>
            <a:normAutofit fontScale="90000"/>
          </a:bodyPr>
          <a:lstStyle/>
          <a:p>
            <a:r>
              <a:rPr lang="en-US" b="1" dirty="0" err="1"/>
              <a:t>Classifiying</a:t>
            </a:r>
            <a:r>
              <a:rPr lang="en-US" b="1" dirty="0"/>
              <a:t> MRI Data as Demented or Nondemented</a:t>
            </a:r>
            <a:br>
              <a:rPr lang="en-US" b="1" dirty="0"/>
            </a:br>
            <a:endParaRPr lang="en-US" dirty="0"/>
          </a:p>
        </p:txBody>
      </p:sp>
      <p:sp>
        <p:nvSpPr>
          <p:cNvPr id="3" name="Subtitle 2">
            <a:extLst>
              <a:ext uri="{FF2B5EF4-FFF2-40B4-BE49-F238E27FC236}">
                <a16:creationId xmlns:a16="http://schemas.microsoft.com/office/drawing/2014/main" id="{5DAEB8B3-F7EB-BA4B-8A0A-596B650401D1}"/>
              </a:ext>
            </a:extLst>
          </p:cNvPr>
          <p:cNvSpPr>
            <a:spLocks noGrp="1"/>
          </p:cNvSpPr>
          <p:nvPr>
            <p:ph type="subTitle" idx="1"/>
          </p:nvPr>
        </p:nvSpPr>
        <p:spPr/>
        <p:txBody>
          <a:bodyPr/>
          <a:lstStyle/>
          <a:p>
            <a:r>
              <a:rPr lang="en-US" dirty="0"/>
              <a:t>Alec Hay</a:t>
            </a:r>
          </a:p>
        </p:txBody>
      </p:sp>
    </p:spTree>
    <p:extLst>
      <p:ext uri="{BB962C8B-B14F-4D97-AF65-F5344CB8AC3E}">
        <p14:creationId xmlns:p14="http://schemas.microsoft.com/office/powerpoint/2010/main" val="2194981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BDED-A1AB-A043-A696-E4E9BD3341EC}"/>
              </a:ext>
            </a:extLst>
          </p:cNvPr>
          <p:cNvSpPr>
            <a:spLocks noGrp="1"/>
          </p:cNvSpPr>
          <p:nvPr>
            <p:ph type="title"/>
          </p:nvPr>
        </p:nvSpPr>
        <p:spPr/>
        <p:txBody>
          <a:bodyPr/>
          <a:lstStyle/>
          <a:p>
            <a:r>
              <a:rPr lang="en-US" dirty="0"/>
              <a:t>Model training</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5EFB07A7-88B8-6445-BDC6-9306419A9562}"/>
              </a:ext>
            </a:extLst>
          </p:cNvPr>
          <p:cNvPicPr>
            <a:picLocks noGrp="1" noChangeAspect="1"/>
          </p:cNvPicPr>
          <p:nvPr>
            <p:ph idx="1"/>
          </p:nvPr>
        </p:nvPicPr>
        <p:blipFill>
          <a:blip r:embed="rId3"/>
          <a:stretch>
            <a:fillRect/>
          </a:stretch>
        </p:blipFill>
        <p:spPr>
          <a:xfrm>
            <a:off x="1141518" y="1690688"/>
            <a:ext cx="9908963" cy="4486275"/>
          </a:xfrm>
        </p:spPr>
      </p:pic>
    </p:spTree>
    <p:extLst>
      <p:ext uri="{BB962C8B-B14F-4D97-AF65-F5344CB8AC3E}">
        <p14:creationId xmlns:p14="http://schemas.microsoft.com/office/powerpoint/2010/main" val="2217652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3A37-F219-EF45-B1B5-F8B0C079EC94}"/>
              </a:ext>
            </a:extLst>
          </p:cNvPr>
          <p:cNvSpPr>
            <a:spLocks noGrp="1"/>
          </p:cNvSpPr>
          <p:nvPr>
            <p:ph type="title"/>
          </p:nvPr>
        </p:nvSpPr>
        <p:spPr/>
        <p:txBody>
          <a:bodyPr/>
          <a:lstStyle/>
          <a:p>
            <a:r>
              <a:rPr lang="en-US" dirty="0"/>
              <a:t>Model performance</a:t>
            </a:r>
          </a:p>
        </p:txBody>
      </p:sp>
      <p:pic>
        <p:nvPicPr>
          <p:cNvPr id="5" name="Content Placeholder 4" descr="Graphical user interface, application&#10;&#10;Description automatically generated">
            <a:extLst>
              <a:ext uri="{FF2B5EF4-FFF2-40B4-BE49-F238E27FC236}">
                <a16:creationId xmlns:a16="http://schemas.microsoft.com/office/drawing/2014/main" id="{F15BF55D-514C-644A-AEA0-C076CAC23F31}"/>
              </a:ext>
            </a:extLst>
          </p:cNvPr>
          <p:cNvPicPr>
            <a:picLocks noGrp="1" noChangeAspect="1"/>
          </p:cNvPicPr>
          <p:nvPr>
            <p:ph idx="1"/>
          </p:nvPr>
        </p:nvPicPr>
        <p:blipFill>
          <a:blip r:embed="rId3"/>
          <a:stretch>
            <a:fillRect/>
          </a:stretch>
        </p:blipFill>
        <p:spPr>
          <a:xfrm>
            <a:off x="838200" y="1977371"/>
            <a:ext cx="10515600" cy="4047846"/>
          </a:xfrm>
        </p:spPr>
      </p:pic>
    </p:spTree>
    <p:extLst>
      <p:ext uri="{BB962C8B-B14F-4D97-AF65-F5344CB8AC3E}">
        <p14:creationId xmlns:p14="http://schemas.microsoft.com/office/powerpoint/2010/main" val="3326312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60F2C2F2-2072-A045-8913-F832F0392F9B}"/>
              </a:ext>
            </a:extLst>
          </p:cNvPr>
          <p:cNvPicPr>
            <a:picLocks noGrp="1" noChangeAspect="1"/>
          </p:cNvPicPr>
          <p:nvPr>
            <p:ph idx="1"/>
          </p:nvPr>
        </p:nvPicPr>
        <p:blipFill>
          <a:blip r:embed="rId3"/>
          <a:stretch>
            <a:fillRect/>
          </a:stretch>
        </p:blipFill>
        <p:spPr>
          <a:xfrm>
            <a:off x="1884469" y="357271"/>
            <a:ext cx="8423061" cy="6143458"/>
          </a:xfrm>
        </p:spPr>
      </p:pic>
    </p:spTree>
    <p:extLst>
      <p:ext uri="{BB962C8B-B14F-4D97-AF65-F5344CB8AC3E}">
        <p14:creationId xmlns:p14="http://schemas.microsoft.com/office/powerpoint/2010/main" val="60509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B2DDAC99-71DA-3A4E-B344-8E16F8CBDE92}"/>
              </a:ext>
            </a:extLst>
          </p:cNvPr>
          <p:cNvPicPr>
            <a:picLocks noGrp="1" noChangeAspect="1"/>
          </p:cNvPicPr>
          <p:nvPr>
            <p:ph idx="1"/>
          </p:nvPr>
        </p:nvPicPr>
        <p:blipFill>
          <a:blip r:embed="rId3"/>
          <a:stretch>
            <a:fillRect/>
          </a:stretch>
        </p:blipFill>
        <p:spPr>
          <a:xfrm>
            <a:off x="1790696" y="385533"/>
            <a:ext cx="8610608" cy="6086933"/>
          </a:xfrm>
        </p:spPr>
      </p:pic>
    </p:spTree>
    <p:extLst>
      <p:ext uri="{BB962C8B-B14F-4D97-AF65-F5344CB8AC3E}">
        <p14:creationId xmlns:p14="http://schemas.microsoft.com/office/powerpoint/2010/main" val="62502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95FA-A8D2-BD41-AD76-AA48340C1A68}"/>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308E0FC-624D-DF4B-8CDF-217E2755A07B}"/>
              </a:ext>
            </a:extLst>
          </p:cNvPr>
          <p:cNvSpPr>
            <a:spLocks noGrp="1"/>
          </p:cNvSpPr>
          <p:nvPr>
            <p:ph idx="1"/>
          </p:nvPr>
        </p:nvSpPr>
        <p:spPr/>
        <p:txBody>
          <a:bodyPr>
            <a:normAutofit fontScale="92500" lnSpcReduction="20000"/>
          </a:bodyPr>
          <a:lstStyle/>
          <a:p>
            <a:pPr marL="0" indent="0">
              <a:buNone/>
            </a:pPr>
            <a:r>
              <a:rPr lang="en-US" dirty="0"/>
              <a:t>In the end, the model did not perform very well on the validation data. There are a few explanations for that.</a:t>
            </a:r>
          </a:p>
          <a:p>
            <a:pPr marL="0" indent="0">
              <a:buNone/>
            </a:pPr>
            <a:endParaRPr lang="en-US" dirty="0"/>
          </a:p>
          <a:p>
            <a:pPr marL="514350" indent="-514350">
              <a:buFont typeface="+mj-lt"/>
              <a:buAutoNum type="arabicPeriod"/>
            </a:pPr>
            <a:r>
              <a:rPr lang="en-US" dirty="0"/>
              <a:t>The model was trained on very few data points because training was so slow. Model was overfitted to training data. </a:t>
            </a:r>
          </a:p>
          <a:p>
            <a:pPr lvl="1"/>
            <a:r>
              <a:rPr lang="en-US" dirty="0"/>
              <a:t>Solution: </a:t>
            </a:r>
            <a:r>
              <a:rPr lang="en-US" dirty="0" err="1"/>
              <a:t>tf.records</a:t>
            </a:r>
            <a:r>
              <a:rPr lang="en-US" dirty="0"/>
              <a:t> dataset.</a:t>
            </a:r>
          </a:p>
          <a:p>
            <a:pPr marL="514350" indent="-514350">
              <a:buFont typeface="+mj-lt"/>
              <a:buAutoNum type="arabicPeriod"/>
            </a:pPr>
            <a:r>
              <a:rPr lang="en-US" dirty="0"/>
              <a:t>The data itself was flawed. Voxel intensities were normalized, but I didn’t do spatial normalization. </a:t>
            </a:r>
          </a:p>
          <a:p>
            <a:pPr lvl="1"/>
            <a:r>
              <a:rPr lang="en-US" dirty="0"/>
              <a:t>Solution: spatial normalization and data augmentation.</a:t>
            </a:r>
          </a:p>
          <a:p>
            <a:pPr marL="514350" indent="-514350">
              <a:buFont typeface="+mj-lt"/>
              <a:buAutoNum type="arabicPeriod"/>
            </a:pPr>
            <a:r>
              <a:rPr lang="en-US" dirty="0"/>
              <a:t>Model could have been flawed. Didn’t get to play around with hyperparameters. </a:t>
            </a:r>
          </a:p>
          <a:p>
            <a:pPr lvl="1"/>
            <a:r>
              <a:rPr lang="en-US" dirty="0"/>
              <a:t>For example, I want to try removing learning rate scheduler and adjust dropout.</a:t>
            </a:r>
          </a:p>
        </p:txBody>
      </p:sp>
    </p:spTree>
    <p:extLst>
      <p:ext uri="{BB962C8B-B14F-4D97-AF65-F5344CB8AC3E}">
        <p14:creationId xmlns:p14="http://schemas.microsoft.com/office/powerpoint/2010/main" val="173784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46D7-7E2F-5244-80C1-89D57A413EB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FCF425A-203A-FB41-BA04-70016FC1CAE7}"/>
              </a:ext>
            </a:extLst>
          </p:cNvPr>
          <p:cNvSpPr>
            <a:spLocks noGrp="1"/>
          </p:cNvSpPr>
          <p:nvPr>
            <p:ph idx="1"/>
          </p:nvPr>
        </p:nvSpPr>
        <p:spPr/>
        <p:txBody>
          <a:bodyPr/>
          <a:lstStyle/>
          <a:p>
            <a:pPr marL="0" indent="0">
              <a:buNone/>
            </a:pPr>
            <a:r>
              <a:rPr lang="en-US" dirty="0"/>
              <a:t>It was good challenge to work with such a large dataset, and I learned a lot. </a:t>
            </a:r>
          </a:p>
          <a:p>
            <a:r>
              <a:rPr lang="en-US" dirty="0"/>
              <a:t>My goal was to build a model in </a:t>
            </a:r>
            <a:r>
              <a:rPr lang="en-US" dirty="0" err="1"/>
              <a:t>Tensorflow</a:t>
            </a:r>
            <a:r>
              <a:rPr lang="en-US" dirty="0"/>
              <a:t> that could accurately classify T1-weighted MRI scans as demented or nondemented.</a:t>
            </a:r>
          </a:p>
          <a:p>
            <a:r>
              <a:rPr lang="en-US" dirty="0"/>
              <a:t>My model did not perform very well, likely because there was not enough data, the data was flawed, and the model was not optimized.</a:t>
            </a:r>
          </a:p>
          <a:p>
            <a:r>
              <a:rPr lang="en-US" dirty="0"/>
              <a:t>I would like to improve performance by creating a </a:t>
            </a:r>
            <a:r>
              <a:rPr lang="en-US" dirty="0" err="1"/>
              <a:t>tf.records</a:t>
            </a:r>
            <a:r>
              <a:rPr lang="en-US" dirty="0"/>
              <a:t> dataset, allowing the model to see more data since it will be processed faster, and by tweaking the data and model.</a:t>
            </a:r>
          </a:p>
          <a:p>
            <a:pPr marL="0" indent="0">
              <a:buNone/>
            </a:pPr>
            <a:endParaRPr lang="en-US" dirty="0"/>
          </a:p>
        </p:txBody>
      </p:sp>
    </p:spTree>
    <p:extLst>
      <p:ext uri="{BB962C8B-B14F-4D97-AF65-F5344CB8AC3E}">
        <p14:creationId xmlns:p14="http://schemas.microsoft.com/office/powerpoint/2010/main" val="3983987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E173-ACAD-434D-942E-928461AF9DD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F8540CF6-A7A6-194E-8FCC-8658E27EA008}"/>
              </a:ext>
            </a:extLst>
          </p:cNvPr>
          <p:cNvSpPr>
            <a:spLocks noGrp="1"/>
          </p:cNvSpPr>
          <p:nvPr>
            <p:ph idx="1"/>
          </p:nvPr>
        </p:nvSpPr>
        <p:spPr/>
        <p:txBody>
          <a:bodyPr>
            <a:normAutofit fontScale="77500" lnSpcReduction="20000"/>
          </a:bodyPr>
          <a:lstStyle/>
          <a:p>
            <a:r>
              <a:rPr lang="en-US" b="1" dirty="0"/>
              <a:t>Dataset:</a:t>
            </a:r>
            <a:br>
              <a:rPr lang="en-US" dirty="0"/>
            </a:br>
            <a:r>
              <a:rPr lang="en-US" dirty="0"/>
              <a:t>OASIS: Longitudinal: Principal Investigators: D. Marcus, R, Buckner, J. </a:t>
            </a:r>
            <a:r>
              <a:rPr lang="en-US" dirty="0" err="1"/>
              <a:t>Csernansky</a:t>
            </a:r>
            <a:r>
              <a:rPr lang="en-US" dirty="0"/>
              <a:t>, J. Morris; P50 AG05681, P01 AG03991, P01 AG026276, R01 AG021910, P20 MH071616, U24 RR021382 (</a:t>
            </a:r>
            <a:r>
              <a:rPr lang="en-US" dirty="0">
                <a:hlinkClick r:id="rId2"/>
              </a:rPr>
              <a:t>https://www.oasis-brains.org/</a:t>
            </a:r>
            <a:r>
              <a:rPr lang="en-US" dirty="0"/>
              <a:t>)</a:t>
            </a:r>
            <a:br>
              <a:rPr lang="en-US" dirty="0"/>
            </a:br>
            <a:endParaRPr lang="en-US" dirty="0"/>
          </a:p>
          <a:p>
            <a:r>
              <a:rPr lang="en-US" b="1" dirty="0"/>
              <a:t>Model inspiration:</a:t>
            </a:r>
            <a:br>
              <a:rPr lang="en-US" dirty="0"/>
            </a:br>
            <a:r>
              <a:rPr lang="en-US" dirty="0" err="1"/>
              <a:t>Zunair</a:t>
            </a:r>
            <a:r>
              <a:rPr lang="en-US" dirty="0"/>
              <a:t>, Hasib, et al. "Uniformizing Techniques to Process CT Scans with 3D CNNs for Tuberculosis Prediction." International Workshop on </a:t>
            </a:r>
            <a:r>
              <a:rPr lang="en-US" dirty="0" err="1"/>
              <a:t>PRedictive</a:t>
            </a:r>
            <a:r>
              <a:rPr lang="en-US" dirty="0"/>
              <a:t> Intelligence In </a:t>
            </a:r>
            <a:r>
              <a:rPr lang="en-US" dirty="0" err="1"/>
              <a:t>MEdicine</a:t>
            </a:r>
            <a:r>
              <a:rPr lang="en-US" dirty="0"/>
              <a:t>. Springer, Cham, 2020.</a:t>
            </a:r>
            <a:br>
              <a:rPr lang="en-US" dirty="0"/>
            </a:br>
            <a:endParaRPr lang="en-US" dirty="0"/>
          </a:p>
          <a:p>
            <a:r>
              <a:rPr lang="en-US" b="1" dirty="0"/>
              <a:t>Other sources:</a:t>
            </a:r>
            <a:endParaRPr lang="en-US" dirty="0"/>
          </a:p>
          <a:p>
            <a:r>
              <a:rPr lang="en-US" dirty="0"/>
              <a:t>WHO (</a:t>
            </a:r>
            <a:r>
              <a:rPr lang="en-US" dirty="0">
                <a:hlinkClick r:id="rId3"/>
              </a:rPr>
              <a:t>https://www.who.int/news-room/fact-sheets/detail/dementia</a:t>
            </a:r>
            <a:r>
              <a:rPr lang="en-US" dirty="0"/>
              <a:t>)</a:t>
            </a:r>
          </a:p>
          <a:p>
            <a:r>
              <a:rPr lang="en-US" dirty="0"/>
              <a:t>Cedars Sinai (</a:t>
            </a:r>
            <a:r>
              <a:rPr lang="en-US" dirty="0">
                <a:hlinkClick r:id="rId4"/>
              </a:rPr>
              <a:t>https://www.cedars-sinai.org/programs/imaging-center/exams/mri/brain.html</a:t>
            </a:r>
            <a:r>
              <a:rPr lang="en-US" dirty="0"/>
              <a:t>)</a:t>
            </a:r>
          </a:p>
          <a:p>
            <a:r>
              <a:rPr lang="en-US" dirty="0" err="1"/>
              <a:t>AffordableScan</a:t>
            </a:r>
            <a:r>
              <a:rPr lang="en-US" dirty="0"/>
              <a:t> (</a:t>
            </a:r>
            <a:r>
              <a:rPr lang="en-US" dirty="0">
                <a:hlinkClick r:id="rId5"/>
              </a:rPr>
              <a:t>https://affordablescan.com/blog/brain-mri-cost/Machine</a:t>
            </a:r>
            <a:r>
              <a:rPr lang="en-US" dirty="0"/>
              <a:t>)</a:t>
            </a:r>
          </a:p>
          <a:p>
            <a:endParaRPr lang="en-US" dirty="0"/>
          </a:p>
        </p:txBody>
      </p:sp>
    </p:spTree>
    <p:extLst>
      <p:ext uri="{BB962C8B-B14F-4D97-AF65-F5344CB8AC3E}">
        <p14:creationId xmlns:p14="http://schemas.microsoft.com/office/powerpoint/2010/main" val="22076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71A6-35C3-224D-884A-88CEDE8B0FB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F0AF368-363C-5F4C-8D16-9E5752185D2F}"/>
              </a:ext>
            </a:extLst>
          </p:cNvPr>
          <p:cNvSpPr>
            <a:spLocks noGrp="1"/>
          </p:cNvSpPr>
          <p:nvPr>
            <p:ph idx="1"/>
          </p:nvPr>
        </p:nvSpPr>
        <p:spPr/>
        <p:txBody>
          <a:bodyPr>
            <a:normAutofit/>
          </a:bodyPr>
          <a:lstStyle/>
          <a:p>
            <a:r>
              <a:rPr lang="en-US" dirty="0"/>
              <a:t>Dementia is a syndrome – usually of a chronic or progressive nature – in which there is deterioration in cognitive function (i.e. the ability to process thought) beyond what might be expected from normal ageing.</a:t>
            </a:r>
          </a:p>
          <a:p>
            <a:r>
              <a:rPr lang="en-US" dirty="0"/>
              <a:t>Around 50 million people worldwide have dementia, and every year, there are nearly 10 million new cases.</a:t>
            </a:r>
          </a:p>
          <a:p>
            <a:r>
              <a:rPr lang="en-US" dirty="0"/>
              <a:t>Although we don't yet have a cure for dementia, early diagnosis allows optimal management of patients.</a:t>
            </a:r>
          </a:p>
          <a:p>
            <a:r>
              <a:rPr lang="en-US" dirty="0"/>
              <a:t>However, brain scans are time-intensive and costly</a:t>
            </a:r>
          </a:p>
        </p:txBody>
      </p:sp>
      <p:sp>
        <p:nvSpPr>
          <p:cNvPr id="4" name="TextBox 3">
            <a:extLst>
              <a:ext uri="{FF2B5EF4-FFF2-40B4-BE49-F238E27FC236}">
                <a16:creationId xmlns:a16="http://schemas.microsoft.com/office/drawing/2014/main" id="{356A5932-E7F0-494B-BDE6-C8A0F06DCF49}"/>
              </a:ext>
            </a:extLst>
          </p:cNvPr>
          <p:cNvSpPr txBox="1"/>
          <p:nvPr/>
        </p:nvSpPr>
        <p:spPr>
          <a:xfrm>
            <a:off x="4340771" y="5896401"/>
            <a:ext cx="8912773" cy="830997"/>
          </a:xfrm>
          <a:prstGeom prst="rect">
            <a:avLst/>
          </a:prstGeom>
          <a:noFill/>
        </p:spPr>
        <p:txBody>
          <a:bodyPr wrap="square" rtlCol="0">
            <a:spAutoFit/>
          </a:bodyPr>
          <a:lstStyle/>
          <a:p>
            <a:r>
              <a:rPr lang="en-US" sz="1600" dirty="0"/>
              <a:t>(WHO, </a:t>
            </a:r>
            <a:r>
              <a:rPr lang="en-US" sz="1600" dirty="0">
                <a:hlinkClick r:id="rId3"/>
              </a:rPr>
              <a:t>https://www.who.int/news-room/fact-sheets/detail/dementia</a:t>
            </a:r>
            <a:r>
              <a:rPr lang="en-US" sz="1600" dirty="0"/>
              <a:t>)</a:t>
            </a:r>
          </a:p>
          <a:p>
            <a:r>
              <a:rPr lang="en-US" sz="1600" dirty="0"/>
              <a:t>(Cedars Sinai, </a:t>
            </a:r>
            <a:r>
              <a:rPr lang="en-US" sz="1600" dirty="0">
                <a:hlinkClick r:id="rId4"/>
              </a:rPr>
              <a:t>https://www.cedars-sinai.org/programs/imaging-center/exams/mri/brain.html</a:t>
            </a:r>
            <a:r>
              <a:rPr lang="en-US" sz="1600" dirty="0"/>
              <a:t>)</a:t>
            </a:r>
          </a:p>
          <a:p>
            <a:r>
              <a:rPr lang="en-US" sz="1600" dirty="0"/>
              <a:t>(Affordable Scan, </a:t>
            </a:r>
            <a:r>
              <a:rPr lang="en-US" sz="1600" dirty="0">
                <a:hlinkClick r:id="rId5"/>
              </a:rPr>
              <a:t>https://affordablescan.com/blog/brain-mri-cost/Machine</a:t>
            </a:r>
            <a:r>
              <a:rPr lang="en-US" sz="1600" dirty="0"/>
              <a:t>)</a:t>
            </a:r>
          </a:p>
        </p:txBody>
      </p:sp>
    </p:spTree>
    <p:extLst>
      <p:ext uri="{BB962C8B-B14F-4D97-AF65-F5344CB8AC3E}">
        <p14:creationId xmlns:p14="http://schemas.microsoft.com/office/powerpoint/2010/main" val="1293695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71A6-35C3-224D-884A-88CEDE8B0FB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F0AF368-363C-5F4C-8D16-9E5752185D2F}"/>
              </a:ext>
            </a:extLst>
          </p:cNvPr>
          <p:cNvSpPr>
            <a:spLocks noGrp="1"/>
          </p:cNvSpPr>
          <p:nvPr>
            <p:ph idx="1"/>
          </p:nvPr>
        </p:nvSpPr>
        <p:spPr/>
        <p:txBody>
          <a:bodyPr>
            <a:normAutofit lnSpcReduction="10000"/>
          </a:bodyPr>
          <a:lstStyle/>
          <a:p>
            <a:r>
              <a:rPr lang="en-US" dirty="0"/>
              <a:t>Dementia is a syndrome – usually of a chronic or progressive nature – in which there is deterioration in cognitive function (i.e. the ability to process thought) beyond what might be expected from normal ageing.</a:t>
            </a:r>
          </a:p>
          <a:p>
            <a:r>
              <a:rPr lang="en-US" dirty="0"/>
              <a:t>Around 50 million people worldwide have dementia, and every year, there are nearly 10 million new cases.</a:t>
            </a:r>
          </a:p>
          <a:p>
            <a:r>
              <a:rPr lang="en-US" dirty="0"/>
              <a:t>Although we don't yet have a cure for dementia, early diagnosis allows optimal management of patients.</a:t>
            </a:r>
          </a:p>
          <a:p>
            <a:r>
              <a:rPr lang="en-US" dirty="0"/>
              <a:t>However, brain scans are time-intensive and costly</a:t>
            </a:r>
          </a:p>
          <a:p>
            <a:r>
              <a:rPr lang="en-US" dirty="0">
                <a:highlight>
                  <a:srgbClr val="FFFF00"/>
                </a:highlight>
              </a:rPr>
              <a:t>How do we solve this problem? Deep learning!</a:t>
            </a:r>
          </a:p>
        </p:txBody>
      </p:sp>
      <p:sp>
        <p:nvSpPr>
          <p:cNvPr id="4" name="TextBox 3">
            <a:extLst>
              <a:ext uri="{FF2B5EF4-FFF2-40B4-BE49-F238E27FC236}">
                <a16:creationId xmlns:a16="http://schemas.microsoft.com/office/drawing/2014/main" id="{356A5932-E7F0-494B-BDE6-C8A0F06DCF49}"/>
              </a:ext>
            </a:extLst>
          </p:cNvPr>
          <p:cNvSpPr txBox="1"/>
          <p:nvPr/>
        </p:nvSpPr>
        <p:spPr>
          <a:xfrm>
            <a:off x="4340771" y="5896401"/>
            <a:ext cx="8912773" cy="830997"/>
          </a:xfrm>
          <a:prstGeom prst="rect">
            <a:avLst/>
          </a:prstGeom>
          <a:noFill/>
        </p:spPr>
        <p:txBody>
          <a:bodyPr wrap="square" rtlCol="0">
            <a:spAutoFit/>
          </a:bodyPr>
          <a:lstStyle/>
          <a:p>
            <a:r>
              <a:rPr lang="en-US" sz="1600" dirty="0"/>
              <a:t>(WHO, </a:t>
            </a:r>
            <a:r>
              <a:rPr lang="en-US" sz="1600" dirty="0">
                <a:hlinkClick r:id="rId3"/>
              </a:rPr>
              <a:t>https://www.who.int/news-room/fact-sheets/detail/dementia</a:t>
            </a:r>
            <a:r>
              <a:rPr lang="en-US" sz="1600" dirty="0"/>
              <a:t>)</a:t>
            </a:r>
          </a:p>
          <a:p>
            <a:r>
              <a:rPr lang="en-US" sz="1600" dirty="0"/>
              <a:t>(Cedars Sinai, </a:t>
            </a:r>
            <a:r>
              <a:rPr lang="en-US" sz="1600" dirty="0">
                <a:hlinkClick r:id="rId4"/>
              </a:rPr>
              <a:t>https://www.cedars-sinai.org/programs/imaging-center/exams/mri/brain.html</a:t>
            </a:r>
            <a:r>
              <a:rPr lang="en-US" sz="1600" dirty="0"/>
              <a:t>)</a:t>
            </a:r>
          </a:p>
          <a:p>
            <a:r>
              <a:rPr lang="en-US" sz="1600" dirty="0"/>
              <a:t>(Affordable Scan, </a:t>
            </a:r>
            <a:r>
              <a:rPr lang="en-US" sz="1600" dirty="0">
                <a:hlinkClick r:id="rId5"/>
              </a:rPr>
              <a:t>https://affordablescan.com/blog/brain-mri-cost/Machine</a:t>
            </a:r>
            <a:r>
              <a:rPr lang="en-US" sz="1600" dirty="0"/>
              <a:t>)</a:t>
            </a:r>
          </a:p>
        </p:txBody>
      </p:sp>
    </p:spTree>
    <p:extLst>
      <p:ext uri="{BB962C8B-B14F-4D97-AF65-F5344CB8AC3E}">
        <p14:creationId xmlns:p14="http://schemas.microsoft.com/office/powerpoint/2010/main" val="767681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AE02-F401-1B4B-9FFB-B6ABB2448F2D}"/>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717104D-7AE2-B646-821F-F28F3406EAD2}"/>
              </a:ext>
            </a:extLst>
          </p:cNvPr>
          <p:cNvSpPr>
            <a:spLocks noGrp="1"/>
          </p:cNvSpPr>
          <p:nvPr>
            <p:ph idx="1"/>
          </p:nvPr>
        </p:nvSpPr>
        <p:spPr/>
        <p:txBody>
          <a:bodyPr/>
          <a:lstStyle/>
          <a:p>
            <a:r>
              <a:rPr lang="en-US" dirty="0"/>
              <a:t>OASIS-2 dataset</a:t>
            </a:r>
          </a:p>
          <a:p>
            <a:r>
              <a:rPr lang="en-US" dirty="0"/>
              <a:t>Longitudinal collection of 150 subjects aged 60 to 96</a:t>
            </a:r>
          </a:p>
          <a:p>
            <a:r>
              <a:rPr lang="en-US" dirty="0"/>
              <a:t>72 of the subjects were characterized as nondemented</a:t>
            </a:r>
          </a:p>
          <a:p>
            <a:r>
              <a:rPr lang="en-US" dirty="0"/>
              <a:t>64 of the subjects were characterized as demented</a:t>
            </a:r>
          </a:p>
          <a:p>
            <a:r>
              <a:rPr lang="en-US" dirty="0"/>
              <a:t>14 subjects were characterized as “converted”</a:t>
            </a:r>
          </a:p>
        </p:txBody>
      </p:sp>
      <p:sp>
        <p:nvSpPr>
          <p:cNvPr id="4" name="TextBox 3">
            <a:extLst>
              <a:ext uri="{FF2B5EF4-FFF2-40B4-BE49-F238E27FC236}">
                <a16:creationId xmlns:a16="http://schemas.microsoft.com/office/drawing/2014/main" id="{743507CC-F8E7-4B44-A058-3132AB1A7C49}"/>
              </a:ext>
            </a:extLst>
          </p:cNvPr>
          <p:cNvSpPr txBox="1"/>
          <p:nvPr/>
        </p:nvSpPr>
        <p:spPr>
          <a:xfrm>
            <a:off x="4340771" y="5896401"/>
            <a:ext cx="7735615" cy="830997"/>
          </a:xfrm>
          <a:prstGeom prst="rect">
            <a:avLst/>
          </a:prstGeom>
          <a:noFill/>
        </p:spPr>
        <p:txBody>
          <a:bodyPr wrap="square" rtlCol="0">
            <a:spAutoFit/>
          </a:bodyPr>
          <a:lstStyle/>
          <a:p>
            <a:r>
              <a:rPr lang="en-US" sz="1600" dirty="0"/>
              <a:t>OASIS: Longitudinal: Principal Investigators: D. Marcus, R, Buckner, J. </a:t>
            </a:r>
            <a:r>
              <a:rPr lang="en-US" sz="1600" dirty="0" err="1"/>
              <a:t>Csernansky</a:t>
            </a:r>
            <a:r>
              <a:rPr lang="en-US" sz="1600" dirty="0"/>
              <a:t>, J. Morris; P50 AG05681, P01 AG03991, P01 AG026276, R01 AG021910, P20 MH071616, U24 RR021382 (</a:t>
            </a:r>
            <a:r>
              <a:rPr lang="en-US" sz="1600" dirty="0">
                <a:hlinkClick r:id="rId2"/>
              </a:rPr>
              <a:t>https://www.oasis-brains.org/</a:t>
            </a:r>
            <a:r>
              <a:rPr lang="en-US" sz="1600" dirty="0"/>
              <a:t>)</a:t>
            </a:r>
          </a:p>
        </p:txBody>
      </p:sp>
    </p:spTree>
    <p:extLst>
      <p:ext uri="{BB962C8B-B14F-4D97-AF65-F5344CB8AC3E}">
        <p14:creationId xmlns:p14="http://schemas.microsoft.com/office/powerpoint/2010/main" val="376320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7C65-B3E4-5949-A576-9B8ED1621A85}"/>
              </a:ext>
            </a:extLst>
          </p:cNvPr>
          <p:cNvSpPr>
            <a:spLocks noGrp="1"/>
          </p:cNvSpPr>
          <p:nvPr>
            <p:ph type="title"/>
          </p:nvPr>
        </p:nvSpPr>
        <p:spPr/>
        <p:txBody>
          <a:bodyPr/>
          <a:lstStyle/>
          <a:p>
            <a:r>
              <a:rPr lang="en-US" dirty="0"/>
              <a:t>Accessing and filtering data</a:t>
            </a:r>
          </a:p>
        </p:txBody>
      </p:sp>
      <p:sp>
        <p:nvSpPr>
          <p:cNvPr id="3" name="Content Placeholder 2">
            <a:extLst>
              <a:ext uri="{FF2B5EF4-FFF2-40B4-BE49-F238E27FC236}">
                <a16:creationId xmlns:a16="http://schemas.microsoft.com/office/drawing/2014/main" id="{E12FB3BC-1A65-4845-B09F-F0D46BE1E95C}"/>
              </a:ext>
            </a:extLst>
          </p:cNvPr>
          <p:cNvSpPr>
            <a:spLocks noGrp="1"/>
          </p:cNvSpPr>
          <p:nvPr>
            <p:ph idx="1"/>
          </p:nvPr>
        </p:nvSpPr>
        <p:spPr/>
        <p:txBody>
          <a:bodyPr/>
          <a:lstStyle/>
          <a:p>
            <a:r>
              <a:rPr lang="en-US" dirty="0"/>
              <a:t>Download using </a:t>
            </a:r>
            <a:r>
              <a:rPr lang="en-US" dirty="0" err="1"/>
              <a:t>download_data.py</a:t>
            </a:r>
            <a:r>
              <a:rPr lang="en-US" dirty="0"/>
              <a:t> = 46 GB</a:t>
            </a:r>
          </a:p>
          <a:p>
            <a:r>
              <a:rPr lang="en-US" dirty="0"/>
              <a:t>Filter data using </a:t>
            </a:r>
            <a:r>
              <a:rPr lang="en-US" dirty="0" err="1"/>
              <a:t>filter_data.py</a:t>
            </a:r>
            <a:endParaRPr lang="en-US" dirty="0"/>
          </a:p>
          <a:p>
            <a:pPr lvl="1"/>
            <a:r>
              <a:rPr lang="en-US" dirty="0"/>
              <a:t>Removed all “converted” subjects</a:t>
            </a:r>
          </a:p>
          <a:p>
            <a:pPr lvl="1"/>
            <a:r>
              <a:rPr lang="en-US" dirty="0"/>
              <a:t>Kept only first scan from first visit</a:t>
            </a:r>
          </a:p>
          <a:p>
            <a:pPr lvl="1"/>
            <a:r>
              <a:rPr lang="en-US" dirty="0"/>
              <a:t>Result: </a:t>
            </a:r>
            <a:r>
              <a:rPr lang="en-US" dirty="0" err="1"/>
              <a:t>filtered.zip</a:t>
            </a:r>
            <a:r>
              <a:rPr lang="en-US" dirty="0"/>
              <a:t> = 2 GB</a:t>
            </a:r>
          </a:p>
          <a:p>
            <a:r>
              <a:rPr lang="en-US" dirty="0"/>
              <a:t>Upload to Google Drive, access through Google </a:t>
            </a:r>
            <a:r>
              <a:rPr lang="en-US" dirty="0" err="1"/>
              <a:t>Colab</a:t>
            </a:r>
            <a:endParaRPr lang="en-US" dirty="0"/>
          </a:p>
        </p:txBody>
      </p:sp>
    </p:spTree>
    <p:extLst>
      <p:ext uri="{BB962C8B-B14F-4D97-AF65-F5344CB8AC3E}">
        <p14:creationId xmlns:p14="http://schemas.microsoft.com/office/powerpoint/2010/main" val="286340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6A727-B79F-0841-A48A-F76946A85111}"/>
              </a:ext>
            </a:extLst>
          </p:cNvPr>
          <p:cNvSpPr>
            <a:spLocks noGrp="1"/>
          </p:cNvSpPr>
          <p:nvPr>
            <p:ph type="title"/>
          </p:nvPr>
        </p:nvSpPr>
        <p:spPr/>
        <p:txBody>
          <a:bodyPr/>
          <a:lstStyle/>
          <a:p>
            <a:r>
              <a:rPr lang="en-US" dirty="0"/>
              <a:t>Loading data and preprocessing</a:t>
            </a:r>
          </a:p>
        </p:txBody>
      </p:sp>
      <p:sp>
        <p:nvSpPr>
          <p:cNvPr id="3" name="Content Placeholder 2">
            <a:extLst>
              <a:ext uri="{FF2B5EF4-FFF2-40B4-BE49-F238E27FC236}">
                <a16:creationId xmlns:a16="http://schemas.microsoft.com/office/drawing/2014/main" id="{0DF27EE8-B610-E44C-A58E-E2FDEE3A19E2}"/>
              </a:ext>
            </a:extLst>
          </p:cNvPr>
          <p:cNvSpPr>
            <a:spLocks noGrp="1"/>
          </p:cNvSpPr>
          <p:nvPr>
            <p:ph idx="1"/>
          </p:nvPr>
        </p:nvSpPr>
        <p:spPr>
          <a:xfrm>
            <a:off x="838200" y="1825625"/>
            <a:ext cx="5054600" cy="4351338"/>
          </a:xfrm>
        </p:spPr>
        <p:txBody>
          <a:bodyPr>
            <a:normAutofit/>
          </a:bodyPr>
          <a:lstStyle/>
          <a:p>
            <a:r>
              <a:rPr lang="en-US" dirty="0"/>
              <a:t>Loaded the MRI data using the </a:t>
            </a:r>
            <a:r>
              <a:rPr lang="en-US" dirty="0" err="1"/>
              <a:t>nibabel</a:t>
            </a:r>
            <a:r>
              <a:rPr lang="en-US" dirty="0"/>
              <a:t> package</a:t>
            </a:r>
          </a:p>
          <a:p>
            <a:endParaRPr lang="en-US" dirty="0"/>
          </a:p>
          <a:p>
            <a:r>
              <a:rPr lang="en-US" dirty="0"/>
              <a:t>Normalized the image to zero mean and unit variance</a:t>
            </a:r>
          </a:p>
          <a:p>
            <a:endParaRPr lang="en-US" dirty="0"/>
          </a:p>
          <a:p>
            <a:r>
              <a:rPr lang="en-US" dirty="0"/>
              <a:t>Resized it to a smaller </a:t>
            </a:r>
            <a:r>
              <a:rPr lang="en-US" dirty="0" err="1"/>
              <a:t>numpy</a:t>
            </a:r>
            <a:r>
              <a:rPr lang="en-US" dirty="0"/>
              <a:t> array: (256, 256, 128) to (128, 128, 64)</a:t>
            </a:r>
          </a:p>
        </p:txBody>
      </p:sp>
      <p:pic>
        <p:nvPicPr>
          <p:cNvPr id="4" name="Content Placeholder 4" descr="Graphical user interface, text, application&#10;&#10;Description automatically generated">
            <a:extLst>
              <a:ext uri="{FF2B5EF4-FFF2-40B4-BE49-F238E27FC236}">
                <a16:creationId xmlns:a16="http://schemas.microsoft.com/office/drawing/2014/main" id="{91D36CEF-8978-144E-A770-9645FD6A6A0E}"/>
              </a:ext>
            </a:extLst>
          </p:cNvPr>
          <p:cNvPicPr>
            <a:picLocks noChangeAspect="1"/>
          </p:cNvPicPr>
          <p:nvPr/>
        </p:nvPicPr>
        <p:blipFill>
          <a:blip r:embed="rId3"/>
          <a:stretch>
            <a:fillRect/>
          </a:stretch>
        </p:blipFill>
        <p:spPr>
          <a:xfrm>
            <a:off x="6299202" y="1445090"/>
            <a:ext cx="5344713" cy="5047785"/>
          </a:xfrm>
          <a:prstGeom prst="rect">
            <a:avLst/>
          </a:prstGeom>
        </p:spPr>
      </p:pic>
    </p:spTree>
    <p:extLst>
      <p:ext uri="{BB962C8B-B14F-4D97-AF65-F5344CB8AC3E}">
        <p14:creationId xmlns:p14="http://schemas.microsoft.com/office/powerpoint/2010/main" val="330754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4696-ECF1-4945-8757-77352A0BE6A3}"/>
              </a:ext>
            </a:extLst>
          </p:cNvPr>
          <p:cNvSpPr>
            <a:spLocks noGrp="1"/>
          </p:cNvSpPr>
          <p:nvPr>
            <p:ph type="title"/>
          </p:nvPr>
        </p:nvSpPr>
        <p:spPr/>
        <p:txBody>
          <a:bodyPr/>
          <a:lstStyle/>
          <a:p>
            <a:r>
              <a:rPr lang="en-US" dirty="0"/>
              <a:t>Loading data and preprocessing</a:t>
            </a:r>
          </a:p>
        </p:txBody>
      </p:sp>
      <p:pic>
        <p:nvPicPr>
          <p:cNvPr id="5" name="Picture 4" descr="Graphical user interface, text, application, email&#10;&#10;Description automatically generated">
            <a:extLst>
              <a:ext uri="{FF2B5EF4-FFF2-40B4-BE49-F238E27FC236}">
                <a16:creationId xmlns:a16="http://schemas.microsoft.com/office/drawing/2014/main" id="{4253BA98-4556-B246-952A-55A8A59935D9}"/>
              </a:ext>
            </a:extLst>
          </p:cNvPr>
          <p:cNvPicPr>
            <a:picLocks noChangeAspect="1"/>
          </p:cNvPicPr>
          <p:nvPr/>
        </p:nvPicPr>
        <p:blipFill>
          <a:blip r:embed="rId3"/>
          <a:stretch>
            <a:fillRect/>
          </a:stretch>
        </p:blipFill>
        <p:spPr>
          <a:xfrm>
            <a:off x="139700" y="393700"/>
            <a:ext cx="11912600" cy="6070600"/>
          </a:xfrm>
          <a:prstGeom prst="rect">
            <a:avLst/>
          </a:prstGeom>
        </p:spPr>
      </p:pic>
    </p:spTree>
    <p:extLst>
      <p:ext uri="{BB962C8B-B14F-4D97-AF65-F5344CB8AC3E}">
        <p14:creationId xmlns:p14="http://schemas.microsoft.com/office/powerpoint/2010/main" val="2506962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8FFED6E1-411D-384D-9848-0D83516773A2}"/>
              </a:ext>
            </a:extLst>
          </p:cNvPr>
          <p:cNvPicPr>
            <a:picLocks noChangeAspect="1"/>
          </p:cNvPicPr>
          <p:nvPr/>
        </p:nvPicPr>
        <p:blipFill>
          <a:blip r:embed="rId3"/>
          <a:stretch>
            <a:fillRect/>
          </a:stretch>
        </p:blipFill>
        <p:spPr>
          <a:xfrm>
            <a:off x="2603979" y="1473199"/>
            <a:ext cx="6984042" cy="4967355"/>
          </a:xfrm>
          <a:prstGeom prst="rect">
            <a:avLst/>
          </a:prstGeom>
        </p:spPr>
      </p:pic>
      <p:sp>
        <p:nvSpPr>
          <p:cNvPr id="10" name="Title 1">
            <a:extLst>
              <a:ext uri="{FF2B5EF4-FFF2-40B4-BE49-F238E27FC236}">
                <a16:creationId xmlns:a16="http://schemas.microsoft.com/office/drawing/2014/main" id="{4125213C-A786-864C-B13C-5C63C0713AD6}"/>
              </a:ext>
            </a:extLst>
          </p:cNvPr>
          <p:cNvSpPr>
            <a:spLocks noGrp="1"/>
          </p:cNvSpPr>
          <p:nvPr>
            <p:ph type="title"/>
          </p:nvPr>
        </p:nvSpPr>
        <p:spPr>
          <a:xfrm>
            <a:off x="838200" y="365125"/>
            <a:ext cx="10515600" cy="1325563"/>
          </a:xfrm>
        </p:spPr>
        <p:txBody>
          <a:bodyPr/>
          <a:lstStyle/>
          <a:p>
            <a:r>
              <a:rPr lang="en-US" dirty="0"/>
              <a:t>Visualize data</a:t>
            </a:r>
          </a:p>
        </p:txBody>
      </p:sp>
    </p:spTree>
    <p:extLst>
      <p:ext uri="{BB962C8B-B14F-4D97-AF65-F5344CB8AC3E}">
        <p14:creationId xmlns:p14="http://schemas.microsoft.com/office/powerpoint/2010/main" val="204566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15C6C-3069-DD48-A91A-AC4C8A7EBFB6}"/>
              </a:ext>
            </a:extLst>
          </p:cNvPr>
          <p:cNvSpPr>
            <a:spLocks noGrp="1"/>
          </p:cNvSpPr>
          <p:nvPr>
            <p:ph type="title"/>
          </p:nvPr>
        </p:nvSpPr>
        <p:spPr/>
        <p:txBody>
          <a:bodyPr/>
          <a:lstStyle/>
          <a:p>
            <a:r>
              <a:rPr lang="en-US" dirty="0"/>
              <a:t>Define model</a:t>
            </a:r>
          </a:p>
        </p:txBody>
      </p:sp>
      <p:pic>
        <p:nvPicPr>
          <p:cNvPr id="5" name="Content Placeholder 4" descr="Table&#10;&#10;Description automatically generated">
            <a:extLst>
              <a:ext uri="{FF2B5EF4-FFF2-40B4-BE49-F238E27FC236}">
                <a16:creationId xmlns:a16="http://schemas.microsoft.com/office/drawing/2014/main" id="{E45EC752-5BAB-D247-8E32-501B017456AB}"/>
              </a:ext>
            </a:extLst>
          </p:cNvPr>
          <p:cNvPicPr>
            <a:picLocks noGrp="1" noChangeAspect="1"/>
          </p:cNvPicPr>
          <p:nvPr>
            <p:ph idx="1"/>
          </p:nvPr>
        </p:nvPicPr>
        <p:blipFill rotWithShape="1">
          <a:blip r:embed="rId3"/>
          <a:srcRect r="28749"/>
          <a:stretch/>
        </p:blipFill>
        <p:spPr>
          <a:xfrm>
            <a:off x="6460705" y="365125"/>
            <a:ext cx="5079655" cy="6166901"/>
          </a:xfrm>
        </p:spPr>
      </p:pic>
      <p:sp>
        <p:nvSpPr>
          <p:cNvPr id="6" name="TextBox 5">
            <a:extLst>
              <a:ext uri="{FF2B5EF4-FFF2-40B4-BE49-F238E27FC236}">
                <a16:creationId xmlns:a16="http://schemas.microsoft.com/office/drawing/2014/main" id="{5499ED03-B702-5E44-9C3F-DAFCA8CFCBDB}"/>
              </a:ext>
            </a:extLst>
          </p:cNvPr>
          <p:cNvSpPr txBox="1"/>
          <p:nvPr/>
        </p:nvSpPr>
        <p:spPr>
          <a:xfrm>
            <a:off x="838200" y="1690688"/>
            <a:ext cx="4893097" cy="4801314"/>
          </a:xfrm>
          <a:prstGeom prst="rect">
            <a:avLst/>
          </a:prstGeom>
          <a:noFill/>
        </p:spPr>
        <p:txBody>
          <a:bodyPr wrap="square" rtlCol="0">
            <a:spAutoFit/>
          </a:bodyPr>
          <a:lstStyle/>
          <a:p>
            <a:pPr marL="285750" indent="-285750">
              <a:buFont typeface="Arial" panose="020B0604020202020204" pitchFamily="34" charset="0"/>
              <a:buChar char="•"/>
            </a:pPr>
            <a:r>
              <a:rPr lang="en-US" sz="2400" dirty="0"/>
              <a:t>I created a model based on one by </a:t>
            </a:r>
            <a:r>
              <a:rPr lang="en-US" sz="2400" dirty="0" err="1"/>
              <a:t>Zunair</a:t>
            </a:r>
            <a:r>
              <a:rPr lang="en-US" sz="2400" dirty="0"/>
              <a:t> et al. 2020 (</a:t>
            </a:r>
            <a:r>
              <a:rPr lang="en-US" sz="2400" dirty="0">
                <a:hlinkClick r:id="rId4"/>
              </a:rPr>
              <a:t>https://arxiv.org/abs/2007.13224</a:t>
            </a:r>
            <a:r>
              <a:rPr lang="en-US" sz="2400" dirty="0"/>
              <a: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3D CNN should perform better than a 2D CNN on volumetric data, as there is important information in the depth dimension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However, the problem with feeding into a 3D CNN is that it is much more memory-intensive.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96142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2195</Words>
  <Application>Microsoft Macintosh PowerPoint</Application>
  <PresentationFormat>Widescreen</PresentationFormat>
  <Paragraphs>129</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Classifiying MRI Data as Demented or Nondemented </vt:lpstr>
      <vt:lpstr>Introduction</vt:lpstr>
      <vt:lpstr>Introduction</vt:lpstr>
      <vt:lpstr>Data</vt:lpstr>
      <vt:lpstr>Accessing and filtering data</vt:lpstr>
      <vt:lpstr>Loading data and preprocessing</vt:lpstr>
      <vt:lpstr>Loading data and preprocessing</vt:lpstr>
      <vt:lpstr>Visualize data</vt:lpstr>
      <vt:lpstr>Define model</vt:lpstr>
      <vt:lpstr>Model training</vt:lpstr>
      <vt:lpstr>Model performance</vt:lpstr>
      <vt:lpstr>PowerPoint Presentation</vt:lpstr>
      <vt:lpstr>PowerPoint Presentation</vt:lpstr>
      <vt:lpstr>Discussion</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Classifiying MRI Data as Demented or Nondemented </dc:title>
  <dc:creator>Hay, Alexander (NIH/NIMH) [F]</dc:creator>
  <cp:lastModifiedBy>Hay, Alexander (NIH/NIMH) [F]</cp:lastModifiedBy>
  <cp:revision>6</cp:revision>
  <dcterms:created xsi:type="dcterms:W3CDTF">2021-03-16T01:09:28Z</dcterms:created>
  <dcterms:modified xsi:type="dcterms:W3CDTF">2021-03-16T02:00:11Z</dcterms:modified>
</cp:coreProperties>
</file>