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elegraf" charset="1" panose="00000500000000000000"/>
      <p:regular r:id="rId10"/>
    </p:embeddedFont>
    <p:embeddedFont>
      <p:font typeface="Telegraf Bold" charset="1" panose="00000800000000000000"/>
      <p:regular r:id="rId11"/>
    </p:embeddedFont>
    <p:embeddedFont>
      <p:font typeface="Telegraf Extra-Light" charset="1" panose="00000300000000000000"/>
      <p:regular r:id="rId12"/>
    </p:embeddedFont>
    <p:embeddedFont>
      <p:font typeface="Telegraf Medium" charset="1" panose="00000600000000000000"/>
      <p:regular r:id="rId13"/>
    </p:embeddedFont>
    <p:embeddedFont>
      <p:font typeface="Telegraf Ultra-Bold" charset="1" panose="00000900000000000000"/>
      <p:regular r:id="rId14"/>
    </p:embeddedFont>
    <p:embeddedFont>
      <p:font typeface="Telegraf Heavy" charset="1" panose="00000A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36" Target="slides/slide21.xml" Type="http://schemas.openxmlformats.org/officeDocument/2006/relationships/slide"/><Relationship Id="rId37" Target="slides/slide22.xml" Type="http://schemas.openxmlformats.org/officeDocument/2006/relationships/slide"/><Relationship Id="rId38" Target="slides/slide23.xml" Type="http://schemas.openxmlformats.org/officeDocument/2006/relationships/slide"/><Relationship Id="rId39" Target="slides/slide2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95550" cy="10292420"/>
          </a:xfrm>
          <a:custGeom>
            <a:avLst/>
            <a:gdLst/>
            <a:ahLst/>
            <a:cxnLst/>
            <a:rect r="r" b="b" t="t" l="l"/>
            <a:pathLst>
              <a:path h="10292420" w="18295550">
                <a:moveTo>
                  <a:pt x="0" y="0"/>
                </a:moveTo>
                <a:lnTo>
                  <a:pt x="18295550" y="0"/>
                </a:lnTo>
                <a:lnTo>
                  <a:pt x="18295550" y="10292420"/>
                </a:lnTo>
                <a:lnTo>
                  <a:pt x="0" y="10292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20" b="-7797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10275" y="4569948"/>
            <a:ext cx="12475001" cy="1333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sz="9999" spc="-499">
                <a:solidFill>
                  <a:srgbClr val="000000"/>
                </a:solidFill>
                <a:latin typeface="Telegraf Medium"/>
              </a:rPr>
              <a:t>Agenda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95550" cy="10292420"/>
          </a:xfrm>
          <a:custGeom>
            <a:avLst/>
            <a:gdLst/>
            <a:ahLst/>
            <a:cxnLst/>
            <a:rect r="r" b="b" t="t" l="l"/>
            <a:pathLst>
              <a:path h="10292420" w="18295550">
                <a:moveTo>
                  <a:pt x="0" y="0"/>
                </a:moveTo>
                <a:lnTo>
                  <a:pt x="18295550" y="0"/>
                </a:lnTo>
                <a:lnTo>
                  <a:pt x="18295550" y="10292420"/>
                </a:lnTo>
                <a:lnTo>
                  <a:pt x="0" y="10292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20" b="-7797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10275" y="4569948"/>
            <a:ext cx="12475001" cy="1333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sz="9999" spc="-499">
                <a:solidFill>
                  <a:srgbClr val="000000"/>
                </a:solidFill>
                <a:latin typeface="Telegraf Medium"/>
              </a:rPr>
              <a:t>Data/Analysis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90518" y="3615952"/>
            <a:ext cx="9983261" cy="6097453"/>
          </a:xfrm>
          <a:custGeom>
            <a:avLst/>
            <a:gdLst/>
            <a:ahLst/>
            <a:cxnLst/>
            <a:rect r="r" b="b" t="t" l="l"/>
            <a:pathLst>
              <a:path h="6097453" w="9983261">
                <a:moveTo>
                  <a:pt x="0" y="0"/>
                </a:moveTo>
                <a:lnTo>
                  <a:pt x="9983261" y="0"/>
                </a:lnTo>
                <a:lnTo>
                  <a:pt x="9983261" y="6097453"/>
                </a:lnTo>
                <a:lnTo>
                  <a:pt x="0" y="60974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17" r="0" b="-171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41280"/>
            <a:ext cx="17714104" cy="316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Casual Users vs. Members:</a:t>
            </a:r>
          </a:p>
          <a:p>
            <a:pPr marL="0" indent="0" lvl="0">
              <a:lnSpc>
                <a:spcPts val="139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- Significant Contribution: Strategies to enhance engagement and retention.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14425"/>
            <a:ext cx="629920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949"/>
              </a:lnSpc>
              <a:spcBef>
                <a:spcPct val="0"/>
              </a:spcBef>
            </a:pPr>
            <a:r>
              <a:rPr lang="en-US" sz="5499" spc="-274">
                <a:solidFill>
                  <a:srgbClr val="000000"/>
                </a:solidFill>
                <a:latin typeface="Telegraf Medium"/>
              </a:rPr>
              <a:t>Temporal Patterns: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6438" y="3947760"/>
            <a:ext cx="10239307" cy="6339240"/>
          </a:xfrm>
          <a:custGeom>
            <a:avLst/>
            <a:gdLst/>
            <a:ahLst/>
            <a:cxnLst/>
            <a:rect r="r" b="b" t="t" l="l"/>
            <a:pathLst>
              <a:path h="6339240" w="10239307">
                <a:moveTo>
                  <a:pt x="0" y="0"/>
                </a:moveTo>
                <a:lnTo>
                  <a:pt x="10239307" y="0"/>
                </a:lnTo>
                <a:lnTo>
                  <a:pt x="10239307" y="6339240"/>
                </a:lnTo>
                <a:lnTo>
                  <a:pt x="0" y="633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42380"/>
            <a:ext cx="16885999" cy="2568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747"/>
              </a:lnSpc>
            </a:pPr>
          </a:p>
          <a:p>
            <a:pPr marL="0" indent="0" lvl="0">
              <a:lnSpc>
                <a:spcPts val="3303"/>
              </a:lnSpc>
            </a:pPr>
          </a:p>
          <a:p>
            <a:pPr marL="0" indent="0" lvl="0">
              <a:lnSpc>
                <a:spcPts val="3303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Key and Less Popular Stations:</a:t>
            </a:r>
          </a:p>
          <a:p>
            <a:pPr marL="0" indent="0" lvl="0">
              <a:lnSpc>
                <a:spcPts val="3303"/>
              </a:lnSpc>
            </a:pPr>
          </a:p>
          <a:p>
            <a:pPr marL="0" indent="0" lvl="0">
              <a:lnSpc>
                <a:spcPts val="3303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- Strategic Locations: Valuable information for expansion and maintenance.</a:t>
            </a:r>
          </a:p>
          <a:p>
            <a:pPr marL="0" indent="0" lvl="0">
              <a:lnSpc>
                <a:spcPts val="1373"/>
              </a:lnSpc>
            </a:pPr>
          </a:p>
          <a:p>
            <a:pPr marL="0" indent="0" lvl="0">
              <a:lnSpc>
                <a:spcPts val="274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14425"/>
            <a:ext cx="629920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949"/>
              </a:lnSpc>
              <a:spcBef>
                <a:spcPct val="0"/>
              </a:spcBef>
            </a:pPr>
            <a:r>
              <a:rPr lang="en-US" sz="5499" spc="-274">
                <a:solidFill>
                  <a:srgbClr val="000000"/>
                </a:solidFill>
                <a:latin typeface="Telegraf Medium"/>
              </a:rPr>
              <a:t>Temporal Patterns: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66862" y="3990443"/>
            <a:ext cx="9154276" cy="5661681"/>
          </a:xfrm>
          <a:custGeom>
            <a:avLst/>
            <a:gdLst/>
            <a:ahLst/>
            <a:cxnLst/>
            <a:rect r="r" b="b" t="t" l="l"/>
            <a:pathLst>
              <a:path h="5661681" w="9154276">
                <a:moveTo>
                  <a:pt x="0" y="0"/>
                </a:moveTo>
                <a:lnTo>
                  <a:pt x="9154276" y="0"/>
                </a:lnTo>
                <a:lnTo>
                  <a:pt x="9154276" y="5661681"/>
                </a:lnTo>
                <a:lnTo>
                  <a:pt x="0" y="5661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42380"/>
            <a:ext cx="16885999" cy="2568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747"/>
              </a:lnSpc>
            </a:pPr>
          </a:p>
          <a:p>
            <a:pPr marL="0" indent="0" lvl="0">
              <a:lnSpc>
                <a:spcPts val="3303"/>
              </a:lnSpc>
            </a:pPr>
          </a:p>
          <a:p>
            <a:pPr marL="0" indent="0" lvl="0">
              <a:lnSpc>
                <a:spcPts val="3303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Key and Less Popular Stations:</a:t>
            </a:r>
          </a:p>
          <a:p>
            <a:pPr marL="0" indent="0" lvl="0">
              <a:lnSpc>
                <a:spcPts val="3303"/>
              </a:lnSpc>
            </a:pPr>
          </a:p>
          <a:p>
            <a:pPr marL="0" indent="0" lvl="0">
              <a:lnSpc>
                <a:spcPts val="3303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- Strategic Locations: Valuable information for expansion and maintenance.</a:t>
            </a:r>
          </a:p>
          <a:p>
            <a:pPr marL="0" indent="0" lvl="0">
              <a:lnSpc>
                <a:spcPts val="1373"/>
              </a:lnSpc>
            </a:pPr>
          </a:p>
          <a:p>
            <a:pPr marL="0" indent="0" lvl="0">
              <a:lnSpc>
                <a:spcPts val="274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14425"/>
            <a:ext cx="629920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949"/>
              </a:lnSpc>
              <a:spcBef>
                <a:spcPct val="0"/>
              </a:spcBef>
            </a:pPr>
            <a:r>
              <a:rPr lang="en-US" sz="5499" spc="-274">
                <a:solidFill>
                  <a:srgbClr val="000000"/>
                </a:solidFill>
                <a:latin typeface="Telegraf Medium"/>
              </a:rPr>
              <a:t>Temporal Patterns: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703767">
            <a:off x="-1013477" y="4794268"/>
            <a:ext cx="9552070" cy="9838274"/>
          </a:xfrm>
          <a:custGeom>
            <a:avLst/>
            <a:gdLst/>
            <a:ahLst/>
            <a:cxnLst/>
            <a:rect r="r" b="b" t="t" l="l"/>
            <a:pathLst>
              <a:path h="9838274" w="9552070">
                <a:moveTo>
                  <a:pt x="9552069" y="0"/>
                </a:moveTo>
                <a:lnTo>
                  <a:pt x="0" y="0"/>
                </a:lnTo>
                <a:lnTo>
                  <a:pt x="0" y="9838274"/>
                </a:lnTo>
                <a:lnTo>
                  <a:pt x="9552069" y="9838274"/>
                </a:lnTo>
                <a:lnTo>
                  <a:pt x="9552069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99227" y="2851742"/>
            <a:ext cx="11489546" cy="7098109"/>
          </a:xfrm>
          <a:custGeom>
            <a:avLst/>
            <a:gdLst/>
            <a:ahLst/>
            <a:cxnLst/>
            <a:rect r="r" b="b" t="t" l="l"/>
            <a:pathLst>
              <a:path h="7098109" w="11489546">
                <a:moveTo>
                  <a:pt x="0" y="0"/>
                </a:moveTo>
                <a:lnTo>
                  <a:pt x="11489546" y="0"/>
                </a:lnTo>
                <a:lnTo>
                  <a:pt x="11489546" y="7098109"/>
                </a:lnTo>
                <a:lnTo>
                  <a:pt x="0" y="70981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62795" y="1246409"/>
            <a:ext cx="1707017" cy="1707017"/>
          </a:xfrm>
          <a:custGeom>
            <a:avLst/>
            <a:gdLst/>
            <a:ahLst/>
            <a:cxnLst/>
            <a:rect r="r" b="b" t="t" l="l"/>
            <a:pathLst>
              <a:path h="1707017" w="1707017">
                <a:moveTo>
                  <a:pt x="0" y="0"/>
                </a:moveTo>
                <a:lnTo>
                  <a:pt x="1707017" y="0"/>
                </a:lnTo>
                <a:lnTo>
                  <a:pt x="1707017" y="1707017"/>
                </a:lnTo>
                <a:lnTo>
                  <a:pt x="0" y="17070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111661"/>
            <a:ext cx="16230600" cy="1135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- Weekends: Increased activity, indicating potential recreational trends.</a:t>
            </a:r>
          </a:p>
          <a:p>
            <a:pPr marL="0" indent="0" lvl="0">
              <a:lnSpc>
                <a:spcPts val="1629"/>
              </a:lnSpc>
            </a:pPr>
          </a:p>
          <a:p>
            <a:pPr marL="0" indent="0" lvl="0">
              <a:lnSpc>
                <a:spcPts val="32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14425"/>
            <a:ext cx="629920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949"/>
              </a:lnSpc>
              <a:spcBef>
                <a:spcPct val="0"/>
              </a:spcBef>
            </a:pPr>
            <a:r>
              <a:rPr lang="en-US" sz="5499" spc="-274">
                <a:solidFill>
                  <a:srgbClr val="000000"/>
                </a:solidFill>
                <a:latin typeface="Telegraf Medium"/>
              </a:rPr>
              <a:t>Temporal Patterns: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703767">
            <a:off x="-1013477" y="4794268"/>
            <a:ext cx="9552070" cy="9838274"/>
          </a:xfrm>
          <a:custGeom>
            <a:avLst/>
            <a:gdLst/>
            <a:ahLst/>
            <a:cxnLst/>
            <a:rect r="r" b="b" t="t" l="l"/>
            <a:pathLst>
              <a:path h="9838274" w="9552070">
                <a:moveTo>
                  <a:pt x="9552069" y="0"/>
                </a:moveTo>
                <a:lnTo>
                  <a:pt x="0" y="0"/>
                </a:lnTo>
                <a:lnTo>
                  <a:pt x="0" y="9838274"/>
                </a:lnTo>
                <a:lnTo>
                  <a:pt x="9552069" y="9838274"/>
                </a:lnTo>
                <a:lnTo>
                  <a:pt x="9552069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93979" y="3274356"/>
            <a:ext cx="11100042" cy="6731246"/>
          </a:xfrm>
          <a:custGeom>
            <a:avLst/>
            <a:gdLst/>
            <a:ahLst/>
            <a:cxnLst/>
            <a:rect r="r" b="b" t="t" l="l"/>
            <a:pathLst>
              <a:path h="6731246" w="11100042">
                <a:moveTo>
                  <a:pt x="0" y="0"/>
                </a:moveTo>
                <a:lnTo>
                  <a:pt x="11100042" y="0"/>
                </a:lnTo>
                <a:lnTo>
                  <a:pt x="11100042" y="6731246"/>
                </a:lnTo>
                <a:lnTo>
                  <a:pt x="0" y="6731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12" r="0" b="-101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051882"/>
            <a:ext cx="16230600" cy="1222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629"/>
              </a:lnSpc>
            </a:pPr>
          </a:p>
          <a:p>
            <a:pPr marL="0" indent="0" lvl="0">
              <a:lnSpc>
                <a:spcPts val="3259"/>
              </a:lnSpc>
            </a:pPr>
            <a:r>
              <a:rPr lang="en-US" sz="2328">
                <a:solidFill>
                  <a:srgbClr val="000000"/>
                </a:solidFill>
                <a:latin typeface="Telegraf"/>
              </a:rPr>
              <a:t>- Average Duration: Weekly variation, suggesting different usage patterns.</a:t>
            </a:r>
          </a:p>
          <a:p>
            <a:pPr marL="0" indent="0" lvl="0">
              <a:lnSpc>
                <a:spcPts val="1629"/>
              </a:lnSpc>
            </a:pPr>
          </a:p>
          <a:p>
            <a:pPr marL="0" indent="0" lvl="0">
              <a:lnSpc>
                <a:spcPts val="32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14425"/>
            <a:ext cx="629920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949"/>
              </a:lnSpc>
              <a:spcBef>
                <a:spcPct val="0"/>
              </a:spcBef>
            </a:pPr>
            <a:r>
              <a:rPr lang="en-US" sz="5499" spc="-274">
                <a:solidFill>
                  <a:srgbClr val="000000"/>
                </a:solidFill>
                <a:latin typeface="Telegraf Medium"/>
              </a:rPr>
              <a:t>Temporal Patterns: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703767">
            <a:off x="-1013477" y="4794268"/>
            <a:ext cx="9552070" cy="9838274"/>
          </a:xfrm>
          <a:custGeom>
            <a:avLst/>
            <a:gdLst/>
            <a:ahLst/>
            <a:cxnLst/>
            <a:rect r="r" b="b" t="t" l="l"/>
            <a:pathLst>
              <a:path h="9838274" w="9552070">
                <a:moveTo>
                  <a:pt x="9552069" y="0"/>
                </a:moveTo>
                <a:lnTo>
                  <a:pt x="0" y="0"/>
                </a:lnTo>
                <a:lnTo>
                  <a:pt x="0" y="9838274"/>
                </a:lnTo>
                <a:lnTo>
                  <a:pt x="9552069" y="9838274"/>
                </a:lnTo>
                <a:lnTo>
                  <a:pt x="9552069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48568" y="4108248"/>
            <a:ext cx="8790863" cy="5435684"/>
          </a:xfrm>
          <a:custGeom>
            <a:avLst/>
            <a:gdLst/>
            <a:ahLst/>
            <a:cxnLst/>
            <a:rect r="r" b="b" t="t" l="l"/>
            <a:pathLst>
              <a:path h="5435684" w="8790863">
                <a:moveTo>
                  <a:pt x="0" y="0"/>
                </a:moveTo>
                <a:lnTo>
                  <a:pt x="8790864" y="0"/>
                </a:lnTo>
                <a:lnTo>
                  <a:pt x="8790864" y="5435683"/>
                </a:lnTo>
                <a:lnTo>
                  <a:pt x="0" y="5435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994348"/>
            <a:ext cx="16230600" cy="125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59"/>
              </a:lnSpc>
            </a:pPr>
            <a:r>
              <a:rPr lang="en-US" sz="2328">
                <a:solidFill>
                  <a:srgbClr val="000000"/>
                </a:solidFill>
                <a:latin typeface="Telegraf"/>
              </a:rPr>
              <a:t>- Weekends: Increased activity, indicating potential recreational trends.</a:t>
            </a:r>
          </a:p>
          <a:p>
            <a:pPr marL="0" indent="0" lvl="0">
              <a:lnSpc>
                <a:spcPts val="1629"/>
              </a:lnSpc>
            </a:pPr>
          </a:p>
          <a:p>
            <a:pPr marL="0" indent="0" lvl="0">
              <a:lnSpc>
                <a:spcPts val="3259"/>
              </a:lnSpc>
            </a:pPr>
            <a:r>
              <a:rPr lang="en-US" sz="2328">
                <a:solidFill>
                  <a:srgbClr val="000000"/>
                </a:solidFill>
                <a:latin typeface="Telegraf"/>
              </a:rPr>
              <a:t>- Average Duration: Weekly variation, suggesting different usage patterns.</a:t>
            </a:r>
          </a:p>
          <a:p>
            <a:pPr marL="0" indent="0" lvl="0">
              <a:lnSpc>
                <a:spcPts val="1629"/>
              </a:lnSpc>
            </a:pPr>
            <a:r>
              <a:rPr lang="en-US" sz="1164">
                <a:solidFill>
                  <a:srgbClr val="000000"/>
                </a:solidFill>
                <a:latin typeface="Telegraf"/>
              </a:rPr>
              <a:t>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14425"/>
            <a:ext cx="629920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949"/>
              </a:lnSpc>
              <a:spcBef>
                <a:spcPct val="0"/>
              </a:spcBef>
            </a:pPr>
            <a:r>
              <a:rPr lang="en-US" sz="5499" spc="-274">
                <a:solidFill>
                  <a:srgbClr val="000000"/>
                </a:solidFill>
                <a:latin typeface="Telegraf Medium"/>
              </a:rPr>
              <a:t>Temporal Patterns: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95550" cy="10292420"/>
          </a:xfrm>
          <a:custGeom>
            <a:avLst/>
            <a:gdLst/>
            <a:ahLst/>
            <a:cxnLst/>
            <a:rect r="r" b="b" t="t" l="l"/>
            <a:pathLst>
              <a:path h="10292420" w="18295550">
                <a:moveTo>
                  <a:pt x="0" y="0"/>
                </a:moveTo>
                <a:lnTo>
                  <a:pt x="18295550" y="0"/>
                </a:lnTo>
                <a:lnTo>
                  <a:pt x="18295550" y="10292420"/>
                </a:lnTo>
                <a:lnTo>
                  <a:pt x="0" y="10292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20" b="-7797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10275" y="4569948"/>
            <a:ext cx="12475001" cy="1333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sz="9999" spc="-499">
                <a:solidFill>
                  <a:srgbClr val="000000"/>
                </a:solidFill>
                <a:latin typeface="Telegraf Medium"/>
              </a:rPr>
              <a:t>Recommendations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703767">
            <a:off x="-1013477" y="4794268"/>
            <a:ext cx="9552070" cy="9838274"/>
          </a:xfrm>
          <a:custGeom>
            <a:avLst/>
            <a:gdLst/>
            <a:ahLst/>
            <a:cxnLst/>
            <a:rect r="r" b="b" t="t" l="l"/>
            <a:pathLst>
              <a:path h="9838274" w="9552070">
                <a:moveTo>
                  <a:pt x="9552069" y="0"/>
                </a:moveTo>
                <a:lnTo>
                  <a:pt x="0" y="0"/>
                </a:lnTo>
                <a:lnTo>
                  <a:pt x="0" y="9838274"/>
                </a:lnTo>
                <a:lnTo>
                  <a:pt x="9552069" y="9838274"/>
                </a:lnTo>
                <a:lnTo>
                  <a:pt x="9552069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41631" y="1925733"/>
            <a:ext cx="16004739" cy="497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Resource Optimization: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- Strategic Adjustments: Consideration of daily and weekly variations.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Marketing Campaigns: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- Less Popular Stations: Specific strategies to increase awareness and participation.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881189" y="6644314"/>
            <a:ext cx="2410330" cy="2410330"/>
          </a:xfrm>
          <a:custGeom>
            <a:avLst/>
            <a:gdLst/>
            <a:ahLst/>
            <a:cxnLst/>
            <a:rect r="r" b="b" t="t" l="l"/>
            <a:pathLst>
              <a:path h="2410330" w="2410330">
                <a:moveTo>
                  <a:pt x="0" y="0"/>
                </a:moveTo>
                <a:lnTo>
                  <a:pt x="2410330" y="0"/>
                </a:lnTo>
                <a:lnTo>
                  <a:pt x="2410330" y="2410330"/>
                </a:lnTo>
                <a:lnTo>
                  <a:pt x="0" y="24103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23530" y="6613704"/>
            <a:ext cx="2440940" cy="2440940"/>
          </a:xfrm>
          <a:custGeom>
            <a:avLst/>
            <a:gdLst/>
            <a:ahLst/>
            <a:cxnLst/>
            <a:rect r="r" b="b" t="t" l="l"/>
            <a:pathLst>
              <a:path h="2440940" w="2440940">
                <a:moveTo>
                  <a:pt x="0" y="0"/>
                </a:moveTo>
                <a:lnTo>
                  <a:pt x="2440940" y="0"/>
                </a:lnTo>
                <a:lnTo>
                  <a:pt x="2440940" y="2440940"/>
                </a:lnTo>
                <a:lnTo>
                  <a:pt x="0" y="2440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93245" y="6613704"/>
            <a:ext cx="2361819" cy="2361819"/>
          </a:xfrm>
          <a:custGeom>
            <a:avLst/>
            <a:gdLst/>
            <a:ahLst/>
            <a:cxnLst/>
            <a:rect r="r" b="b" t="t" l="l"/>
            <a:pathLst>
              <a:path h="2361819" w="2361819">
                <a:moveTo>
                  <a:pt x="0" y="0"/>
                </a:moveTo>
                <a:lnTo>
                  <a:pt x="2361819" y="0"/>
                </a:lnTo>
                <a:lnTo>
                  <a:pt x="2361819" y="2361819"/>
                </a:lnTo>
                <a:lnTo>
                  <a:pt x="0" y="23618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00088"/>
            <a:ext cx="629920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949"/>
              </a:lnSpc>
              <a:spcBef>
                <a:spcPct val="0"/>
              </a:spcBef>
            </a:pPr>
            <a:r>
              <a:rPr lang="en-US" sz="5499" spc="-274">
                <a:solidFill>
                  <a:srgbClr val="000000"/>
                </a:solidFill>
                <a:latin typeface="Telegraf Medium"/>
              </a:rPr>
              <a:t>Recommendations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703767">
            <a:off x="-1013477" y="4794268"/>
            <a:ext cx="9552070" cy="9838274"/>
          </a:xfrm>
          <a:custGeom>
            <a:avLst/>
            <a:gdLst/>
            <a:ahLst/>
            <a:cxnLst/>
            <a:rect r="r" b="b" t="t" l="l"/>
            <a:pathLst>
              <a:path h="9838274" w="9552070">
                <a:moveTo>
                  <a:pt x="9552069" y="0"/>
                </a:moveTo>
                <a:lnTo>
                  <a:pt x="0" y="0"/>
                </a:lnTo>
                <a:lnTo>
                  <a:pt x="0" y="9838274"/>
                </a:lnTo>
                <a:lnTo>
                  <a:pt x="9552069" y="9838274"/>
                </a:lnTo>
                <a:lnTo>
                  <a:pt x="9552069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41631" y="1790155"/>
            <a:ext cx="16004739" cy="462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Membership Programs and Retention: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- Strengthening: Incentives and promotions to retain members and convert casual users.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Continuous Temporal Analysis: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- Strategic Adaptation: Alignment with temporal and seasonal patterns.</a:t>
            </a:r>
          </a:p>
          <a:p>
            <a:pPr marL="0" indent="0" lvl="0">
              <a:lnSpc>
                <a:spcPts val="2520"/>
              </a:lnSpc>
            </a:pPr>
          </a:p>
          <a:p>
            <a:pPr marL="0" indent="0" lvl="0">
              <a:lnSpc>
                <a:spcPts val="252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897108" y="6700941"/>
            <a:ext cx="2493785" cy="2493785"/>
          </a:xfrm>
          <a:custGeom>
            <a:avLst/>
            <a:gdLst/>
            <a:ahLst/>
            <a:cxnLst/>
            <a:rect r="r" b="b" t="t" l="l"/>
            <a:pathLst>
              <a:path h="2493785" w="2493785">
                <a:moveTo>
                  <a:pt x="0" y="0"/>
                </a:moveTo>
                <a:lnTo>
                  <a:pt x="2493784" y="0"/>
                </a:lnTo>
                <a:lnTo>
                  <a:pt x="2493784" y="2493785"/>
                </a:lnTo>
                <a:lnTo>
                  <a:pt x="0" y="24937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43490" y="6620121"/>
            <a:ext cx="2291699" cy="2291699"/>
          </a:xfrm>
          <a:custGeom>
            <a:avLst/>
            <a:gdLst/>
            <a:ahLst/>
            <a:cxnLst/>
            <a:rect r="r" b="b" t="t" l="l"/>
            <a:pathLst>
              <a:path h="2291699" w="2291699">
                <a:moveTo>
                  <a:pt x="0" y="0"/>
                </a:moveTo>
                <a:lnTo>
                  <a:pt x="2291699" y="0"/>
                </a:lnTo>
                <a:lnTo>
                  <a:pt x="2291699" y="2291699"/>
                </a:lnTo>
                <a:lnTo>
                  <a:pt x="0" y="22916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8367" y="6620121"/>
            <a:ext cx="2655425" cy="2655425"/>
          </a:xfrm>
          <a:custGeom>
            <a:avLst/>
            <a:gdLst/>
            <a:ahLst/>
            <a:cxnLst/>
            <a:rect r="r" b="b" t="t" l="l"/>
            <a:pathLst>
              <a:path h="2655425" w="2655425">
                <a:moveTo>
                  <a:pt x="0" y="0"/>
                </a:moveTo>
                <a:lnTo>
                  <a:pt x="2655425" y="0"/>
                </a:lnTo>
                <a:lnTo>
                  <a:pt x="2655425" y="2655425"/>
                </a:lnTo>
                <a:lnTo>
                  <a:pt x="0" y="26554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52089" y="733976"/>
            <a:ext cx="629920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949"/>
              </a:lnSpc>
              <a:spcBef>
                <a:spcPct val="0"/>
              </a:spcBef>
            </a:pPr>
            <a:r>
              <a:rPr lang="en-US" sz="5499" spc="-274">
                <a:solidFill>
                  <a:srgbClr val="000000"/>
                </a:solidFill>
                <a:latin typeface="Telegraf Medium"/>
              </a:rPr>
              <a:t>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314910" y="514350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3" y="0"/>
                </a:moveTo>
                <a:lnTo>
                  <a:pt x="0" y="0"/>
                </a:lnTo>
                <a:lnTo>
                  <a:pt x="0" y="11715241"/>
                </a:lnTo>
                <a:lnTo>
                  <a:pt x="11374433" y="11715241"/>
                </a:lnTo>
                <a:lnTo>
                  <a:pt x="11374433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7899333">
            <a:off x="-3269562" y="-482892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4" y="0"/>
                </a:moveTo>
                <a:lnTo>
                  <a:pt x="0" y="0"/>
                </a:lnTo>
                <a:lnTo>
                  <a:pt x="0" y="11715240"/>
                </a:lnTo>
                <a:lnTo>
                  <a:pt x="11374434" y="11715240"/>
                </a:lnTo>
                <a:lnTo>
                  <a:pt x="11374434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695400"/>
            <a:ext cx="16970206" cy="4557565"/>
            <a:chOff x="0" y="0"/>
            <a:chExt cx="22626941" cy="607675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839398"/>
              <a:ext cx="19424971" cy="423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Telegraf"/>
                </a:rPr>
                <a:t>- Welcome and Acknowledgment: Greet the audience and express gratitude for their time.</a:t>
              </a:r>
            </a:p>
            <a:p>
              <a:pPr marL="0" indent="0" lvl="0">
                <a:lnSpc>
                  <a:spcPts val="5040"/>
                </a:lnSpc>
                <a:spcBef>
                  <a:spcPct val="0"/>
                </a:spcBef>
              </a:pPr>
            </a:p>
            <a:p>
              <a:pPr marL="0" indent="0" lvl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Telegraf"/>
                </a:rPr>
                <a:t>- Contextualization: Briefly explain the importance of data analysis in Cyclistic's marketing strategy.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42875"/>
              <a:ext cx="22626941" cy="1470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199"/>
                </a:lnSpc>
                <a:spcBef>
                  <a:spcPct val="0"/>
                </a:spcBef>
              </a:pPr>
              <a:r>
                <a:rPr lang="en-US" sz="7999" spc="-399">
                  <a:solidFill>
                    <a:srgbClr val="000000"/>
                  </a:solidFill>
                  <a:latin typeface="Telegraf Medium"/>
                </a:rPr>
                <a:t>- Introduction (4 minutes):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703767">
            <a:off x="-1013477" y="4794268"/>
            <a:ext cx="9552070" cy="9838274"/>
          </a:xfrm>
          <a:custGeom>
            <a:avLst/>
            <a:gdLst/>
            <a:ahLst/>
            <a:cxnLst/>
            <a:rect r="r" b="b" t="t" l="l"/>
            <a:pathLst>
              <a:path h="9838274" w="9552070">
                <a:moveTo>
                  <a:pt x="9552069" y="0"/>
                </a:moveTo>
                <a:lnTo>
                  <a:pt x="0" y="0"/>
                </a:lnTo>
                <a:lnTo>
                  <a:pt x="0" y="9838274"/>
                </a:lnTo>
                <a:lnTo>
                  <a:pt x="9552069" y="9838274"/>
                </a:lnTo>
                <a:lnTo>
                  <a:pt x="9552069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06400" y="6542132"/>
            <a:ext cx="2790579" cy="2790579"/>
          </a:xfrm>
          <a:custGeom>
            <a:avLst/>
            <a:gdLst/>
            <a:ahLst/>
            <a:cxnLst/>
            <a:rect r="r" b="b" t="t" l="l"/>
            <a:pathLst>
              <a:path h="2790579" w="2790579">
                <a:moveTo>
                  <a:pt x="0" y="0"/>
                </a:moveTo>
                <a:lnTo>
                  <a:pt x="2790579" y="0"/>
                </a:lnTo>
                <a:lnTo>
                  <a:pt x="2790579" y="2790579"/>
                </a:lnTo>
                <a:lnTo>
                  <a:pt x="0" y="2790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7858" y="6467721"/>
            <a:ext cx="2939401" cy="2939401"/>
          </a:xfrm>
          <a:custGeom>
            <a:avLst/>
            <a:gdLst/>
            <a:ahLst/>
            <a:cxnLst/>
            <a:rect r="r" b="b" t="t" l="l"/>
            <a:pathLst>
              <a:path h="2939401" w="2939401">
                <a:moveTo>
                  <a:pt x="0" y="0"/>
                </a:moveTo>
                <a:lnTo>
                  <a:pt x="2939401" y="0"/>
                </a:lnTo>
                <a:lnTo>
                  <a:pt x="2939401" y="2939401"/>
                </a:lnTo>
                <a:lnTo>
                  <a:pt x="0" y="29394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98139" y="6314579"/>
            <a:ext cx="3245684" cy="3245684"/>
          </a:xfrm>
          <a:custGeom>
            <a:avLst/>
            <a:gdLst/>
            <a:ahLst/>
            <a:cxnLst/>
            <a:rect r="r" b="b" t="t" l="l"/>
            <a:pathLst>
              <a:path h="3245684" w="3245684">
                <a:moveTo>
                  <a:pt x="0" y="0"/>
                </a:moveTo>
                <a:lnTo>
                  <a:pt x="3245683" y="0"/>
                </a:lnTo>
                <a:lnTo>
                  <a:pt x="3245683" y="3245684"/>
                </a:lnTo>
                <a:lnTo>
                  <a:pt x="0" y="32456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41631" y="1790155"/>
            <a:ext cx="16004739" cy="2500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Exploration of Additional Data: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- Data Enrichment: Incorporation of demographic and external data for comprehensive understanding.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2089" y="733976"/>
            <a:ext cx="629920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949"/>
              </a:lnSpc>
              <a:spcBef>
                <a:spcPct val="0"/>
              </a:spcBef>
            </a:pPr>
            <a:r>
              <a:rPr lang="en-US" sz="5499" spc="-274">
                <a:solidFill>
                  <a:srgbClr val="000000"/>
                </a:solidFill>
                <a:latin typeface="Telegraf Medium"/>
              </a:rPr>
              <a:t>Recommendations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314910" y="514350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3" y="0"/>
                </a:moveTo>
                <a:lnTo>
                  <a:pt x="0" y="0"/>
                </a:lnTo>
                <a:lnTo>
                  <a:pt x="0" y="11715241"/>
                </a:lnTo>
                <a:lnTo>
                  <a:pt x="11374433" y="11715241"/>
                </a:lnTo>
                <a:lnTo>
                  <a:pt x="11374433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7899333">
            <a:off x="-3269562" y="-482892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4" y="0"/>
                </a:moveTo>
                <a:lnTo>
                  <a:pt x="0" y="0"/>
                </a:lnTo>
                <a:lnTo>
                  <a:pt x="0" y="11715240"/>
                </a:lnTo>
                <a:lnTo>
                  <a:pt x="11374434" y="11715240"/>
                </a:lnTo>
                <a:lnTo>
                  <a:pt x="11374434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58837" y="1028700"/>
            <a:ext cx="13570326" cy="2137584"/>
            <a:chOff x="0" y="0"/>
            <a:chExt cx="18093768" cy="285011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274378"/>
              <a:ext cx="15533293" cy="575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00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0975"/>
              <a:ext cx="18093768" cy="18383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999"/>
                </a:lnSpc>
                <a:spcBef>
                  <a:spcPct val="0"/>
                </a:spcBef>
              </a:pPr>
              <a:r>
                <a:rPr lang="en-US" sz="9999" spc="-499">
                  <a:solidFill>
                    <a:srgbClr val="000000"/>
                  </a:solidFill>
                  <a:latin typeface="Telegraf Medium"/>
                </a:rPr>
                <a:t>Call to Action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314910" y="514350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3" y="0"/>
                </a:moveTo>
                <a:lnTo>
                  <a:pt x="0" y="0"/>
                </a:lnTo>
                <a:lnTo>
                  <a:pt x="0" y="11715241"/>
                </a:lnTo>
                <a:lnTo>
                  <a:pt x="11374433" y="11715241"/>
                </a:lnTo>
                <a:lnTo>
                  <a:pt x="11374433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7899333">
            <a:off x="-3269562" y="-482892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4" y="0"/>
                </a:moveTo>
                <a:lnTo>
                  <a:pt x="0" y="0"/>
                </a:lnTo>
                <a:lnTo>
                  <a:pt x="0" y="11715240"/>
                </a:lnTo>
                <a:lnTo>
                  <a:pt x="11374434" y="11715240"/>
                </a:lnTo>
                <a:lnTo>
                  <a:pt x="11374434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17655" y="5143500"/>
            <a:ext cx="3333958" cy="3333958"/>
          </a:xfrm>
          <a:custGeom>
            <a:avLst/>
            <a:gdLst/>
            <a:ahLst/>
            <a:cxnLst/>
            <a:rect r="r" b="b" t="t" l="l"/>
            <a:pathLst>
              <a:path h="3333958" w="3333958">
                <a:moveTo>
                  <a:pt x="0" y="0"/>
                </a:moveTo>
                <a:lnTo>
                  <a:pt x="3333959" y="0"/>
                </a:lnTo>
                <a:lnTo>
                  <a:pt x="3333959" y="3333958"/>
                </a:lnTo>
                <a:lnTo>
                  <a:pt x="0" y="3333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80609" y="5118079"/>
            <a:ext cx="3384800" cy="3384800"/>
          </a:xfrm>
          <a:custGeom>
            <a:avLst/>
            <a:gdLst/>
            <a:ahLst/>
            <a:cxnLst/>
            <a:rect r="r" b="b" t="t" l="l"/>
            <a:pathLst>
              <a:path h="3384800" w="3384800">
                <a:moveTo>
                  <a:pt x="0" y="0"/>
                </a:moveTo>
                <a:lnTo>
                  <a:pt x="3384801" y="0"/>
                </a:lnTo>
                <a:lnTo>
                  <a:pt x="3384801" y="3384800"/>
                </a:lnTo>
                <a:lnTo>
                  <a:pt x="0" y="338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94406" y="5227242"/>
            <a:ext cx="3250216" cy="3250216"/>
          </a:xfrm>
          <a:custGeom>
            <a:avLst/>
            <a:gdLst/>
            <a:ahLst/>
            <a:cxnLst/>
            <a:rect r="r" b="b" t="t" l="l"/>
            <a:pathLst>
              <a:path h="3250216" w="3250216">
                <a:moveTo>
                  <a:pt x="0" y="0"/>
                </a:moveTo>
                <a:lnTo>
                  <a:pt x="3250216" y="0"/>
                </a:lnTo>
                <a:lnTo>
                  <a:pt x="3250216" y="3250216"/>
                </a:lnTo>
                <a:lnTo>
                  <a:pt x="0" y="32502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58837" y="3761479"/>
            <a:ext cx="11649970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417655" y="1775199"/>
            <a:ext cx="14841645" cy="250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9"/>
              </a:lnSpc>
              <a:spcBef>
                <a:spcPct val="0"/>
              </a:spcBef>
            </a:pPr>
            <a:r>
              <a:rPr lang="en-US" sz="5499" spc="-274">
                <a:solidFill>
                  <a:srgbClr val="000000"/>
                </a:solidFill>
                <a:latin typeface="Telegraf Medium"/>
              </a:rPr>
              <a:t>Call to Action:</a:t>
            </a:r>
          </a:p>
          <a:p>
            <a:pPr>
              <a:lnSpc>
                <a:spcPts val="7699"/>
              </a:lnSpc>
              <a:spcBef>
                <a:spcPct val="0"/>
              </a:spcBef>
            </a:p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-139">
                <a:solidFill>
                  <a:srgbClr val="000000"/>
                </a:solidFill>
                <a:latin typeface="Telegraf Medium"/>
              </a:rPr>
              <a:t>- Post-Consolidation Evaluation: Review processes to restore customer response times.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314910" y="514350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3" y="0"/>
                </a:moveTo>
                <a:lnTo>
                  <a:pt x="0" y="0"/>
                </a:lnTo>
                <a:lnTo>
                  <a:pt x="0" y="11715241"/>
                </a:lnTo>
                <a:lnTo>
                  <a:pt x="11374433" y="11715241"/>
                </a:lnTo>
                <a:lnTo>
                  <a:pt x="11374433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7899333">
            <a:off x="-3269562" y="-482892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4" y="0"/>
                </a:moveTo>
                <a:lnTo>
                  <a:pt x="0" y="0"/>
                </a:lnTo>
                <a:lnTo>
                  <a:pt x="0" y="11715240"/>
                </a:lnTo>
                <a:lnTo>
                  <a:pt x="11374434" y="11715240"/>
                </a:lnTo>
                <a:lnTo>
                  <a:pt x="11374434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58837" y="1028700"/>
            <a:ext cx="13570326" cy="2137584"/>
            <a:chOff x="0" y="0"/>
            <a:chExt cx="18093768" cy="285011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274378"/>
              <a:ext cx="15533293" cy="575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00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0975"/>
              <a:ext cx="18093768" cy="18383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999"/>
                </a:lnSpc>
                <a:spcBef>
                  <a:spcPct val="0"/>
                </a:spcBef>
              </a:pPr>
              <a:r>
                <a:rPr lang="en-US" sz="9999" spc="-499">
                  <a:solidFill>
                    <a:srgbClr val="000000"/>
                  </a:solidFill>
                  <a:latin typeface="Telegraf Medium"/>
                </a:rPr>
                <a:t>Questions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993992" y="4229355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3" y="0"/>
                </a:moveTo>
                <a:lnTo>
                  <a:pt x="0" y="0"/>
                </a:lnTo>
                <a:lnTo>
                  <a:pt x="0" y="11715240"/>
                </a:lnTo>
                <a:lnTo>
                  <a:pt x="11374433" y="11715240"/>
                </a:lnTo>
                <a:lnTo>
                  <a:pt x="11374433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7899333">
            <a:off x="-4658517" y="-5936486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4" y="0"/>
                </a:moveTo>
                <a:lnTo>
                  <a:pt x="0" y="0"/>
                </a:lnTo>
                <a:lnTo>
                  <a:pt x="0" y="11715241"/>
                </a:lnTo>
                <a:lnTo>
                  <a:pt x="11374434" y="11715241"/>
                </a:lnTo>
                <a:lnTo>
                  <a:pt x="11374434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441117"/>
            <a:ext cx="16230600" cy="547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Lirio Moreno (Director of Marketing):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- Focus: Strategies to maximize annual memberships.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Cyclistic Marketing Analysis Team: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- Role: Data-backed support to guide strategies.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Cyclistic Executive Team:</a:t>
            </a:r>
          </a:p>
          <a:p>
            <a:pPr marL="0" indent="0" lvl="0">
              <a:lnSpc>
                <a:spcPts val="3919"/>
              </a:lnSpc>
            </a:pPr>
          </a:p>
          <a:p>
            <a:pPr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</a:rPr>
              <a:t>- Responsibility:Ensuring informative backing for strategic decisions.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14425"/>
            <a:ext cx="6977823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949"/>
              </a:lnSpc>
              <a:spcBef>
                <a:spcPct val="0"/>
              </a:spcBef>
            </a:pPr>
            <a:r>
              <a:rPr lang="en-US" sz="5499" spc="-274">
                <a:solidFill>
                  <a:srgbClr val="000000"/>
                </a:solidFill>
                <a:latin typeface="Telegraf Medium"/>
              </a:rPr>
              <a:t>Audience: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314910" y="514350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3" y="0"/>
                </a:moveTo>
                <a:lnTo>
                  <a:pt x="0" y="0"/>
                </a:lnTo>
                <a:lnTo>
                  <a:pt x="0" y="11715241"/>
                </a:lnTo>
                <a:lnTo>
                  <a:pt x="11374433" y="11715241"/>
                </a:lnTo>
                <a:lnTo>
                  <a:pt x="11374433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7899333">
            <a:off x="-3269562" y="-482892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4" y="0"/>
                </a:moveTo>
                <a:lnTo>
                  <a:pt x="0" y="0"/>
                </a:lnTo>
                <a:lnTo>
                  <a:pt x="0" y="11715240"/>
                </a:lnTo>
                <a:lnTo>
                  <a:pt x="11374434" y="11715240"/>
                </a:lnTo>
                <a:lnTo>
                  <a:pt x="11374434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5967269"/>
            <a:chOff x="0" y="0"/>
            <a:chExt cx="21640800" cy="795635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868104"/>
              <a:ext cx="18578380" cy="5088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</a:pPr>
            </a:p>
            <a:p>
              <a:pPr marL="0" indent="0" lvl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Telegraf"/>
                </a:rPr>
                <a:t>- Purpose of "Cycles_Keys": Maximize the number of annual memberships.</a:t>
              </a:r>
            </a:p>
            <a:p>
              <a:pPr marL="0" indent="0" lvl="0">
                <a:lnSpc>
                  <a:spcPts val="5040"/>
                </a:lnSpc>
                <a:spcBef>
                  <a:spcPct val="0"/>
                </a:spcBef>
              </a:pPr>
            </a:p>
            <a:p>
              <a:pPr marL="0" indent="0" lvl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Telegraf"/>
                </a:rPr>
                <a:t>- Specific Goals: Focus on strategies to convert casual users into annual members.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23825"/>
              <a:ext cx="21640800" cy="25177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749"/>
                </a:lnSpc>
                <a:spcBef>
                  <a:spcPct val="0"/>
                </a:spcBef>
              </a:pPr>
              <a:r>
                <a:rPr lang="en-US" sz="7499" spc="-374">
                  <a:solidFill>
                    <a:srgbClr val="000000"/>
                  </a:solidFill>
                  <a:latin typeface="Telegraf Medium"/>
                </a:rPr>
                <a:t>- Overview and Project Objectives (5 minutes):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993992" y="4229355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3" y="0"/>
                </a:moveTo>
                <a:lnTo>
                  <a:pt x="0" y="0"/>
                </a:lnTo>
                <a:lnTo>
                  <a:pt x="0" y="11715240"/>
                </a:lnTo>
                <a:lnTo>
                  <a:pt x="11374433" y="11715240"/>
                </a:lnTo>
                <a:lnTo>
                  <a:pt x="11374433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7899333">
            <a:off x="-4658517" y="-5936486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4" y="0"/>
                </a:moveTo>
                <a:lnTo>
                  <a:pt x="0" y="0"/>
                </a:lnTo>
                <a:lnTo>
                  <a:pt x="0" y="11715241"/>
                </a:lnTo>
                <a:lnTo>
                  <a:pt x="11374434" y="11715241"/>
                </a:lnTo>
                <a:lnTo>
                  <a:pt x="11374434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753591"/>
            <a:ext cx="16230600" cy="703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elegraf"/>
              </a:rPr>
              <a:t>- Temporal Patterns: Highlight weekend activity, implications for targeted campaigns.</a:t>
            </a:r>
          </a:p>
          <a:p>
            <a:pPr marL="0" indent="0" lvl="0">
              <a:lnSpc>
                <a:spcPts val="5040"/>
              </a:lnSpc>
            </a:pPr>
          </a:p>
          <a:p>
            <a:pPr marL="0" indent="0" lvl="0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elegraf"/>
              </a:rPr>
              <a:t>- Casual Users vs. Members: Differences in contribution, retention, and promotional strategies.</a:t>
            </a:r>
          </a:p>
          <a:p>
            <a:pPr marL="0" indent="0" lvl="0">
              <a:lnSpc>
                <a:spcPts val="5040"/>
              </a:lnSpc>
            </a:pPr>
          </a:p>
          <a:p>
            <a:pPr marL="0" indent="0" lvl="0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elegraf"/>
              </a:rPr>
              <a:t>- Key and Less Popular Stations: Identification of key stations for expansion and optimization.</a:t>
            </a:r>
          </a:p>
          <a:p>
            <a:pPr marL="0" indent="0" lvl="0">
              <a:lnSpc>
                <a:spcPts val="5040"/>
              </a:lnSpc>
            </a:pPr>
          </a:p>
          <a:p>
            <a:pPr marL="0" indent="0" lvl="0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Telegraf"/>
              </a:rPr>
              <a:t>- Travel Distribution and Considerations: Variability between stations and influential factors.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62050"/>
            <a:ext cx="16230600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480"/>
              </a:lnSpc>
              <a:spcBef>
                <a:spcPct val="0"/>
              </a:spcBef>
            </a:pPr>
            <a:r>
              <a:rPr lang="en-US" sz="7200" spc="-359">
                <a:solidFill>
                  <a:srgbClr val="000000"/>
                </a:solidFill>
                <a:latin typeface="Telegraf Medium"/>
              </a:rPr>
              <a:t>- Data and Analysis (10 minutes):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703767">
            <a:off x="-1013477" y="4794268"/>
            <a:ext cx="9552070" cy="9838274"/>
          </a:xfrm>
          <a:custGeom>
            <a:avLst/>
            <a:gdLst/>
            <a:ahLst/>
            <a:cxnLst/>
            <a:rect r="r" b="b" t="t" l="l"/>
            <a:pathLst>
              <a:path h="9838274" w="9552070">
                <a:moveTo>
                  <a:pt x="9552069" y="0"/>
                </a:moveTo>
                <a:lnTo>
                  <a:pt x="0" y="0"/>
                </a:lnTo>
                <a:lnTo>
                  <a:pt x="0" y="9838274"/>
                </a:lnTo>
                <a:lnTo>
                  <a:pt x="9552069" y="9838274"/>
                </a:lnTo>
                <a:lnTo>
                  <a:pt x="9552069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05310"/>
            <a:ext cx="16230600" cy="675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elegraf"/>
              </a:rPr>
              <a:t>- Resource Optimization: Adjustments based on daily demand and average trip duration.</a:t>
            </a:r>
          </a:p>
          <a:p>
            <a:pPr marL="0" indent="0" lvl="0">
              <a:lnSpc>
                <a:spcPts val="4480"/>
              </a:lnSpc>
            </a:pPr>
          </a:p>
          <a:p>
            <a:pPr marL="0" indent="0" lvl="0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elegraf"/>
              </a:rPr>
              <a:t>- Marketing Campaigns: Strategies for less popular stations.</a:t>
            </a:r>
          </a:p>
          <a:p>
            <a:pPr marL="0" indent="0" lvl="0">
              <a:lnSpc>
                <a:spcPts val="4480"/>
              </a:lnSpc>
            </a:pPr>
          </a:p>
          <a:p>
            <a:pPr marL="0" indent="0" lvl="0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elegraf"/>
              </a:rPr>
              <a:t>- Membership Programs and Retention: Strengthening programs for member engagement.</a:t>
            </a:r>
          </a:p>
          <a:p>
            <a:pPr marL="0" indent="0" lvl="0">
              <a:lnSpc>
                <a:spcPts val="4480"/>
              </a:lnSpc>
            </a:pPr>
          </a:p>
          <a:p>
            <a:pPr marL="0" indent="0" lvl="0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elegraf"/>
              </a:rPr>
              <a:t>- Continuous Temporal Analysis: Adaptation to temporal and seasonal patterns.</a:t>
            </a:r>
          </a:p>
          <a:p>
            <a:pPr marL="0" indent="0" lvl="0">
              <a:lnSpc>
                <a:spcPts val="4480"/>
              </a:lnSpc>
            </a:pPr>
          </a:p>
          <a:p>
            <a:pPr marL="0" indent="0" lvl="0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elegraf"/>
              </a:rPr>
              <a:t>- Exploration of Additional Data: Consideration of demographic data and external influences.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62050"/>
            <a:ext cx="16230600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480"/>
              </a:lnSpc>
              <a:spcBef>
                <a:spcPct val="0"/>
              </a:spcBef>
            </a:pPr>
            <a:r>
              <a:rPr lang="en-US" sz="7200" spc="-359">
                <a:solidFill>
                  <a:srgbClr val="000000"/>
                </a:solidFill>
                <a:latin typeface="Telegraf Medium"/>
              </a:rPr>
              <a:t>- Recommendations (3 minutes):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314910" y="514350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3" y="0"/>
                </a:moveTo>
                <a:lnTo>
                  <a:pt x="0" y="0"/>
                </a:lnTo>
                <a:lnTo>
                  <a:pt x="0" y="11715241"/>
                </a:lnTo>
                <a:lnTo>
                  <a:pt x="11374433" y="11715241"/>
                </a:lnTo>
                <a:lnTo>
                  <a:pt x="11374433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7899333">
            <a:off x="-3269562" y="-482892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4" y="0"/>
                </a:moveTo>
                <a:lnTo>
                  <a:pt x="0" y="0"/>
                </a:lnTo>
                <a:lnTo>
                  <a:pt x="0" y="11715240"/>
                </a:lnTo>
                <a:lnTo>
                  <a:pt x="11374434" y="11715240"/>
                </a:lnTo>
                <a:lnTo>
                  <a:pt x="11374434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5079540"/>
            <a:chOff x="0" y="0"/>
            <a:chExt cx="21640800" cy="677272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684465"/>
              <a:ext cx="18578380" cy="5088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</a:pPr>
            </a:p>
            <a:p>
              <a:pPr marL="0" indent="0" lvl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Telegraf"/>
                </a:rPr>
                <a:t>- Continuous Temporal Analysis: Constant adjustment based on pattern changes.</a:t>
              </a:r>
            </a:p>
            <a:p>
              <a:pPr marL="0" indent="0" lvl="0">
                <a:lnSpc>
                  <a:spcPts val="5040"/>
                </a:lnSpc>
                <a:spcBef>
                  <a:spcPct val="0"/>
                </a:spcBef>
              </a:pPr>
            </a:p>
            <a:p>
              <a:pPr marL="0" indent="0" lvl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Telegraf"/>
                </a:rPr>
                <a:t>- Exploration of Additional Data: Proactive incorporation of new data to enhance strategy.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3350"/>
              <a:ext cx="21640800" cy="13246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6480"/>
                </a:lnSpc>
                <a:spcBef>
                  <a:spcPct val="0"/>
                </a:spcBef>
              </a:pPr>
              <a:r>
                <a:rPr lang="en-US" sz="7200" spc="-359">
                  <a:solidFill>
                    <a:srgbClr val="000000"/>
                  </a:solidFill>
                  <a:latin typeface="Telegraf Medium"/>
                </a:rPr>
                <a:t>- Actionable Steps (3 minutes):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AD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703767">
            <a:off x="1517919" y="-3418462"/>
            <a:ext cx="15252162" cy="15709155"/>
          </a:xfrm>
          <a:custGeom>
            <a:avLst/>
            <a:gdLst/>
            <a:ahLst/>
            <a:cxnLst/>
            <a:rect r="r" b="b" t="t" l="l"/>
            <a:pathLst>
              <a:path h="15709155" w="15252162">
                <a:moveTo>
                  <a:pt x="15252162" y="0"/>
                </a:moveTo>
                <a:lnTo>
                  <a:pt x="0" y="0"/>
                </a:lnTo>
                <a:lnTo>
                  <a:pt x="0" y="15709155"/>
                </a:lnTo>
                <a:lnTo>
                  <a:pt x="15252162" y="15709155"/>
                </a:lnTo>
                <a:lnTo>
                  <a:pt x="15252162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2990177"/>
            <a:chOff x="0" y="0"/>
            <a:chExt cx="21640800" cy="39869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52400"/>
              <a:ext cx="21640800" cy="1605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432"/>
                </a:lnSpc>
              </a:pPr>
              <a:r>
                <a:rPr lang="en-US" sz="7200">
                  <a:solidFill>
                    <a:srgbClr val="FFFFFF"/>
                  </a:solidFill>
                  <a:latin typeface="Telegraf"/>
                </a:rPr>
                <a:t>- Questions (5 minutes):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4248119" y="2383654"/>
              <a:ext cx="13144562" cy="1603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52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FFFF"/>
                  </a:solidFill>
                  <a:latin typeface="Telegraf"/>
                </a:rPr>
                <a:t>- Interaction: Invite the audience for questions and clarifications.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95550" cy="10292420"/>
          </a:xfrm>
          <a:custGeom>
            <a:avLst/>
            <a:gdLst/>
            <a:ahLst/>
            <a:cxnLst/>
            <a:rect r="r" b="b" t="t" l="l"/>
            <a:pathLst>
              <a:path h="10292420" w="18295550">
                <a:moveTo>
                  <a:pt x="0" y="0"/>
                </a:moveTo>
                <a:lnTo>
                  <a:pt x="18295550" y="0"/>
                </a:lnTo>
                <a:lnTo>
                  <a:pt x="18295550" y="10292420"/>
                </a:lnTo>
                <a:lnTo>
                  <a:pt x="0" y="10292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20" b="-7797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10275" y="4569948"/>
            <a:ext cx="12475001" cy="1333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  <a:spcBef>
                <a:spcPct val="0"/>
              </a:spcBef>
            </a:pPr>
            <a:r>
              <a:rPr lang="en-US" sz="9999" spc="-499">
                <a:solidFill>
                  <a:srgbClr val="000000"/>
                </a:solidFill>
                <a:latin typeface="Telegraf Medium"/>
              </a:rPr>
              <a:t> Purpose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6913566" y="-71412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4" y="0"/>
                </a:moveTo>
                <a:lnTo>
                  <a:pt x="0" y="0"/>
                </a:lnTo>
                <a:lnTo>
                  <a:pt x="0" y="11715240"/>
                </a:lnTo>
                <a:lnTo>
                  <a:pt x="11374434" y="11715240"/>
                </a:lnTo>
                <a:lnTo>
                  <a:pt x="11374434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7899333">
            <a:off x="-3269562" y="-4828920"/>
            <a:ext cx="11374434" cy="11715241"/>
          </a:xfrm>
          <a:custGeom>
            <a:avLst/>
            <a:gdLst/>
            <a:ahLst/>
            <a:cxnLst/>
            <a:rect r="r" b="b" t="t" l="l"/>
            <a:pathLst>
              <a:path h="11715241" w="11374434">
                <a:moveTo>
                  <a:pt x="11374434" y="0"/>
                </a:moveTo>
                <a:lnTo>
                  <a:pt x="0" y="0"/>
                </a:lnTo>
                <a:lnTo>
                  <a:pt x="0" y="11715240"/>
                </a:lnTo>
                <a:lnTo>
                  <a:pt x="11374434" y="11715240"/>
                </a:lnTo>
                <a:lnTo>
                  <a:pt x="11374434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7354" y="3622898"/>
            <a:ext cx="1520602" cy="1520602"/>
          </a:xfrm>
          <a:custGeom>
            <a:avLst/>
            <a:gdLst/>
            <a:ahLst/>
            <a:cxnLst/>
            <a:rect r="r" b="b" t="t" l="l"/>
            <a:pathLst>
              <a:path h="1520602" w="1520602">
                <a:moveTo>
                  <a:pt x="0" y="0"/>
                </a:moveTo>
                <a:lnTo>
                  <a:pt x="1520602" y="0"/>
                </a:lnTo>
                <a:lnTo>
                  <a:pt x="1520602" y="1520602"/>
                </a:lnTo>
                <a:lnTo>
                  <a:pt x="0" y="1520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387602"/>
            <a:ext cx="19467536" cy="4826048"/>
            <a:chOff x="0" y="0"/>
            <a:chExt cx="25956715" cy="643473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345163"/>
              <a:ext cx="22283544" cy="5089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Telegraf"/>
                </a:rPr>
                <a:t> </a:t>
              </a:r>
            </a:p>
            <a:p>
              <a:pPr marL="0" indent="0" lvl="0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Telegraf"/>
                </a:rPr>
                <a:t>-"Cycles_Keys": A key strategy to maximize annual memberships. </a:t>
              </a:r>
            </a:p>
            <a:p>
              <a:pPr marL="0" indent="0" lvl="0">
                <a:lnSpc>
                  <a:spcPts val="4480"/>
                </a:lnSpc>
              </a:pPr>
            </a:p>
            <a:p>
              <a:pPr marL="0" indent="0" lvl="0">
                <a:lnSpc>
                  <a:spcPts val="4480"/>
                </a:lnSpc>
              </a:pPr>
            </a:p>
            <a:p>
              <a:pPr marL="0" indent="0" lvl="0">
                <a:lnSpc>
                  <a:spcPts val="4480"/>
                </a:lnSpc>
              </a:pPr>
            </a:p>
            <a:p>
              <a:pPr marL="0" indent="0" lvl="0">
                <a:lnSpc>
                  <a:spcPts val="4608"/>
                </a:lnSpc>
              </a:pPr>
            </a:p>
            <a:p>
              <a:pPr marL="0" indent="0" lvl="0">
                <a:lnSpc>
                  <a:spcPts val="4031"/>
                </a:lnSpc>
              </a:pPr>
              <a:r>
                <a:rPr lang="en-US" sz="2799">
                  <a:solidFill>
                    <a:srgbClr val="000000"/>
                  </a:solidFill>
                  <a:latin typeface="Telegraf"/>
                </a:rPr>
                <a:t>- Business Impact: Focus on service center consolidation as a cost-saving initiative.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71450"/>
              <a:ext cx="25956715" cy="1280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7699"/>
                </a:lnSpc>
              </a:pPr>
              <a:r>
                <a:rPr lang="en-US" sz="5499" spc="-274">
                  <a:solidFill>
                    <a:srgbClr val="000000"/>
                  </a:solidFill>
                  <a:latin typeface="Telegraf Medium"/>
                </a:rPr>
                <a:t>Purpose Statement: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126989" y="3711762"/>
            <a:ext cx="1520602" cy="1520602"/>
          </a:xfrm>
          <a:custGeom>
            <a:avLst/>
            <a:gdLst/>
            <a:ahLst/>
            <a:cxnLst/>
            <a:rect r="r" b="b" t="t" l="l"/>
            <a:pathLst>
              <a:path h="1520602" w="1520602">
                <a:moveTo>
                  <a:pt x="0" y="0"/>
                </a:moveTo>
                <a:lnTo>
                  <a:pt x="1520602" y="0"/>
                </a:lnTo>
                <a:lnTo>
                  <a:pt x="1520602" y="1520602"/>
                </a:lnTo>
                <a:lnTo>
                  <a:pt x="0" y="15206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78318" y="3800626"/>
            <a:ext cx="1342874" cy="1342874"/>
          </a:xfrm>
          <a:custGeom>
            <a:avLst/>
            <a:gdLst/>
            <a:ahLst/>
            <a:cxnLst/>
            <a:rect r="r" b="b" t="t" l="l"/>
            <a:pathLst>
              <a:path h="1342874" w="1342874">
                <a:moveTo>
                  <a:pt x="0" y="0"/>
                </a:moveTo>
                <a:lnTo>
                  <a:pt x="1342875" y="0"/>
                </a:lnTo>
                <a:lnTo>
                  <a:pt x="1342875" y="1342874"/>
                </a:lnTo>
                <a:lnTo>
                  <a:pt x="0" y="13428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97931" y="3445170"/>
            <a:ext cx="1698330" cy="1698330"/>
          </a:xfrm>
          <a:custGeom>
            <a:avLst/>
            <a:gdLst/>
            <a:ahLst/>
            <a:cxnLst/>
            <a:rect r="r" b="b" t="t" l="l"/>
            <a:pathLst>
              <a:path h="1698330" w="1698330">
                <a:moveTo>
                  <a:pt x="0" y="0"/>
                </a:moveTo>
                <a:lnTo>
                  <a:pt x="1698330" y="0"/>
                </a:lnTo>
                <a:lnTo>
                  <a:pt x="1698330" y="1698330"/>
                </a:lnTo>
                <a:lnTo>
                  <a:pt x="0" y="16983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6203" y="7008969"/>
            <a:ext cx="1791753" cy="1791753"/>
          </a:xfrm>
          <a:custGeom>
            <a:avLst/>
            <a:gdLst/>
            <a:ahLst/>
            <a:cxnLst/>
            <a:rect r="r" b="b" t="t" l="l"/>
            <a:pathLst>
              <a:path h="1791753" w="1791753">
                <a:moveTo>
                  <a:pt x="0" y="0"/>
                </a:moveTo>
                <a:lnTo>
                  <a:pt x="1791753" y="0"/>
                </a:lnTo>
                <a:lnTo>
                  <a:pt x="1791753" y="1791754"/>
                </a:lnTo>
                <a:lnTo>
                  <a:pt x="0" y="17917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504508" y="7127601"/>
            <a:ext cx="1791753" cy="1791753"/>
          </a:xfrm>
          <a:custGeom>
            <a:avLst/>
            <a:gdLst/>
            <a:ahLst/>
            <a:cxnLst/>
            <a:rect r="r" b="b" t="t" l="l"/>
            <a:pathLst>
              <a:path h="1791753" w="1791753">
                <a:moveTo>
                  <a:pt x="0" y="0"/>
                </a:moveTo>
                <a:lnTo>
                  <a:pt x="1791753" y="0"/>
                </a:lnTo>
                <a:lnTo>
                  <a:pt x="1791753" y="1791753"/>
                </a:lnTo>
                <a:lnTo>
                  <a:pt x="0" y="17917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DAF66wvESus</dc:identifier>
  <dcterms:modified xsi:type="dcterms:W3CDTF">2011-08-01T06:04:30Z</dcterms:modified>
  <cp:revision>1</cp:revision>
  <dc:title>Presentación (creada desde tu documento)</dc:title>
</cp:coreProperties>
</file>