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48" autoAdjust="0"/>
  </p:normalViewPr>
  <p:slideViewPr>
    <p:cSldViewPr snapToGrid="0">
      <p:cViewPr>
        <p:scale>
          <a:sx n="50" d="100"/>
          <a:sy n="50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DB764-54D2-4C00-A91D-BD3F79A9798F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2D6B-3CA3-4B3F-8FE8-9E9DCC927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G(s) is the process to be estimated: it is underdamped (two complex poles defined by </a:t>
            </a:r>
            <a:r>
              <a:rPr lang="en-GB" i="1" dirty="0" smtClean="0"/>
              <a:t>Tw</a:t>
            </a:r>
            <a:r>
              <a:rPr lang="en-GB" dirty="0" smtClean="0"/>
              <a:t> and </a:t>
            </a:r>
            <a:r>
              <a:rPr lang="en-GB" i="1" dirty="0" smtClean="0"/>
              <a:t>zeta</a:t>
            </a:r>
            <a:r>
              <a:rPr lang="en-GB" dirty="0" smtClean="0"/>
              <a:t>), has a gain (</a:t>
            </a:r>
            <a:r>
              <a:rPr lang="en-GB" i="1" dirty="0" err="1" smtClean="0"/>
              <a:t>Kp</a:t>
            </a:r>
            <a:r>
              <a:rPr lang="en-GB" dirty="0" smtClean="0"/>
              <a:t>) and a delay (</a:t>
            </a:r>
            <a:r>
              <a:rPr lang="en-GB" i="1" dirty="0" smtClean="0"/>
              <a:t>Td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r>
              <a:rPr lang="en-GB" dirty="0" smtClean="0"/>
              <a:t>Estimation is carried out by means of </a:t>
            </a:r>
            <a:r>
              <a:rPr lang="en-GB" b="1" dirty="0" err="1" smtClean="0"/>
              <a:t>ident</a:t>
            </a:r>
            <a:r>
              <a:rPr lang="en-GB" dirty="0" smtClean="0"/>
              <a:t> toolbox with the aim to solve the</a:t>
            </a:r>
            <a:r>
              <a:rPr lang="en-GB" baseline="0" dirty="0" smtClean="0"/>
              <a:t> least-squares problem. The toolbox chooses the best method among </a:t>
            </a:r>
            <a:r>
              <a:rPr lang="en-GB" i="1" baseline="0" dirty="0" smtClean="0"/>
              <a:t>Gradient-Descent</a:t>
            </a:r>
            <a:r>
              <a:rPr lang="en-GB" baseline="0" dirty="0" smtClean="0"/>
              <a:t>, </a:t>
            </a:r>
            <a:r>
              <a:rPr lang="en-GB" i="1" baseline="0" dirty="0" err="1" smtClean="0"/>
              <a:t>Levenberg</a:t>
            </a:r>
            <a:r>
              <a:rPr lang="en-GB" i="1" baseline="0" dirty="0" smtClean="0"/>
              <a:t>-Marquardt</a:t>
            </a:r>
            <a:r>
              <a:rPr lang="en-GB" baseline="0" dirty="0" smtClean="0"/>
              <a:t>, </a:t>
            </a:r>
            <a:r>
              <a:rPr lang="en-GB" i="1" baseline="0" dirty="0" smtClean="0"/>
              <a:t>Adaptive Gauss-Newton</a:t>
            </a:r>
            <a:r>
              <a:rPr lang="en-GB" baseline="0" dirty="0" smtClean="0"/>
              <a:t>, </a:t>
            </a:r>
            <a:r>
              <a:rPr lang="en-GB" i="1" baseline="0" dirty="0" smtClean="0"/>
              <a:t>Trust-Regions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Validation of the estimated process is performed on different data sets, achieving high-accuracy of the prediction (~90%).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2D6B-3CA3-4B3F-8FE8-9E9DCC9271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4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design of the discrete </a:t>
            </a:r>
            <a:r>
              <a:rPr lang="en-GB" b="1" dirty="0" smtClean="0"/>
              <a:t>PI</a:t>
            </a:r>
            <a:r>
              <a:rPr lang="en-GB" b="1" baseline="0" dirty="0" smtClean="0"/>
              <a:t> </a:t>
            </a:r>
            <a:r>
              <a:rPr lang="en-GB" b="1" dirty="0" smtClean="0"/>
              <a:t>controller</a:t>
            </a:r>
            <a:r>
              <a:rPr lang="en-GB" b="0" baseline="0" dirty="0" smtClean="0"/>
              <a:t> (running @ 100 Hz) has the objective to minimize the response time of the plant when undergoes an input stepwise load disturbance. We employed the </a:t>
            </a:r>
            <a:r>
              <a:rPr lang="en-GB" b="1" baseline="0" dirty="0" smtClean="0"/>
              <a:t>PID Tuner</a:t>
            </a:r>
            <a:r>
              <a:rPr lang="en-GB" b="0" baseline="0" dirty="0" smtClean="0"/>
              <a:t> for that; it’s a GUI where the user has sliders acting on the gains to fine tune the setting proposed to meet the requirements.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It came out that, given the identified G(s), a simple </a:t>
            </a:r>
            <a:r>
              <a:rPr lang="en-GB" b="1" baseline="0" dirty="0" smtClean="0"/>
              <a:t>I controller</a:t>
            </a:r>
            <a:r>
              <a:rPr lang="en-GB" b="0" baseline="0" dirty="0" smtClean="0"/>
              <a:t> is sufficient.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82D6B-3CA3-4B3F-8FE8-9E9DCC9271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8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4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2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5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1134-C36B-4D98-9222-832D673F0B29}" type="datetimeFigureOut">
              <a:rPr lang="en-GB" smtClean="0"/>
              <a:t>08/01/2015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8602-0EA1-4209-A228-53DBCD8A2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68" t="3637" r="5754"/>
          <a:stretch/>
        </p:blipFill>
        <p:spPr>
          <a:xfrm>
            <a:off x="785949" y="2739899"/>
            <a:ext cx="5048909" cy="4041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59" y="2892299"/>
            <a:ext cx="4058689" cy="10629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49719"/>
              </p:ext>
            </p:extLst>
          </p:nvPr>
        </p:nvGraphicFramePr>
        <p:xfrm>
          <a:off x="7090294" y="4123002"/>
          <a:ext cx="3182618" cy="2199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91309"/>
                <a:gridCol w="1591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err="1" smtClean="0"/>
                        <a:t>K</a:t>
                      </a:r>
                      <a:r>
                        <a:rPr lang="en-GB" sz="1600" i="1" dirty="0" err="1" smtClean="0"/>
                        <a:t>p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0.978</a:t>
                      </a:r>
                      <a:endParaRPr lang="en-GB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w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0.016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1" dirty="0" smtClean="0"/>
                        <a:t>ζ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0.286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 smtClean="0"/>
                        <a:t>T</a:t>
                      </a:r>
                      <a:r>
                        <a:rPr lang="en-GB" sz="1600" i="1" dirty="0" smtClean="0"/>
                        <a:t>d</a:t>
                      </a:r>
                      <a:endParaRPr lang="en-GB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0.027</a:t>
                      </a:r>
                      <a:endParaRPr lang="en-GB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31920" y="304800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Plant Identification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20321" b="19828"/>
          <a:stretch/>
        </p:blipFill>
        <p:spPr>
          <a:xfrm>
            <a:off x="1100900" y="895350"/>
            <a:ext cx="8304191" cy="163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48923" y="1299001"/>
            <a:ext cx="192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FK</a:t>
            </a:r>
            <a:r>
              <a:rPr lang="en-GB" sz="2400" dirty="0" smtClean="0"/>
              <a:t> and </a:t>
            </a:r>
            <a:r>
              <a:rPr lang="en-GB" sz="2400" b="1" dirty="0" smtClean="0"/>
              <a:t>IK</a:t>
            </a:r>
            <a:r>
              <a:rPr lang="en-GB" sz="2400" dirty="0" smtClean="0"/>
              <a:t> are static maps</a:t>
            </a:r>
          </a:p>
        </p:txBody>
      </p:sp>
    </p:spTree>
    <p:extLst>
      <p:ext uri="{BB962C8B-B14F-4D97-AF65-F5344CB8AC3E}">
        <p14:creationId xmlns:p14="http://schemas.microsoft.com/office/powerpoint/2010/main" val="9866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1920" y="3048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Controller Design</a:t>
            </a:r>
            <a:endParaRPr lang="en-GB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8880" y="4148373"/>
            <a:ext cx="5196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Integral Controller (</a:t>
            </a:r>
            <a:r>
              <a:rPr lang="en-GB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=11)</a:t>
            </a:r>
          </a:p>
          <a:p>
            <a:pPr algn="ctr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uffices to cope with</a:t>
            </a:r>
          </a:p>
          <a:p>
            <a:pPr algn="ctr"/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isturbance Rejection, making the system Type I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92" y="3772549"/>
            <a:ext cx="4669721" cy="2825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773" b="7773"/>
          <a:stretch/>
        </p:blipFill>
        <p:spPr>
          <a:xfrm>
            <a:off x="551860" y="969187"/>
            <a:ext cx="10923860" cy="26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208</Words>
  <Application>Microsoft Office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24</cp:revision>
  <dcterms:created xsi:type="dcterms:W3CDTF">2014-12-10T10:20:25Z</dcterms:created>
  <dcterms:modified xsi:type="dcterms:W3CDTF">2015-01-08T16:26:44Z</dcterms:modified>
</cp:coreProperties>
</file>