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48" autoAdjust="0"/>
  </p:normalViewPr>
  <p:slideViewPr>
    <p:cSldViewPr snapToGrid="0">
      <p:cViewPr>
        <p:scale>
          <a:sx n="66" d="100"/>
          <a:sy n="66" d="100"/>
        </p:scale>
        <p:origin x="270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DB764-54D2-4C00-A91D-BD3F79A9798F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82D6B-3CA3-4B3F-8FE8-9E9DCC927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G(s) is the process to be estimated: it is underdamped (two complex poles defined by Tw and zeta), has a gain (</a:t>
            </a:r>
            <a:r>
              <a:rPr lang="en-GB" dirty="0" err="1" smtClean="0"/>
              <a:t>Kp</a:t>
            </a:r>
            <a:r>
              <a:rPr lang="en-GB" dirty="0" smtClean="0"/>
              <a:t>) and a delay (Td).</a:t>
            </a:r>
          </a:p>
          <a:p>
            <a:endParaRPr lang="en-GB" dirty="0" smtClean="0"/>
          </a:p>
          <a:p>
            <a:r>
              <a:rPr lang="en-GB" dirty="0" smtClean="0"/>
              <a:t>Estimation is carried out by means of </a:t>
            </a:r>
            <a:r>
              <a:rPr lang="en-GB" b="1" dirty="0" err="1" smtClean="0"/>
              <a:t>ident</a:t>
            </a:r>
            <a:r>
              <a:rPr lang="en-GB" dirty="0" smtClean="0"/>
              <a:t> toolbox with the aim to solve the</a:t>
            </a:r>
            <a:r>
              <a:rPr lang="en-GB" baseline="0" dirty="0" smtClean="0"/>
              <a:t> least-squares problem. The toolbox chooses the best method among </a:t>
            </a:r>
            <a:r>
              <a:rPr lang="en-GB" i="1" baseline="0" dirty="0" smtClean="0"/>
              <a:t>Gradient-Descent</a:t>
            </a:r>
            <a:r>
              <a:rPr lang="en-GB" baseline="0" dirty="0" smtClean="0"/>
              <a:t>, </a:t>
            </a:r>
            <a:r>
              <a:rPr lang="en-GB" i="1" baseline="0" dirty="0" err="1" smtClean="0"/>
              <a:t>Levenberg</a:t>
            </a:r>
            <a:r>
              <a:rPr lang="en-GB" i="1" baseline="0" dirty="0" smtClean="0"/>
              <a:t>-Marquardt</a:t>
            </a:r>
            <a:r>
              <a:rPr lang="en-GB" baseline="0" dirty="0" smtClean="0"/>
              <a:t>, </a:t>
            </a:r>
            <a:r>
              <a:rPr lang="en-GB" i="1" baseline="0" dirty="0" smtClean="0"/>
              <a:t>Adaptive Gauss-Newton</a:t>
            </a:r>
            <a:r>
              <a:rPr lang="en-GB" baseline="0" dirty="0" smtClean="0"/>
              <a:t>, </a:t>
            </a:r>
            <a:r>
              <a:rPr lang="en-GB" i="1" baseline="0" dirty="0" smtClean="0"/>
              <a:t>Trust-Regions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Validation of the estimated process is performed on different data sets, achieving high-accuracy of the prediction (~90%).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82D6B-3CA3-4B3F-8FE8-9E9DCC9271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14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design of the discrete </a:t>
            </a:r>
            <a:r>
              <a:rPr lang="en-GB" b="1" dirty="0" smtClean="0"/>
              <a:t>PI</a:t>
            </a:r>
            <a:r>
              <a:rPr lang="en-GB" b="1" baseline="0" dirty="0" smtClean="0"/>
              <a:t> </a:t>
            </a:r>
            <a:r>
              <a:rPr lang="en-GB" b="1" dirty="0" smtClean="0"/>
              <a:t>controller</a:t>
            </a:r>
            <a:r>
              <a:rPr lang="en-GB" b="0" baseline="0" dirty="0" smtClean="0"/>
              <a:t> (running @ 100 Hz) has the objective to minimize the response time of the plant when undergoes an input stepwise load disturbance. We employed the </a:t>
            </a:r>
            <a:r>
              <a:rPr lang="en-GB" b="1" baseline="0" dirty="0" smtClean="0"/>
              <a:t>PID Tuner</a:t>
            </a:r>
            <a:r>
              <a:rPr lang="en-GB" b="0" baseline="0" dirty="0" smtClean="0"/>
              <a:t> for that; it’s a GUI where the user has sliders acting on the gains to fine tune the gain setting proposed to meet the requirements. It came out that, given </a:t>
            </a:r>
            <a:r>
              <a:rPr lang="en-GB" b="0" baseline="0" smtClean="0"/>
              <a:t>the identified G(s</a:t>
            </a:r>
            <a:r>
              <a:rPr lang="en-GB" b="0" baseline="0" dirty="0" smtClean="0"/>
              <a:t>), a simple </a:t>
            </a:r>
            <a:r>
              <a:rPr lang="en-GB" b="1" baseline="0" dirty="0" smtClean="0"/>
              <a:t>I controller</a:t>
            </a:r>
            <a:r>
              <a:rPr lang="en-GB" b="0" baseline="0" dirty="0" smtClean="0"/>
              <a:t> is enough.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82D6B-3CA3-4B3F-8FE8-9E9DCC9271E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58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92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44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2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18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1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62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16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38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72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45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93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9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939" t="18328" r="14359" b="36371"/>
          <a:stretch/>
        </p:blipFill>
        <p:spPr>
          <a:xfrm>
            <a:off x="2203269" y="838527"/>
            <a:ext cx="7692571" cy="1901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968" t="3637" r="5754"/>
          <a:stretch/>
        </p:blipFill>
        <p:spPr>
          <a:xfrm>
            <a:off x="785949" y="2739899"/>
            <a:ext cx="5048909" cy="40419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259" y="2892299"/>
            <a:ext cx="4058689" cy="106299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49719"/>
              </p:ext>
            </p:extLst>
          </p:nvPr>
        </p:nvGraphicFramePr>
        <p:xfrm>
          <a:off x="7090294" y="4123002"/>
          <a:ext cx="3182618" cy="2199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91309"/>
                <a:gridCol w="1591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 err="1" smtClean="0"/>
                        <a:t>K</a:t>
                      </a:r>
                      <a:r>
                        <a:rPr lang="en-GB" sz="1600" i="1" dirty="0" err="1" smtClean="0"/>
                        <a:t>p</a:t>
                      </a:r>
                      <a:endParaRPr lang="en-GB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0.978</a:t>
                      </a:r>
                      <a:endParaRPr lang="en-GB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 smtClean="0"/>
                        <a:t>T</a:t>
                      </a:r>
                      <a:r>
                        <a:rPr lang="en-GB" sz="1600" i="1" dirty="0" smtClean="0"/>
                        <a:t>w</a:t>
                      </a:r>
                      <a:endParaRPr lang="en-GB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0.016</a:t>
                      </a:r>
                      <a:endParaRPr lang="en-GB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i="1" dirty="0" smtClean="0"/>
                        <a:t>ζ</a:t>
                      </a:r>
                      <a:endParaRPr lang="en-GB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0.286</a:t>
                      </a:r>
                      <a:endParaRPr lang="en-GB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 smtClean="0"/>
                        <a:t>T</a:t>
                      </a:r>
                      <a:r>
                        <a:rPr lang="en-GB" sz="1600" i="1" dirty="0" smtClean="0"/>
                        <a:t>d</a:t>
                      </a:r>
                      <a:endParaRPr lang="en-GB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0.027</a:t>
                      </a:r>
                      <a:endParaRPr lang="en-GB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31920" y="304800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Plant Identification</a:t>
            </a:r>
            <a:endParaRPr lang="en-GB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1920" y="304800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Controller Design</a:t>
            </a:r>
            <a:endParaRPr lang="en-GB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8880" y="4148373"/>
            <a:ext cx="5196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Integral Controller (</a:t>
            </a:r>
            <a:r>
              <a:rPr lang="en-GB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GB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=11)</a:t>
            </a:r>
          </a:p>
          <a:p>
            <a:pPr algn="ctr"/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uffices to cope with</a:t>
            </a:r>
          </a:p>
          <a:p>
            <a:pPr algn="ctr"/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isturbance Rejection, making the system Type I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92" y="3772549"/>
            <a:ext cx="4669721" cy="28257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462" r="2139" b="10673"/>
          <a:stretch/>
        </p:blipFill>
        <p:spPr>
          <a:xfrm>
            <a:off x="1972461" y="828020"/>
            <a:ext cx="7455463" cy="27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203</Words>
  <Application>Microsoft Office PowerPoint</Application>
  <PresentationFormat>Widescreen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17</cp:revision>
  <dcterms:created xsi:type="dcterms:W3CDTF">2014-12-10T10:20:25Z</dcterms:created>
  <dcterms:modified xsi:type="dcterms:W3CDTF">2014-12-15T08:36:58Z</dcterms:modified>
</cp:coreProperties>
</file>