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6"/>
  </p:notesMasterIdLst>
  <p:handoutMasterIdLst>
    <p:handoutMasterId r:id="rId7"/>
  </p:handoutMasterIdLst>
  <p:sldIdLst>
    <p:sldId id="258" r:id="rId2"/>
    <p:sldId id="274" r:id="rId3"/>
    <p:sldId id="299" r:id="rId4"/>
    <p:sldId id="30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71" autoAdjust="0"/>
    <p:restoredTop sz="77374" autoAdjust="0"/>
  </p:normalViewPr>
  <p:slideViewPr>
    <p:cSldViewPr snapToGrid="0">
      <p:cViewPr varScale="1">
        <p:scale>
          <a:sx n="88" d="100"/>
          <a:sy n="88" d="100"/>
        </p:scale>
        <p:origin x="564" y="96"/>
      </p:cViewPr>
      <p:guideLst/>
    </p:cSldViewPr>
  </p:slideViewPr>
  <p:notesTextViewPr>
    <p:cViewPr>
      <p:scale>
        <a:sx n="1" d="1"/>
        <a:sy n="1" d="1"/>
      </p:scale>
      <p:origin x="0" y="0"/>
    </p:cViewPr>
  </p:notesTextViewPr>
  <p:notesViewPr>
    <p:cSldViewPr snapToGrid="0">
      <p:cViewPr varScale="1">
        <p:scale>
          <a:sx n="80" d="100"/>
          <a:sy n="80" d="100"/>
        </p:scale>
        <p:origin x="322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28B6F3-2F9D-40E3-AB8B-0BD11EF39C7D}" type="datetimeFigureOut">
              <a:rPr lang="en-US" smtClean="0"/>
              <a:t>13-Dec-18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E2FF03-6300-441B-9553-01209A38C7A0}" type="slidenum">
              <a:rPr lang="en-US" smtClean="0"/>
              <a:t>‹#›</a:t>
            </a:fld>
            <a:endParaRPr lang="en-US"/>
          </a:p>
        </p:txBody>
      </p:sp>
    </p:spTree>
    <p:extLst>
      <p:ext uri="{BB962C8B-B14F-4D97-AF65-F5344CB8AC3E}">
        <p14:creationId xmlns:p14="http://schemas.microsoft.com/office/powerpoint/2010/main" val="2816043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868E8-33EB-41B8-8BA6-80F6AC122FD7}" type="datetimeFigureOut">
              <a:rPr lang="en-US" smtClean="0"/>
              <a:t>13-Dec-18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63302-B878-4477-8894-7342060CFD7D}" type="slidenum">
              <a:rPr lang="en-US" smtClean="0"/>
              <a:t>‹#›</a:t>
            </a:fld>
            <a:endParaRPr lang="en-US"/>
          </a:p>
        </p:txBody>
      </p:sp>
    </p:spTree>
    <p:extLst>
      <p:ext uri="{BB962C8B-B14F-4D97-AF65-F5344CB8AC3E}">
        <p14:creationId xmlns:p14="http://schemas.microsoft.com/office/powerpoint/2010/main" val="239876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altLang="zh-CN" sz="1200" dirty="0" smtClean="0"/>
              <a:t>PPS </a:t>
            </a:r>
            <a:r>
              <a:rPr lang="it-IT" altLang="zh-CN" sz="1200" dirty="0" err="1" smtClean="0"/>
              <a:t>is</a:t>
            </a:r>
            <a:r>
              <a:rPr lang="it-IT" altLang="zh-CN" sz="1200" dirty="0" smtClean="0"/>
              <a:t> </a:t>
            </a:r>
            <a:r>
              <a:rPr lang="it-IT" altLang="zh-CN" sz="1200" dirty="0" err="1" smtClean="0"/>
              <a:t>defined</a:t>
            </a:r>
            <a:r>
              <a:rPr lang="it-IT" altLang="zh-CN" sz="1200" dirty="0" smtClean="0"/>
              <a:t> </a:t>
            </a:r>
            <a:r>
              <a:rPr lang="it-IT" altLang="zh-CN" sz="1200" dirty="0" err="1" smtClean="0"/>
              <a:t>as</a:t>
            </a:r>
            <a:r>
              <a:rPr lang="it-IT" altLang="zh-CN" sz="1200" dirty="0" smtClean="0"/>
              <a:t> the </a:t>
            </a:r>
            <a:r>
              <a:rPr lang="it-IT" altLang="zh-CN" sz="1200" dirty="0" err="1" smtClean="0"/>
              <a:t>space</a:t>
            </a:r>
            <a:r>
              <a:rPr lang="it-IT" altLang="zh-CN" sz="1200" dirty="0" smtClean="0"/>
              <a:t> </a:t>
            </a:r>
            <a:r>
              <a:rPr lang="it-IT" altLang="zh-CN" sz="1200" dirty="0" err="1" smtClean="0"/>
              <a:t>around</a:t>
            </a:r>
            <a:r>
              <a:rPr lang="it-IT" altLang="zh-CN" sz="1200" dirty="0" smtClean="0"/>
              <a:t> </a:t>
            </a:r>
            <a:r>
              <a:rPr lang="it-IT" altLang="zh-CN" sz="1200" dirty="0" err="1" smtClean="0"/>
              <a:t>us</a:t>
            </a:r>
            <a:r>
              <a:rPr lang="it-IT" altLang="zh-CN" sz="1200" dirty="0" smtClean="0"/>
              <a:t>, </a:t>
            </a:r>
            <a:r>
              <a:rPr lang="it-IT" altLang="zh-CN" sz="1200" dirty="0" err="1" smtClean="0"/>
              <a:t>within</a:t>
            </a:r>
            <a:r>
              <a:rPr lang="it-IT" altLang="zh-CN" sz="1200" dirty="0" smtClean="0"/>
              <a:t> </a:t>
            </a:r>
            <a:r>
              <a:rPr lang="it-IT" altLang="zh-CN" sz="1200" dirty="0" err="1" smtClean="0"/>
              <a:t>which</a:t>
            </a:r>
            <a:r>
              <a:rPr lang="it-IT" altLang="zh-CN" sz="1200" dirty="0" smtClean="0"/>
              <a:t> </a:t>
            </a:r>
            <a:r>
              <a:rPr lang="it-IT" altLang="zh-CN" sz="1200" dirty="0" err="1" smtClean="0"/>
              <a:t>objects</a:t>
            </a:r>
            <a:r>
              <a:rPr lang="it-IT" altLang="zh-CN" sz="1200" dirty="0" smtClean="0"/>
              <a:t> can be </a:t>
            </a:r>
            <a:r>
              <a:rPr lang="it-IT" altLang="zh-CN" sz="1200" dirty="0" err="1" smtClean="0"/>
              <a:t>grasped</a:t>
            </a:r>
            <a:r>
              <a:rPr lang="it-IT" altLang="zh-CN" sz="1200" dirty="0" smtClean="0"/>
              <a:t> and </a:t>
            </a:r>
            <a:r>
              <a:rPr lang="it-IT" altLang="zh-CN" sz="1200" dirty="0" err="1" smtClean="0"/>
              <a:t>manipulated</a:t>
            </a:r>
            <a:r>
              <a:rPr lang="it-IT" altLang="zh-CN" sz="1200" dirty="0" smtClean="0"/>
              <a:t>.</a:t>
            </a:r>
          </a:p>
          <a:p>
            <a:pPr marL="171450" indent="-171450">
              <a:buFontTx/>
              <a:buChar char="-"/>
            </a:pPr>
            <a:r>
              <a:rPr lang="it-IT" altLang="zh-CN" sz="1200" dirty="0" err="1" smtClean="0"/>
              <a:t>It</a:t>
            </a:r>
            <a:r>
              <a:rPr lang="it-IT" altLang="zh-CN" sz="1200" dirty="0" smtClean="0"/>
              <a:t> </a:t>
            </a:r>
            <a:r>
              <a:rPr lang="it-IT" altLang="zh-CN" sz="1200" dirty="0" err="1" smtClean="0"/>
              <a:t>acts</a:t>
            </a:r>
            <a:r>
              <a:rPr lang="it-IT" altLang="zh-CN" sz="1200" dirty="0" smtClean="0"/>
              <a:t> </a:t>
            </a:r>
            <a:r>
              <a:rPr lang="it-IT" altLang="zh-CN" sz="1200" dirty="0" err="1" smtClean="0"/>
              <a:t>as</a:t>
            </a:r>
            <a:r>
              <a:rPr lang="it-IT" altLang="zh-CN" sz="1200" dirty="0" smtClean="0"/>
              <a:t> an </a:t>
            </a:r>
            <a:r>
              <a:rPr lang="it-IT" altLang="zh-CN" sz="1200" dirty="0" err="1" smtClean="0"/>
              <a:t>interface</a:t>
            </a:r>
            <a:r>
              <a:rPr lang="it-IT" altLang="zh-CN" sz="1200" dirty="0" smtClean="0"/>
              <a:t> </a:t>
            </a:r>
            <a:r>
              <a:rPr lang="it-IT" altLang="zh-CN" sz="1200" dirty="0" err="1" smtClean="0"/>
              <a:t>between</a:t>
            </a:r>
            <a:r>
              <a:rPr lang="it-IT" altLang="zh-CN" sz="1200" dirty="0" smtClean="0"/>
              <a:t> </a:t>
            </a:r>
            <a:r>
              <a:rPr lang="it-IT" altLang="zh-CN" sz="1200" dirty="0" err="1" smtClean="0"/>
              <a:t>our</a:t>
            </a:r>
            <a:r>
              <a:rPr lang="it-IT" altLang="zh-CN" sz="1200" dirty="0" smtClean="0"/>
              <a:t> body and the </a:t>
            </a:r>
            <a:r>
              <a:rPr lang="it-IT" altLang="zh-CN" sz="1200" dirty="0" err="1" smtClean="0"/>
              <a:t>external</a:t>
            </a:r>
            <a:r>
              <a:rPr lang="it-IT" altLang="zh-CN" sz="1200" dirty="0" smtClean="0"/>
              <a:t> world, for </a:t>
            </a:r>
            <a:r>
              <a:rPr lang="it-IT" altLang="zh-CN" sz="1200" dirty="0" err="1" smtClean="0"/>
              <a:t>defensive</a:t>
            </a:r>
            <a:r>
              <a:rPr lang="it-IT" altLang="zh-CN" sz="1200" dirty="0" smtClean="0"/>
              <a:t> </a:t>
            </a:r>
            <a:r>
              <a:rPr lang="it-IT" altLang="zh-CN" sz="1200" dirty="0" err="1" smtClean="0"/>
              <a:t>purposes</a:t>
            </a:r>
            <a:r>
              <a:rPr lang="it-IT" altLang="zh-CN" sz="1200" dirty="0" smtClean="0"/>
              <a:t> (</a:t>
            </a:r>
            <a:r>
              <a:rPr lang="it-IT" altLang="zh-CN" sz="1200" baseline="0" dirty="0" err="1" smtClean="0"/>
              <a:t>margin</a:t>
            </a:r>
            <a:r>
              <a:rPr lang="it-IT" altLang="zh-CN" sz="1200" baseline="0" dirty="0" smtClean="0"/>
              <a:t> of </a:t>
            </a:r>
            <a:r>
              <a:rPr lang="it-IT" altLang="zh-CN" sz="1200" baseline="0" dirty="0" err="1" smtClean="0"/>
              <a:t>safety</a:t>
            </a:r>
            <a:r>
              <a:rPr lang="it-IT" altLang="zh-CN" sz="1200" baseline="0" dirty="0" smtClean="0"/>
              <a:t>) </a:t>
            </a:r>
            <a:r>
              <a:rPr lang="it-IT" altLang="zh-CN" sz="1200" dirty="0" smtClean="0"/>
              <a:t>and/or for</a:t>
            </a:r>
            <a:r>
              <a:rPr lang="it-IT" altLang="zh-CN" sz="1200" baseline="0" dirty="0" smtClean="0"/>
              <a:t> </a:t>
            </a:r>
            <a:r>
              <a:rPr lang="it-IT" altLang="zh-CN" sz="1200" baseline="0" dirty="0" err="1" smtClean="0"/>
              <a:t>performing</a:t>
            </a:r>
            <a:r>
              <a:rPr lang="it-IT" altLang="zh-CN" sz="1200" baseline="0" dirty="0" smtClean="0"/>
              <a:t> </a:t>
            </a:r>
            <a:r>
              <a:rPr lang="it-IT" altLang="zh-CN" sz="1200" dirty="0" err="1" smtClean="0"/>
              <a:t>actions</a:t>
            </a:r>
            <a:r>
              <a:rPr lang="it-IT" altLang="zh-CN" sz="1200" dirty="0" smtClean="0"/>
              <a:t> </a:t>
            </a:r>
            <a:r>
              <a:rPr lang="it-IT" altLang="zh-CN" sz="1200" dirty="0" err="1" smtClean="0"/>
              <a:t>toward</a:t>
            </a:r>
            <a:r>
              <a:rPr lang="it-IT" altLang="zh-CN" sz="1200" dirty="0" smtClean="0"/>
              <a:t> </a:t>
            </a:r>
            <a:r>
              <a:rPr lang="it-IT" altLang="zh-CN" sz="1200" dirty="0" err="1" smtClean="0"/>
              <a:t>objects</a:t>
            </a:r>
            <a:r>
              <a:rPr lang="it-IT" altLang="zh-CN" sz="1200" dirty="0" smtClean="0"/>
              <a:t>.</a:t>
            </a:r>
          </a:p>
          <a:p>
            <a:pPr marL="171450" indent="-171450">
              <a:buFontTx/>
              <a:buChar char="-"/>
            </a:pPr>
            <a:r>
              <a:rPr lang="it-IT" altLang="zh-CN" sz="1200" dirty="0" smtClean="0"/>
              <a:t>PPS</a:t>
            </a:r>
            <a:r>
              <a:rPr lang="it-IT" altLang="zh-CN" sz="1200" baseline="0" dirty="0" smtClean="0"/>
              <a:t> </a:t>
            </a:r>
            <a:r>
              <a:rPr lang="it-IT" altLang="zh-CN" sz="1200" baseline="0" dirty="0" err="1" smtClean="0"/>
              <a:t>representation</a:t>
            </a:r>
            <a:r>
              <a:rPr lang="it-IT" altLang="zh-CN" sz="1200" baseline="0" dirty="0" smtClean="0"/>
              <a:t> </a:t>
            </a:r>
            <a:r>
              <a:rPr lang="it-IT" altLang="zh-CN" sz="1200" baseline="0" dirty="0" err="1" smtClean="0"/>
              <a:t>is</a:t>
            </a:r>
            <a:r>
              <a:rPr lang="it-IT" altLang="zh-CN" sz="1200" baseline="0" dirty="0" smtClean="0"/>
              <a:t> </a:t>
            </a:r>
            <a:r>
              <a:rPr lang="it-IT" altLang="zh-CN" sz="1200" baseline="0" dirty="0" err="1" smtClean="0"/>
              <a:t>intrinsically</a:t>
            </a:r>
            <a:r>
              <a:rPr lang="it-IT" altLang="zh-CN" sz="1200" dirty="0" smtClean="0"/>
              <a:t> </a:t>
            </a:r>
            <a:r>
              <a:rPr lang="it-IT" altLang="zh-CN" sz="1200" dirty="0" err="1" smtClean="0"/>
              <a:t>multimodal</a:t>
            </a:r>
            <a:r>
              <a:rPr lang="it-IT" altLang="zh-CN" sz="1200" dirty="0" smtClean="0"/>
              <a:t> in </a:t>
            </a:r>
            <a:r>
              <a:rPr lang="it-IT" altLang="zh-CN" sz="1200" dirty="0" err="1" smtClean="0"/>
              <a:t>that</a:t>
            </a:r>
            <a:r>
              <a:rPr lang="it-IT" altLang="zh-CN" sz="1200" dirty="0" smtClean="0"/>
              <a:t> </a:t>
            </a:r>
            <a:r>
              <a:rPr lang="it-IT" altLang="zh-CN" sz="1200" dirty="0" err="1" smtClean="0"/>
              <a:t>it</a:t>
            </a:r>
            <a:r>
              <a:rPr lang="it-IT" altLang="zh-CN" sz="1200" dirty="0" smtClean="0"/>
              <a:t> </a:t>
            </a:r>
            <a:r>
              <a:rPr lang="it-IT" altLang="zh-CN" sz="1200" dirty="0" err="1" smtClean="0"/>
              <a:t>merges</a:t>
            </a:r>
            <a:r>
              <a:rPr lang="it-IT" altLang="zh-CN" sz="1200" dirty="0" smtClean="0"/>
              <a:t> information from </a:t>
            </a:r>
            <a:r>
              <a:rPr lang="it-IT" altLang="zh-CN" sz="1200" dirty="0" err="1" smtClean="0"/>
              <a:t>different</a:t>
            </a:r>
            <a:r>
              <a:rPr lang="it-IT" altLang="zh-CN" sz="1200" dirty="0" smtClean="0"/>
              <a:t> </a:t>
            </a:r>
            <a:r>
              <a:rPr lang="it-IT" altLang="zh-CN" sz="1200" dirty="0" err="1" smtClean="0"/>
              <a:t>modalities</a:t>
            </a:r>
            <a:r>
              <a:rPr lang="it-IT" altLang="zh-CN" sz="1200" dirty="0" smtClean="0"/>
              <a:t>,</a:t>
            </a:r>
            <a:r>
              <a:rPr lang="it-IT" altLang="zh-CN" sz="1200" baseline="0" dirty="0" smtClean="0"/>
              <a:t> in </a:t>
            </a:r>
            <a:r>
              <a:rPr lang="it-IT" altLang="zh-CN" sz="1200" baseline="0" dirty="0" err="1" smtClean="0"/>
              <a:t>particular</a:t>
            </a:r>
            <a:r>
              <a:rPr lang="it-IT" altLang="zh-CN" sz="1200" baseline="0" dirty="0" smtClean="0"/>
              <a:t> </a:t>
            </a:r>
            <a:r>
              <a:rPr lang="it-IT" altLang="zh-CN" sz="1200" baseline="0" dirty="0" err="1" smtClean="0"/>
              <a:t>visual</a:t>
            </a:r>
            <a:r>
              <a:rPr lang="it-IT" altLang="zh-CN" sz="1200" baseline="0" dirty="0" smtClean="0"/>
              <a:t> and </a:t>
            </a:r>
            <a:r>
              <a:rPr lang="it-IT" altLang="zh-CN" sz="1200" baseline="0" dirty="0" err="1" smtClean="0"/>
              <a:t>tactile</a:t>
            </a:r>
            <a:r>
              <a:rPr lang="it-IT" altLang="zh-CN" sz="1200" baseline="0" dirty="0" smtClean="0"/>
              <a:t> </a:t>
            </a:r>
            <a:r>
              <a:rPr lang="it-IT" altLang="zh-CN" sz="1200" baseline="0" dirty="0" err="1" smtClean="0"/>
              <a:t>cues</a:t>
            </a:r>
            <a:r>
              <a:rPr lang="it-IT" altLang="zh-CN" sz="1200" baseline="0" dirty="0" smtClean="0"/>
              <a:t>.</a:t>
            </a:r>
          </a:p>
          <a:p>
            <a:pPr marL="171450" indent="-171450">
              <a:buFontTx/>
              <a:buChar char="-"/>
            </a:pPr>
            <a:r>
              <a:rPr lang="it-IT" altLang="zh-CN" sz="1200" baseline="0" dirty="0" smtClean="0"/>
              <a:t>With </a:t>
            </a:r>
            <a:r>
              <a:rPr lang="it-IT" altLang="zh-CN" sz="1200" baseline="0" dirty="0" err="1" smtClean="0"/>
              <a:t>these</a:t>
            </a:r>
            <a:r>
              <a:rPr lang="it-IT" altLang="zh-CN" sz="1200" baseline="0" dirty="0" smtClean="0"/>
              <a:t> </a:t>
            </a:r>
            <a:r>
              <a:rPr lang="it-IT" altLang="zh-CN" sz="1200" baseline="0" dirty="0" err="1" smtClean="0"/>
              <a:t>premises</a:t>
            </a:r>
            <a:r>
              <a:rPr lang="it-IT" altLang="zh-CN" sz="1200" baseline="0" dirty="0" smtClean="0"/>
              <a:t>, </a:t>
            </a:r>
            <a:r>
              <a:rPr lang="it-IT" altLang="zh-CN" sz="1200" baseline="0" dirty="0" err="1" smtClean="0"/>
              <a:t>our</a:t>
            </a:r>
            <a:r>
              <a:rPr lang="it-IT" altLang="zh-CN" sz="1200" baseline="0" dirty="0" smtClean="0"/>
              <a:t> idea </a:t>
            </a:r>
            <a:r>
              <a:rPr lang="it-IT" altLang="zh-CN" sz="1200" baseline="0" dirty="0" err="1" smtClean="0"/>
              <a:t>was</a:t>
            </a:r>
            <a:r>
              <a:rPr lang="it-IT" altLang="zh-CN" sz="1200" baseline="0" dirty="0" smtClean="0"/>
              <a:t> to </a:t>
            </a:r>
            <a:r>
              <a:rPr lang="it-IT" altLang="zh-CN" sz="1200" baseline="0" dirty="0" err="1" smtClean="0"/>
              <a:t>let</a:t>
            </a:r>
            <a:r>
              <a:rPr lang="it-IT" altLang="zh-CN" sz="1200" baseline="0" dirty="0" smtClean="0"/>
              <a:t> the robot </a:t>
            </a:r>
            <a:r>
              <a:rPr lang="it-IT" altLang="zh-CN" sz="1200" baseline="0" dirty="0" err="1" smtClean="0"/>
              <a:t>learn</a:t>
            </a:r>
            <a:r>
              <a:rPr lang="it-IT" altLang="zh-CN" sz="1200" baseline="0" dirty="0" smtClean="0"/>
              <a:t> the </a:t>
            </a:r>
            <a:r>
              <a:rPr lang="it-IT" altLang="zh-CN" sz="1200" baseline="0" dirty="0" err="1" smtClean="0"/>
              <a:t>representation</a:t>
            </a:r>
            <a:r>
              <a:rPr lang="it-IT" altLang="zh-CN" sz="1200" baseline="0" dirty="0" smtClean="0"/>
              <a:t> on the </a:t>
            </a:r>
            <a:r>
              <a:rPr lang="it-IT" altLang="zh-CN" sz="1200" baseline="0" dirty="0" err="1" smtClean="0"/>
              <a:t>fly</a:t>
            </a:r>
            <a:r>
              <a:rPr lang="it-IT" altLang="zh-CN" sz="1200" baseline="0" dirty="0" smtClean="0"/>
              <a:t> by building a </a:t>
            </a:r>
            <a:r>
              <a:rPr lang="it-IT" altLang="zh-CN" sz="1200" baseline="0" dirty="0" err="1" smtClean="0"/>
              <a:t>statistical</a:t>
            </a:r>
            <a:r>
              <a:rPr lang="it-IT" altLang="zh-CN" sz="1200" baseline="0" dirty="0" smtClean="0"/>
              <a:t> </a:t>
            </a:r>
            <a:r>
              <a:rPr lang="it-IT" altLang="zh-CN" sz="1200" baseline="0" dirty="0" err="1" smtClean="0"/>
              <a:t>distribution</a:t>
            </a:r>
            <a:r>
              <a:rPr lang="it-IT" altLang="zh-CN" sz="1200" baseline="0" dirty="0" smtClean="0"/>
              <a:t> of the </a:t>
            </a:r>
            <a:r>
              <a:rPr lang="it-IT" altLang="zh-CN" sz="1200" baseline="0" dirty="0" err="1" smtClean="0"/>
              <a:t>collisions</a:t>
            </a:r>
            <a:r>
              <a:rPr lang="it-IT" altLang="zh-CN" sz="1200" baseline="0" dirty="0" smtClean="0"/>
              <a:t> with </a:t>
            </a:r>
            <a:r>
              <a:rPr lang="it-IT" altLang="zh-CN" sz="1200" baseline="0" dirty="0" err="1" smtClean="0"/>
              <a:t>incoming</a:t>
            </a:r>
            <a:r>
              <a:rPr lang="it-IT" altLang="zh-CN" sz="1200" baseline="0" dirty="0" smtClean="0"/>
              <a:t> </a:t>
            </a:r>
            <a:r>
              <a:rPr lang="it-IT" altLang="zh-CN" sz="1200" baseline="0" dirty="0" err="1" smtClean="0"/>
              <a:t>objects</a:t>
            </a:r>
            <a:r>
              <a:rPr lang="it-IT" altLang="zh-CN" sz="1200" baseline="0" dirty="0" smtClean="0"/>
              <a:t> </a:t>
            </a:r>
            <a:r>
              <a:rPr lang="it-IT" altLang="zh-CN" sz="1200" baseline="0" dirty="0" err="1" smtClean="0"/>
              <a:t>that</a:t>
            </a:r>
            <a:r>
              <a:rPr lang="it-IT" altLang="zh-CN" sz="1200" baseline="0" dirty="0" smtClean="0"/>
              <a:t> relate the position and </a:t>
            </a:r>
            <a:r>
              <a:rPr lang="it-IT" altLang="zh-CN" sz="1200" baseline="0" dirty="0" err="1" smtClean="0"/>
              <a:t>velocity</a:t>
            </a:r>
            <a:r>
              <a:rPr lang="it-IT" altLang="zh-CN" sz="1200" baseline="0" dirty="0" smtClean="0"/>
              <a:t> of the </a:t>
            </a:r>
            <a:r>
              <a:rPr lang="it-IT" altLang="zh-CN" sz="1200" baseline="0" dirty="0" err="1" smtClean="0"/>
              <a:t>object</a:t>
            </a:r>
            <a:r>
              <a:rPr lang="it-IT" altLang="zh-CN" sz="1200" baseline="0" dirty="0" smtClean="0"/>
              <a:t> </a:t>
            </a:r>
            <a:r>
              <a:rPr lang="it-IT" altLang="zh-CN" sz="1200" baseline="0" dirty="0" err="1" smtClean="0"/>
              <a:t>itself</a:t>
            </a:r>
            <a:r>
              <a:rPr lang="it-IT" altLang="zh-CN" sz="1200" baseline="0" dirty="0" smtClean="0"/>
              <a:t> </a:t>
            </a:r>
            <a:r>
              <a:rPr lang="it-IT" altLang="zh-CN" sz="1200" baseline="0" dirty="0" err="1" smtClean="0"/>
              <a:t>as</a:t>
            </a:r>
            <a:r>
              <a:rPr lang="it-IT" altLang="zh-CN" sz="1200" baseline="0" dirty="0" smtClean="0"/>
              <a:t> </a:t>
            </a:r>
            <a:r>
              <a:rPr lang="it-IT" altLang="zh-CN" sz="1200" baseline="0" dirty="0" err="1" smtClean="0"/>
              <a:t>acquired</a:t>
            </a:r>
            <a:r>
              <a:rPr lang="it-IT" altLang="zh-CN" sz="1200" baseline="0" dirty="0" smtClean="0"/>
              <a:t> </a:t>
            </a:r>
            <a:r>
              <a:rPr lang="it-IT" altLang="zh-CN" sz="1200" baseline="0" dirty="0" err="1" smtClean="0"/>
              <a:t>through</a:t>
            </a:r>
            <a:r>
              <a:rPr lang="it-IT" altLang="zh-CN" sz="1200" baseline="0" dirty="0" smtClean="0"/>
              <a:t> </a:t>
            </a:r>
            <a:r>
              <a:rPr lang="it-IT" altLang="zh-CN" sz="1200" baseline="0" dirty="0" err="1" smtClean="0"/>
              <a:t>vision</a:t>
            </a:r>
            <a:r>
              <a:rPr lang="it-IT" altLang="zh-CN" sz="1200" baseline="0" dirty="0" smtClean="0"/>
              <a:t> with the </a:t>
            </a:r>
            <a:r>
              <a:rPr lang="it-IT" altLang="zh-CN" sz="1200" baseline="0" dirty="0" err="1" smtClean="0"/>
              <a:t>activation</a:t>
            </a:r>
            <a:r>
              <a:rPr lang="it-IT" altLang="zh-CN" sz="1200" baseline="0" dirty="0" smtClean="0"/>
              <a:t> of the </a:t>
            </a:r>
            <a:r>
              <a:rPr lang="it-IT" altLang="zh-CN" sz="1200" baseline="0" dirty="0" err="1" smtClean="0"/>
              <a:t>skin</a:t>
            </a:r>
            <a:r>
              <a:rPr lang="it-IT" altLang="zh-CN" sz="1200" baseline="0" dirty="0" smtClean="0"/>
              <a:t> </a:t>
            </a:r>
            <a:r>
              <a:rPr lang="it-IT" altLang="zh-CN" sz="1200" baseline="0" dirty="0" err="1" smtClean="0"/>
              <a:t>taxel</a:t>
            </a:r>
            <a:r>
              <a:rPr lang="it-IT" altLang="zh-CN" sz="1200" baseline="0" dirty="0" smtClean="0"/>
              <a:t> </a:t>
            </a:r>
            <a:r>
              <a:rPr lang="it-IT" altLang="zh-CN" sz="1200" baseline="0" dirty="0" err="1" smtClean="0"/>
              <a:t>involved</a:t>
            </a:r>
            <a:r>
              <a:rPr lang="it-IT" altLang="zh-CN" sz="1200" baseline="0" dirty="0" smtClean="0"/>
              <a:t> in the </a:t>
            </a:r>
            <a:r>
              <a:rPr lang="it-IT" altLang="zh-CN" sz="1200" baseline="0" dirty="0" err="1" smtClean="0"/>
              <a:t>collision</a:t>
            </a:r>
            <a:r>
              <a:rPr lang="it-IT" altLang="zh-CN" sz="1200" baseline="0" dirty="0" smtClean="0"/>
              <a:t>. The </a:t>
            </a:r>
            <a:r>
              <a:rPr lang="it-IT" altLang="zh-CN" sz="1200" baseline="0" dirty="0" err="1" smtClean="0"/>
              <a:t>learning</a:t>
            </a:r>
            <a:r>
              <a:rPr lang="it-IT" altLang="zh-CN" sz="1200" baseline="0" dirty="0" smtClean="0"/>
              <a:t> </a:t>
            </a:r>
            <a:r>
              <a:rPr lang="it-IT" altLang="zh-CN" sz="1200" baseline="0" dirty="0" err="1" smtClean="0"/>
              <a:t>happens</a:t>
            </a:r>
            <a:r>
              <a:rPr lang="it-IT" altLang="zh-CN" sz="1200" baseline="0" dirty="0" smtClean="0"/>
              <a:t> </a:t>
            </a:r>
            <a:r>
              <a:rPr lang="it-IT" altLang="zh-CN" sz="1200" baseline="0" dirty="0" err="1" smtClean="0"/>
              <a:t>quite</a:t>
            </a:r>
            <a:r>
              <a:rPr lang="it-IT" altLang="zh-CN" sz="1200" baseline="0" dirty="0" smtClean="0"/>
              <a:t> fast, </a:t>
            </a:r>
            <a:r>
              <a:rPr lang="it-IT" altLang="zh-CN" sz="1200" baseline="0" dirty="0" err="1" smtClean="0"/>
              <a:t>almost</a:t>
            </a:r>
            <a:r>
              <a:rPr lang="it-IT" altLang="zh-CN" sz="1200" baseline="0" dirty="0" smtClean="0"/>
              <a:t> in </a:t>
            </a:r>
            <a:r>
              <a:rPr lang="it-IT" altLang="zh-CN" sz="1200" baseline="0" dirty="0" err="1" smtClean="0"/>
              <a:t>one</a:t>
            </a:r>
            <a:r>
              <a:rPr lang="it-IT" altLang="zh-CN" sz="1200" baseline="0" dirty="0" smtClean="0"/>
              <a:t> </a:t>
            </a:r>
            <a:r>
              <a:rPr lang="it-IT" altLang="zh-CN" sz="1200" baseline="0" dirty="0" err="1" smtClean="0"/>
              <a:t>shot</a:t>
            </a:r>
            <a:r>
              <a:rPr lang="it-IT" altLang="zh-CN" sz="1200" baseline="0" dirty="0" smtClean="0"/>
              <a:t>.</a:t>
            </a:r>
          </a:p>
          <a:p>
            <a:pPr marL="171450" indent="-171450">
              <a:buFontTx/>
              <a:buChar char="-"/>
            </a:pPr>
            <a:r>
              <a:rPr lang="it-IT" altLang="zh-CN" sz="1200" baseline="0" dirty="0" smtClean="0"/>
              <a:t>The net </a:t>
            </a:r>
            <a:r>
              <a:rPr lang="it-IT" altLang="zh-CN" sz="1200" baseline="0" dirty="0" err="1" smtClean="0"/>
              <a:t>result</a:t>
            </a:r>
            <a:r>
              <a:rPr lang="it-IT" altLang="zh-CN" sz="1200" baseline="0" dirty="0" smtClean="0"/>
              <a:t> of </a:t>
            </a:r>
            <a:r>
              <a:rPr lang="it-IT" altLang="zh-CN" sz="1200" baseline="0" dirty="0" err="1" smtClean="0"/>
              <a:t>this</a:t>
            </a:r>
            <a:r>
              <a:rPr lang="it-IT" altLang="zh-CN" sz="1200" baseline="0" dirty="0" smtClean="0"/>
              <a:t> </a:t>
            </a:r>
            <a:r>
              <a:rPr lang="it-IT" altLang="zh-CN" sz="1200" baseline="0" dirty="0" err="1" smtClean="0"/>
              <a:t>learning</a:t>
            </a:r>
            <a:r>
              <a:rPr lang="it-IT" altLang="zh-CN" sz="1200" baseline="0" dirty="0" smtClean="0"/>
              <a:t> </a:t>
            </a:r>
            <a:r>
              <a:rPr lang="it-IT" altLang="zh-CN" sz="1200" baseline="0" dirty="0" err="1" smtClean="0"/>
              <a:t>methodology</a:t>
            </a:r>
            <a:r>
              <a:rPr lang="it-IT" altLang="zh-CN" sz="1200" baseline="0" dirty="0" smtClean="0"/>
              <a:t> </a:t>
            </a:r>
            <a:r>
              <a:rPr lang="it-IT" altLang="zh-CN" sz="1200" baseline="0" dirty="0" err="1" smtClean="0"/>
              <a:t>is</a:t>
            </a:r>
            <a:r>
              <a:rPr lang="it-IT" altLang="zh-CN" sz="1200" baseline="0" dirty="0" smtClean="0"/>
              <a:t> </a:t>
            </a:r>
            <a:r>
              <a:rPr lang="it-IT" altLang="zh-CN" sz="1200" baseline="0" dirty="0" err="1" smtClean="0"/>
              <a:t>that</a:t>
            </a:r>
            <a:r>
              <a:rPr lang="it-IT" altLang="zh-CN" sz="1200" baseline="0" dirty="0" smtClean="0"/>
              <a:t> the </a:t>
            </a:r>
            <a:r>
              <a:rPr lang="it-IT" altLang="zh-CN" sz="1200" baseline="0" dirty="0" err="1" smtClean="0"/>
              <a:t>skin</a:t>
            </a:r>
            <a:r>
              <a:rPr lang="it-IT" altLang="zh-CN" sz="1200" baseline="0" dirty="0" smtClean="0"/>
              <a:t> </a:t>
            </a:r>
            <a:r>
              <a:rPr lang="it-IT" altLang="zh-CN" sz="1200" baseline="0" dirty="0" err="1" smtClean="0"/>
              <a:t>taxels</a:t>
            </a:r>
            <a:r>
              <a:rPr lang="it-IT" altLang="zh-CN" sz="1200" baseline="0" dirty="0" smtClean="0"/>
              <a:t> can </a:t>
            </a:r>
            <a:r>
              <a:rPr lang="it-IT" altLang="zh-CN" sz="1200" baseline="0" dirty="0" err="1" smtClean="0"/>
              <a:t>get</a:t>
            </a:r>
            <a:r>
              <a:rPr lang="it-IT" altLang="zh-CN" sz="1200" baseline="0" dirty="0" smtClean="0"/>
              <a:t> </a:t>
            </a:r>
            <a:r>
              <a:rPr lang="it-IT" altLang="zh-CN" sz="1200" baseline="0" dirty="0" err="1" smtClean="0"/>
              <a:t>activated</a:t>
            </a:r>
            <a:r>
              <a:rPr lang="it-IT" altLang="zh-CN" sz="1200" baseline="0" dirty="0" smtClean="0"/>
              <a:t> (</a:t>
            </a:r>
            <a:r>
              <a:rPr lang="it-IT" altLang="zh-CN" sz="1200" baseline="0" dirty="0" err="1" smtClean="0"/>
              <a:t>firing</a:t>
            </a:r>
            <a:r>
              <a:rPr lang="it-IT" altLang="zh-CN" sz="1200" baseline="0" dirty="0" smtClean="0"/>
              <a:t>) </a:t>
            </a:r>
            <a:r>
              <a:rPr lang="it-IT" altLang="zh-CN" sz="1200" baseline="0" dirty="0" err="1" smtClean="0"/>
              <a:t>before</a:t>
            </a:r>
            <a:r>
              <a:rPr lang="it-IT" altLang="zh-CN" sz="1200" baseline="0" dirty="0" smtClean="0"/>
              <a:t> the </a:t>
            </a:r>
            <a:r>
              <a:rPr lang="it-IT" altLang="zh-CN" sz="1200" baseline="0" dirty="0" err="1" smtClean="0"/>
              <a:t>physical</a:t>
            </a:r>
            <a:r>
              <a:rPr lang="it-IT" altLang="zh-CN" sz="1200" baseline="0" dirty="0" smtClean="0"/>
              <a:t> </a:t>
            </a:r>
            <a:r>
              <a:rPr lang="it-IT" altLang="zh-CN" sz="1200" baseline="0" dirty="0" err="1" smtClean="0"/>
              <a:t>contact</a:t>
            </a:r>
            <a:r>
              <a:rPr lang="it-IT" altLang="zh-CN" sz="1200" baseline="0" dirty="0" smtClean="0"/>
              <a:t> </a:t>
            </a:r>
            <a:r>
              <a:rPr lang="it-IT" altLang="zh-CN" sz="1200" baseline="0" dirty="0" err="1" smtClean="0"/>
              <a:t>occurs</a:t>
            </a:r>
            <a:r>
              <a:rPr lang="it-IT" altLang="zh-CN" sz="1200" baseline="0" dirty="0" smtClean="0"/>
              <a:t>. To </a:t>
            </a:r>
            <a:r>
              <a:rPr lang="it-IT" altLang="zh-CN" sz="1200" baseline="0" dirty="0" err="1" smtClean="0"/>
              <a:t>signal</a:t>
            </a:r>
            <a:r>
              <a:rPr lang="it-IT" altLang="zh-CN" sz="1200" baseline="0" dirty="0" smtClean="0"/>
              <a:t> </a:t>
            </a:r>
            <a:r>
              <a:rPr lang="it-IT" altLang="zh-CN" sz="1200" baseline="0" dirty="0" err="1" smtClean="0"/>
              <a:t>this</a:t>
            </a:r>
            <a:r>
              <a:rPr lang="it-IT" altLang="zh-CN" sz="1200" baseline="0" dirty="0" smtClean="0"/>
              <a:t> </a:t>
            </a:r>
            <a:r>
              <a:rPr lang="it-IT" altLang="zh-CN" sz="1200" baseline="0" dirty="0" err="1" smtClean="0"/>
              <a:t>we</a:t>
            </a:r>
            <a:r>
              <a:rPr lang="it-IT" altLang="zh-CN" sz="1200" baseline="0" dirty="0" smtClean="0"/>
              <a:t> use </a:t>
            </a:r>
            <a:r>
              <a:rPr lang="it-IT" altLang="zh-CN" sz="1200" baseline="0" dirty="0" err="1" smtClean="0"/>
              <a:t>two</a:t>
            </a:r>
            <a:r>
              <a:rPr lang="it-IT" altLang="zh-CN" sz="1200" baseline="0" dirty="0" smtClean="0"/>
              <a:t> </a:t>
            </a:r>
            <a:r>
              <a:rPr lang="it-IT" altLang="zh-CN" sz="1200" baseline="0" dirty="0" err="1" smtClean="0"/>
              <a:t>different</a:t>
            </a:r>
            <a:r>
              <a:rPr lang="it-IT" altLang="zh-CN" sz="1200" baseline="0" dirty="0" smtClean="0"/>
              <a:t> colors in the GUI </a:t>
            </a:r>
            <a:r>
              <a:rPr lang="it-IT" altLang="zh-CN" sz="1200" baseline="0" dirty="0" err="1" smtClean="0"/>
              <a:t>displaying</a:t>
            </a:r>
            <a:r>
              <a:rPr lang="it-IT" altLang="zh-CN" sz="1200" baseline="0" dirty="0" smtClean="0"/>
              <a:t> the </a:t>
            </a:r>
            <a:r>
              <a:rPr lang="it-IT" altLang="zh-CN" sz="1200" baseline="0" dirty="0" err="1" smtClean="0"/>
              <a:t>taxels</a:t>
            </a:r>
            <a:r>
              <a:rPr lang="it-IT" altLang="zh-CN" sz="1200" baseline="0" dirty="0" smtClean="0"/>
              <a:t>: </a:t>
            </a:r>
            <a:r>
              <a:rPr lang="it-IT" altLang="zh-CN" sz="1200" baseline="0" dirty="0" err="1" smtClean="0"/>
              <a:t>red</a:t>
            </a:r>
            <a:r>
              <a:rPr lang="it-IT" altLang="zh-CN" sz="1200" baseline="0" dirty="0" smtClean="0"/>
              <a:t> for </a:t>
            </a:r>
            <a:r>
              <a:rPr lang="it-IT" altLang="zh-CN" sz="1200" baseline="0" dirty="0" err="1" smtClean="0"/>
              <a:t>physical</a:t>
            </a:r>
            <a:r>
              <a:rPr lang="it-IT" altLang="zh-CN" sz="1200" baseline="0" dirty="0" smtClean="0"/>
              <a:t> and green for </a:t>
            </a:r>
            <a:r>
              <a:rPr lang="it-IT" altLang="zh-CN" sz="1200" baseline="0" dirty="0" err="1" smtClean="0"/>
              <a:t>predicted</a:t>
            </a:r>
            <a:r>
              <a:rPr lang="it-IT" altLang="zh-CN" sz="1200" baseline="0" dirty="0" smtClean="0"/>
              <a:t> </a:t>
            </a:r>
            <a:r>
              <a:rPr lang="it-IT" altLang="zh-CN" sz="1200" baseline="0" dirty="0" err="1" smtClean="0"/>
              <a:t>contacts</a:t>
            </a:r>
            <a:r>
              <a:rPr lang="it-IT" altLang="zh-CN" sz="1200" baseline="0" dirty="0" smtClean="0"/>
              <a:t>.</a:t>
            </a:r>
          </a:p>
          <a:p>
            <a:pPr marL="171450" indent="-171450">
              <a:buFontTx/>
              <a:buChar char="-"/>
            </a:pPr>
            <a:r>
              <a:rPr lang="it-IT" altLang="zh-CN" sz="1200" baseline="0" dirty="0" err="1" smtClean="0"/>
              <a:t>Activation</a:t>
            </a:r>
            <a:r>
              <a:rPr lang="it-IT" altLang="zh-CN" sz="1200" baseline="0" dirty="0" smtClean="0"/>
              <a:t> and </a:t>
            </a:r>
            <a:r>
              <a:rPr lang="it-IT" altLang="zh-CN" sz="1200" baseline="0" dirty="0" err="1" smtClean="0"/>
              <a:t>extension</a:t>
            </a:r>
            <a:r>
              <a:rPr lang="it-IT" altLang="zh-CN" sz="1200" baseline="0" dirty="0" smtClean="0"/>
              <a:t> of </a:t>
            </a:r>
            <a:r>
              <a:rPr lang="it-IT" altLang="zh-CN" sz="1200" baseline="0" dirty="0" err="1" smtClean="0"/>
              <a:t>RFs</a:t>
            </a:r>
            <a:r>
              <a:rPr lang="it-IT" altLang="zh-CN" sz="1200" baseline="0" dirty="0" smtClean="0"/>
              <a:t> in </a:t>
            </a:r>
            <a:r>
              <a:rPr lang="it-IT" altLang="zh-CN" sz="1200" baseline="0" dirty="0" err="1" smtClean="0"/>
              <a:t>space</a:t>
            </a:r>
            <a:r>
              <a:rPr lang="it-IT" altLang="zh-CN" sz="1200" baseline="0" dirty="0" smtClean="0"/>
              <a:t> can be </a:t>
            </a:r>
            <a:r>
              <a:rPr lang="it-IT" altLang="zh-CN" sz="1200" baseline="0" dirty="0" err="1" smtClean="0"/>
              <a:t>then</a:t>
            </a:r>
            <a:r>
              <a:rPr lang="it-IT" altLang="zh-CN" sz="1200" baseline="0" dirty="0" smtClean="0"/>
              <a:t> </a:t>
            </a:r>
            <a:r>
              <a:rPr lang="it-IT" altLang="zh-CN" sz="1200" baseline="0" dirty="0" err="1" smtClean="0"/>
              <a:t>modulated</a:t>
            </a:r>
            <a:r>
              <a:rPr lang="it-IT" altLang="zh-CN" sz="1200" baseline="0" dirty="0" smtClean="0"/>
              <a:t> </a:t>
            </a:r>
            <a:r>
              <a:rPr lang="it-IT" altLang="zh-CN" sz="1200" baseline="0" dirty="0" err="1" smtClean="0"/>
              <a:t>wrt</a:t>
            </a:r>
            <a:r>
              <a:rPr lang="it-IT" altLang="zh-CN" sz="1200" baseline="0" dirty="0" smtClean="0"/>
              <a:t> the </a:t>
            </a:r>
            <a:r>
              <a:rPr lang="it-IT" altLang="zh-CN" sz="1200" baseline="0" dirty="0" err="1" smtClean="0"/>
              <a:t>valence</a:t>
            </a:r>
            <a:r>
              <a:rPr lang="it-IT" altLang="zh-CN" sz="1200" baseline="0" dirty="0" smtClean="0"/>
              <a:t> of the </a:t>
            </a:r>
            <a:r>
              <a:rPr lang="it-IT" altLang="zh-CN" sz="1200" baseline="0" dirty="0" err="1" smtClean="0"/>
              <a:t>oncoming</a:t>
            </a:r>
            <a:r>
              <a:rPr lang="it-IT" altLang="zh-CN" sz="1200" baseline="0" dirty="0" smtClean="0"/>
              <a:t> </a:t>
            </a:r>
            <a:r>
              <a:rPr lang="it-IT" altLang="zh-CN" sz="1200" baseline="0" dirty="0" err="1" smtClean="0"/>
              <a:t>stimulus</a:t>
            </a:r>
            <a:r>
              <a:rPr lang="it-IT" altLang="zh-CN" sz="1200" baseline="0" dirty="0" smtClean="0"/>
              <a:t>.</a:t>
            </a:r>
          </a:p>
        </p:txBody>
      </p:sp>
      <p:sp>
        <p:nvSpPr>
          <p:cNvPr id="4" name="Slide Number Placeholder 3"/>
          <p:cNvSpPr>
            <a:spLocks noGrp="1"/>
          </p:cNvSpPr>
          <p:nvPr>
            <p:ph type="sldNum" sz="quarter" idx="10"/>
          </p:nvPr>
        </p:nvSpPr>
        <p:spPr/>
        <p:txBody>
          <a:bodyPr/>
          <a:lstStyle/>
          <a:p>
            <a:fld id="{19A63302-B878-4477-8894-7342060CFD7D}" type="slidenum">
              <a:rPr lang="en-US" smtClean="0"/>
              <a:t>1</a:t>
            </a:fld>
            <a:endParaRPr lang="en-US"/>
          </a:p>
        </p:txBody>
      </p:sp>
    </p:spTree>
    <p:extLst>
      <p:ext uri="{BB962C8B-B14F-4D97-AF65-F5344CB8AC3E}">
        <p14:creationId xmlns:p14="http://schemas.microsoft.com/office/powerpoint/2010/main" val="169942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smtClean="0"/>
              <a:t>We leverage on the PPS representation to build </a:t>
            </a:r>
            <a:r>
              <a:rPr lang="en-US" b="0" baseline="0" dirty="0" smtClean="0"/>
              <a:t>a mechanism that implements a </a:t>
            </a:r>
            <a:r>
              <a:rPr lang="en-US" b="1" baseline="0" dirty="0" smtClean="0"/>
              <a:t>reactive obstacle avoidance</a:t>
            </a:r>
            <a:r>
              <a:rPr lang="en-US" b="0" baseline="0" dirty="0" smtClean="0"/>
              <a:t>, capable of working both in case of physical and predicted contacts. Therefore, this component represents the building block to enable </a:t>
            </a:r>
            <a:r>
              <a:rPr lang="en-US" b="0" baseline="0" dirty="0" err="1" smtClean="0"/>
              <a:t>pHRI</a:t>
            </a:r>
            <a:r>
              <a:rPr lang="en-US" b="0" baseline="0" dirty="0" smtClean="0"/>
              <a:t>.</a:t>
            </a:r>
            <a:endParaRPr lang="en-US" dirty="0" smtClean="0"/>
          </a:p>
          <a:p>
            <a:pPr marL="171450" indent="-171450">
              <a:buFontTx/>
              <a:buChar char="-"/>
            </a:pPr>
            <a:r>
              <a:rPr lang="en-US" dirty="0" smtClean="0"/>
              <a:t>We do IK and solve the control problem in one</a:t>
            </a:r>
            <a:r>
              <a:rPr lang="en-US" baseline="0" dirty="0" smtClean="0"/>
              <a:t> step using nonlinear constrained optimization techniques that can run fast and in real-time.</a:t>
            </a:r>
          </a:p>
          <a:p>
            <a:pPr marL="171450" indent="-171450">
              <a:buFontTx/>
              <a:buChar char="-"/>
            </a:pPr>
            <a:r>
              <a:rPr lang="en-US" baseline="0" dirty="0" smtClean="0"/>
              <a:t>We work in the joint velocities domain to find the best </a:t>
            </a:r>
            <a:r>
              <a:rPr lang="en-US" baseline="0" smtClean="0"/>
              <a:t>velocities vector that drives </a:t>
            </a:r>
            <a:r>
              <a:rPr lang="en-US" baseline="0" dirty="0" smtClean="0"/>
              <a:t>the robot toward the target while complying with the physical constraints given by the internal structure of the robot as well as by the external stimuli detected using the PPS representation.</a:t>
            </a:r>
          </a:p>
          <a:p>
            <a:pPr marL="171450" indent="-171450">
              <a:buFontTx/>
              <a:buChar char="-"/>
            </a:pPr>
            <a:r>
              <a:rPr lang="en-US" baseline="0" dirty="0" smtClean="0"/>
              <a:t>In more details, we use the contact Jacobian predicted by PPS (in location and intensity) to determine the so-called </a:t>
            </a:r>
            <a:r>
              <a:rPr lang="en-US" b="1" baseline="0" dirty="0" smtClean="0"/>
              <a:t>degree of influence s</a:t>
            </a:r>
            <a:r>
              <a:rPr lang="en-US" b="0" baseline="0" dirty="0" smtClean="0"/>
              <a:t> to back-project the repulsive vector into the joint space. This degree of influence accounts for those joints that mostly contribute to the upcoming collision (essentially the joints in the chain ranging from the root up to the contact point). Thus, we do limit the velocities bounds of these particular joints during the optimization.</a:t>
            </a:r>
            <a:endParaRPr lang="en-US" b="0" dirty="0"/>
          </a:p>
        </p:txBody>
      </p:sp>
      <p:sp>
        <p:nvSpPr>
          <p:cNvPr id="4" name="Slide Number Placeholder 3"/>
          <p:cNvSpPr>
            <a:spLocks noGrp="1"/>
          </p:cNvSpPr>
          <p:nvPr>
            <p:ph type="sldNum" sz="quarter" idx="10"/>
          </p:nvPr>
        </p:nvSpPr>
        <p:spPr/>
        <p:txBody>
          <a:bodyPr/>
          <a:lstStyle/>
          <a:p>
            <a:fld id="{19A63302-B878-4477-8894-7342060CFD7D}" type="slidenum">
              <a:rPr lang="en-US" smtClean="0"/>
              <a:t>2</a:t>
            </a:fld>
            <a:endParaRPr lang="en-US"/>
          </a:p>
        </p:txBody>
      </p:sp>
    </p:spTree>
    <p:extLst>
      <p:ext uri="{BB962C8B-B14F-4D97-AF65-F5344CB8AC3E}">
        <p14:creationId xmlns:p14="http://schemas.microsoft.com/office/powerpoint/2010/main" val="3602100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it-IT" altLang="zh-CN" sz="1200" dirty="0" smtClean="0"/>
              <a:t>PPS </a:t>
            </a:r>
            <a:r>
              <a:rPr lang="it-IT" altLang="zh-CN" sz="1200" dirty="0" err="1" smtClean="0"/>
              <a:t>is</a:t>
            </a:r>
            <a:r>
              <a:rPr lang="it-IT" altLang="zh-CN" sz="1200" dirty="0" smtClean="0"/>
              <a:t> </a:t>
            </a:r>
            <a:r>
              <a:rPr lang="it-IT" altLang="zh-CN" sz="1200" dirty="0" err="1" smtClean="0"/>
              <a:t>characterized</a:t>
            </a:r>
            <a:r>
              <a:rPr lang="it-IT" altLang="zh-CN" sz="1200" dirty="0" smtClean="0"/>
              <a:t> by </a:t>
            </a:r>
            <a:r>
              <a:rPr lang="it-IT" altLang="zh-CN" sz="1200" dirty="0" err="1" smtClean="0"/>
              <a:t>different</a:t>
            </a:r>
            <a:r>
              <a:rPr lang="it-IT" altLang="zh-CN" sz="1200" dirty="0" smtClean="0"/>
              <a:t> </a:t>
            </a:r>
            <a:r>
              <a:rPr lang="it-IT" altLang="zh-CN" sz="1200" dirty="0" err="1" smtClean="0"/>
              <a:t>reference</a:t>
            </a:r>
            <a:r>
              <a:rPr lang="it-IT" altLang="zh-CN" sz="1200" dirty="0" smtClean="0"/>
              <a:t> </a:t>
            </a:r>
            <a:r>
              <a:rPr lang="it-IT" altLang="zh-CN" sz="1200" dirty="0" err="1" smtClean="0"/>
              <a:t>frames</a:t>
            </a:r>
            <a:r>
              <a:rPr lang="it-IT" altLang="zh-CN" sz="1200" dirty="0" smtClean="0"/>
              <a:t> (</a:t>
            </a:r>
            <a:r>
              <a:rPr lang="it-IT" altLang="zh-CN" sz="1200" dirty="0" err="1" smtClean="0"/>
              <a:t>spatial</a:t>
            </a:r>
            <a:r>
              <a:rPr lang="it-IT" altLang="zh-CN" sz="1200" dirty="0" smtClean="0"/>
              <a:t> </a:t>
            </a:r>
            <a:r>
              <a:rPr lang="it-IT" altLang="zh-CN" sz="1200" dirty="0" err="1" smtClean="0"/>
              <a:t>maps</a:t>
            </a:r>
            <a:r>
              <a:rPr lang="it-IT" altLang="zh-CN" sz="1200" dirty="0" smtClean="0"/>
              <a:t>) </a:t>
            </a:r>
            <a:r>
              <a:rPr lang="it-IT" altLang="zh-CN" sz="1200" dirty="0" err="1" smtClean="0"/>
              <a:t>located</a:t>
            </a:r>
            <a:r>
              <a:rPr lang="it-IT" altLang="zh-CN" sz="1200" dirty="0" smtClean="0"/>
              <a:t> in </a:t>
            </a:r>
            <a:r>
              <a:rPr lang="it-IT" altLang="zh-CN" sz="1200" dirty="0" err="1" smtClean="0"/>
              <a:t>different</a:t>
            </a:r>
            <a:r>
              <a:rPr lang="it-IT" altLang="zh-CN" sz="1200" dirty="0" smtClean="0"/>
              <a:t> </a:t>
            </a:r>
            <a:r>
              <a:rPr lang="it-IT" altLang="zh-CN" sz="1200" dirty="0" err="1" smtClean="0"/>
              <a:t>regions</a:t>
            </a:r>
            <a:r>
              <a:rPr lang="it-IT" altLang="zh-CN" sz="1200" dirty="0" smtClean="0"/>
              <a:t> of the brain, and </a:t>
            </a:r>
            <a:r>
              <a:rPr lang="it-IT" altLang="zh-CN" sz="1200" dirty="0" err="1" smtClean="0"/>
              <a:t>there</a:t>
            </a:r>
            <a:r>
              <a:rPr lang="it-IT" altLang="zh-CN" sz="1200" dirty="0" smtClean="0"/>
              <a:t> </a:t>
            </a:r>
            <a:r>
              <a:rPr lang="it-IT" altLang="zh-CN" sz="1200" dirty="0" err="1" smtClean="0"/>
              <a:t>might</a:t>
            </a:r>
            <a:r>
              <a:rPr lang="it-IT" altLang="zh-CN" sz="1200" dirty="0" smtClean="0"/>
              <a:t> be a way for the brain to </a:t>
            </a:r>
            <a:r>
              <a:rPr lang="it-IT" altLang="zh-CN" sz="1200" dirty="0" err="1" smtClean="0"/>
              <a:t>switch</a:t>
            </a:r>
            <a:r>
              <a:rPr lang="it-IT" altLang="zh-CN" sz="1200" dirty="0" smtClean="0"/>
              <a:t> from </a:t>
            </a:r>
            <a:r>
              <a:rPr lang="it-IT" altLang="zh-CN" sz="1200" dirty="0" err="1" smtClean="0"/>
              <a:t>these</a:t>
            </a:r>
            <a:r>
              <a:rPr lang="it-IT" altLang="zh-CN" sz="1200" dirty="0" smtClean="0"/>
              <a:t> </a:t>
            </a:r>
            <a:r>
              <a:rPr lang="it-IT" altLang="zh-CN" sz="1200" dirty="0" err="1" smtClean="0"/>
              <a:t>different</a:t>
            </a:r>
            <a:r>
              <a:rPr lang="it-IT" altLang="zh-CN" sz="1200" dirty="0" smtClean="0"/>
              <a:t> </a:t>
            </a:r>
            <a:r>
              <a:rPr lang="it-IT" altLang="zh-CN" sz="1200" dirty="0" err="1" smtClean="0"/>
              <a:t>representations</a:t>
            </a:r>
            <a:r>
              <a:rPr lang="it-IT" altLang="zh-CN" sz="1200" dirty="0" smtClean="0"/>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it-IT" altLang="zh-CN" sz="1200" dirty="0" smtClean="0"/>
              <a:t>PPS benefits from a </a:t>
            </a:r>
            <a:r>
              <a:rPr lang="it-IT" altLang="zh-CN" sz="1200" dirty="0" err="1" smtClean="0"/>
              <a:t>multisensory</a:t>
            </a:r>
            <a:r>
              <a:rPr lang="it-IT" altLang="zh-CN" sz="1200" dirty="0" smtClean="0"/>
              <a:t> </a:t>
            </a:r>
            <a:r>
              <a:rPr lang="it-IT" altLang="zh-CN" sz="1200" dirty="0" err="1" smtClean="0"/>
              <a:t>integration</a:t>
            </a:r>
            <a:r>
              <a:rPr lang="it-IT" altLang="zh-CN" sz="1200" dirty="0" smtClean="0"/>
              <a:t> in </a:t>
            </a:r>
            <a:r>
              <a:rPr lang="it-IT" altLang="zh-CN" sz="1200" dirty="0" err="1" smtClean="0"/>
              <a:t>order</a:t>
            </a:r>
            <a:r>
              <a:rPr lang="it-IT" altLang="zh-CN" sz="1200" dirty="0" smtClean="0"/>
              <a:t> to </a:t>
            </a:r>
            <a:r>
              <a:rPr lang="it-IT" altLang="zh-CN" sz="1200" dirty="0" err="1" smtClean="0"/>
              <a:t>form</a:t>
            </a:r>
            <a:r>
              <a:rPr lang="it-IT" altLang="zh-CN" sz="1200" dirty="0" smtClean="0"/>
              <a:t> a </a:t>
            </a:r>
            <a:r>
              <a:rPr lang="it-IT" altLang="zh-CN" sz="1200" dirty="0" err="1" smtClean="0"/>
              <a:t>coherent</a:t>
            </a:r>
            <a:r>
              <a:rPr lang="it-IT" altLang="zh-CN" sz="1200" dirty="0" smtClean="0"/>
              <a:t> </a:t>
            </a:r>
            <a:r>
              <a:rPr lang="it-IT" altLang="zh-CN" sz="1200" dirty="0" err="1" smtClean="0"/>
              <a:t>view</a:t>
            </a:r>
            <a:r>
              <a:rPr lang="it-IT" altLang="zh-CN" sz="1200" dirty="0" smtClean="0"/>
              <a:t> of the body and the </a:t>
            </a:r>
            <a:r>
              <a:rPr lang="it-IT" altLang="zh-CN" sz="1200" dirty="0" err="1" smtClean="0"/>
              <a:t>space</a:t>
            </a:r>
            <a:r>
              <a:rPr lang="it-IT" altLang="zh-CN" sz="1200" dirty="0" smtClean="0"/>
              <a:t> </a:t>
            </a:r>
            <a:r>
              <a:rPr lang="it-IT" altLang="zh-CN" sz="1200" dirty="0" err="1" smtClean="0"/>
              <a:t>surrounding</a:t>
            </a:r>
            <a:r>
              <a:rPr lang="it-IT" altLang="zh-CN" sz="1200" dirty="0" smtClean="0"/>
              <a:t> </a:t>
            </a:r>
            <a:r>
              <a:rPr lang="it-IT" altLang="zh-CN" sz="1200" dirty="0" err="1" smtClean="0"/>
              <a:t>it</a:t>
            </a:r>
            <a:r>
              <a:rPr lang="it-IT" altLang="zh-CN" sz="1200" dirty="0" smtClean="0"/>
              <a:t>. </a:t>
            </a:r>
            <a:r>
              <a:rPr lang="it-IT" altLang="zh-CN" sz="1200" b="1" dirty="0" err="1" smtClean="0"/>
              <a:t>Fogassi</a:t>
            </a:r>
            <a:r>
              <a:rPr lang="it-IT" altLang="zh-CN" sz="1200" dirty="0" smtClean="0"/>
              <a:t> </a:t>
            </a:r>
            <a:r>
              <a:rPr lang="it-IT" altLang="zh-CN" sz="1200" dirty="0" err="1" smtClean="0"/>
              <a:t>experiment</a:t>
            </a:r>
            <a:r>
              <a:rPr lang="it-IT" altLang="zh-CN" sz="1200" dirty="0" smtClean="0"/>
              <a:t> (1996): </a:t>
            </a:r>
            <a:r>
              <a:rPr lang="it-IT" altLang="zh-CN" sz="1200" dirty="0" err="1" smtClean="0"/>
              <a:t>found</a:t>
            </a:r>
            <a:r>
              <a:rPr lang="it-IT" altLang="zh-CN" sz="1200" dirty="0" smtClean="0"/>
              <a:t> a </a:t>
            </a:r>
            <a:r>
              <a:rPr lang="it-IT" altLang="zh-CN" sz="1200" dirty="0" err="1" smtClean="0"/>
              <a:t>number</a:t>
            </a:r>
            <a:r>
              <a:rPr lang="it-IT" altLang="zh-CN" sz="1200" dirty="0" smtClean="0"/>
              <a:t> of so-</a:t>
            </a:r>
            <a:r>
              <a:rPr lang="it-IT" altLang="zh-CN" sz="1200" dirty="0" err="1" smtClean="0"/>
              <a:t>called</a:t>
            </a:r>
            <a:r>
              <a:rPr lang="it-IT" altLang="zh-CN" sz="1200" dirty="0" smtClean="0"/>
              <a:t> </a:t>
            </a:r>
            <a:r>
              <a:rPr lang="it-IT" altLang="zh-CN" sz="1200" dirty="0" err="1" smtClean="0"/>
              <a:t>visuo</a:t>
            </a:r>
            <a:r>
              <a:rPr lang="it-IT" altLang="zh-CN" sz="1200" dirty="0" smtClean="0"/>
              <a:t> </a:t>
            </a:r>
            <a:r>
              <a:rPr lang="it-IT" altLang="zh-CN" sz="1200" dirty="0" err="1" smtClean="0"/>
              <a:t>tactile</a:t>
            </a:r>
            <a:r>
              <a:rPr lang="it-IT" altLang="zh-CN" sz="1200" dirty="0" smtClean="0"/>
              <a:t> </a:t>
            </a:r>
            <a:r>
              <a:rPr lang="it-IT" altLang="zh-CN" sz="1200" dirty="0" err="1" smtClean="0"/>
              <a:t>receptive</a:t>
            </a:r>
            <a:r>
              <a:rPr lang="it-IT" altLang="zh-CN" sz="1200" dirty="0" smtClean="0"/>
              <a:t> </a:t>
            </a:r>
            <a:r>
              <a:rPr lang="it-IT" altLang="zh-CN" sz="1200" dirty="0" err="1" smtClean="0"/>
              <a:t>fields</a:t>
            </a:r>
            <a:r>
              <a:rPr lang="it-IT" altLang="zh-CN" sz="1200" dirty="0" smtClean="0"/>
              <a:t>, </a:t>
            </a:r>
            <a:r>
              <a:rPr lang="it-IT" altLang="zh-CN" sz="1200" dirty="0" err="1" smtClean="0"/>
              <a:t>namely</a:t>
            </a:r>
            <a:r>
              <a:rPr lang="it-IT" altLang="zh-CN" sz="1200" dirty="0" smtClean="0"/>
              <a:t> a  set of </a:t>
            </a:r>
            <a:r>
              <a:rPr lang="it-IT" altLang="zh-CN" sz="1200" dirty="0" err="1" smtClean="0"/>
              <a:t>neurons</a:t>
            </a:r>
            <a:r>
              <a:rPr lang="it-IT" altLang="zh-CN" sz="1200" dirty="0" smtClean="0"/>
              <a:t> </a:t>
            </a:r>
            <a:r>
              <a:rPr lang="it-IT" altLang="zh-CN" sz="1200" dirty="0" err="1" smtClean="0"/>
              <a:t>that</a:t>
            </a:r>
            <a:r>
              <a:rPr lang="it-IT" altLang="zh-CN" sz="1200" dirty="0" smtClean="0"/>
              <a:t> </a:t>
            </a:r>
            <a:r>
              <a:rPr lang="it-IT" altLang="zh-CN" sz="1200" dirty="0" err="1" smtClean="0"/>
              <a:t>fire</a:t>
            </a:r>
            <a:r>
              <a:rPr lang="it-IT" altLang="zh-CN" sz="1200" dirty="0" smtClean="0"/>
              <a:t> </a:t>
            </a:r>
            <a:r>
              <a:rPr lang="it-IT" altLang="zh-CN" sz="1200" dirty="0" err="1" smtClean="0"/>
              <a:t>both</a:t>
            </a:r>
            <a:r>
              <a:rPr lang="it-IT" altLang="zh-CN" sz="1200" dirty="0" smtClean="0"/>
              <a:t> </a:t>
            </a:r>
            <a:r>
              <a:rPr lang="it-IT" altLang="zh-CN" sz="1200" dirty="0" err="1" smtClean="0"/>
              <a:t>if</a:t>
            </a:r>
            <a:r>
              <a:rPr lang="it-IT" altLang="zh-CN" sz="1200" dirty="0" smtClean="0"/>
              <a:t> </a:t>
            </a:r>
            <a:r>
              <a:rPr lang="it-IT" altLang="zh-CN" sz="1200" dirty="0" err="1" smtClean="0"/>
              <a:t>stimulated</a:t>
            </a:r>
            <a:r>
              <a:rPr lang="it-IT" altLang="zh-CN" sz="1200" dirty="0" smtClean="0"/>
              <a:t> in a </a:t>
            </a:r>
            <a:r>
              <a:rPr lang="it-IT" altLang="zh-CN" sz="1200" dirty="0" err="1" smtClean="0"/>
              <a:t>region</a:t>
            </a:r>
            <a:r>
              <a:rPr lang="it-IT" altLang="zh-CN" sz="1200" dirty="0" smtClean="0"/>
              <a:t> of the </a:t>
            </a:r>
            <a:r>
              <a:rPr lang="it-IT" altLang="zh-CN" sz="1200" dirty="0" err="1" smtClean="0"/>
              <a:t>tactile</a:t>
            </a:r>
            <a:r>
              <a:rPr lang="it-IT" altLang="zh-CN" sz="1200" dirty="0" smtClean="0"/>
              <a:t> domain (for </a:t>
            </a:r>
            <a:r>
              <a:rPr lang="it-IT" altLang="zh-CN" sz="1200" dirty="0" err="1" smtClean="0"/>
              <a:t>example</a:t>
            </a:r>
            <a:r>
              <a:rPr lang="it-IT" altLang="zh-CN" sz="1200" dirty="0" smtClean="0"/>
              <a:t> the </a:t>
            </a:r>
            <a:r>
              <a:rPr lang="it-IT" altLang="zh-CN" sz="1200" dirty="0" err="1" smtClean="0"/>
              <a:t>skin</a:t>
            </a:r>
            <a:r>
              <a:rPr lang="it-IT" altLang="zh-CN" sz="1200" dirty="0" smtClean="0"/>
              <a:t>) and </a:t>
            </a:r>
            <a:r>
              <a:rPr lang="it-IT" altLang="zh-CN" sz="1200" dirty="0" err="1" smtClean="0"/>
              <a:t>if</a:t>
            </a:r>
            <a:r>
              <a:rPr lang="it-IT" altLang="zh-CN" sz="1200" dirty="0" smtClean="0"/>
              <a:t> a </a:t>
            </a:r>
            <a:r>
              <a:rPr lang="it-IT" altLang="zh-CN" sz="1200" dirty="0" err="1" smtClean="0"/>
              <a:t>visual</a:t>
            </a:r>
            <a:r>
              <a:rPr lang="it-IT" altLang="zh-CN" sz="1200" dirty="0" smtClean="0"/>
              <a:t> </a:t>
            </a:r>
            <a:r>
              <a:rPr lang="it-IT" altLang="zh-CN" sz="1200" dirty="0" err="1" smtClean="0"/>
              <a:t>stimulus</a:t>
            </a:r>
            <a:r>
              <a:rPr lang="it-IT" altLang="zh-CN" sz="1200" dirty="0" smtClean="0"/>
              <a:t> </a:t>
            </a:r>
            <a:r>
              <a:rPr lang="it-IT" altLang="zh-CN" sz="1200" dirty="0" err="1" smtClean="0"/>
              <a:t>is</a:t>
            </a:r>
            <a:r>
              <a:rPr lang="it-IT" altLang="zh-CN" sz="1200" dirty="0" smtClean="0"/>
              <a:t> </a:t>
            </a:r>
            <a:r>
              <a:rPr lang="it-IT" altLang="zh-CN" sz="1200" dirty="0" err="1" smtClean="0"/>
              <a:t>presented</a:t>
            </a:r>
            <a:r>
              <a:rPr lang="it-IT" altLang="zh-CN" sz="1200" dirty="0" smtClean="0"/>
              <a:t> in the </a:t>
            </a:r>
            <a:r>
              <a:rPr lang="it-IT" altLang="zh-CN" sz="1200" dirty="0" err="1" smtClean="0"/>
              <a:t>space</a:t>
            </a:r>
            <a:r>
              <a:rPr lang="it-IT" altLang="zh-CN" sz="1200" dirty="0" smtClean="0"/>
              <a:t> </a:t>
            </a:r>
            <a:r>
              <a:rPr lang="it-IT" altLang="zh-CN" sz="1200" dirty="0" err="1" smtClean="0"/>
              <a:t>surrounding</a:t>
            </a:r>
            <a:r>
              <a:rPr lang="it-IT" altLang="zh-CN" sz="1200" dirty="0" smtClean="0"/>
              <a:t> </a:t>
            </a:r>
            <a:r>
              <a:rPr lang="it-IT" altLang="zh-CN" sz="1200" dirty="0" err="1" smtClean="0"/>
              <a:t>that</a:t>
            </a:r>
            <a:r>
              <a:rPr lang="it-IT" altLang="zh-CN" sz="1200" dirty="0" smtClean="0"/>
              <a:t> </a:t>
            </a:r>
            <a:r>
              <a:rPr lang="it-IT" altLang="zh-CN" sz="1200" dirty="0" err="1" smtClean="0"/>
              <a:t>skin</a:t>
            </a:r>
            <a:r>
              <a:rPr lang="it-IT" altLang="zh-CN" sz="1200" dirty="0" smtClean="0"/>
              <a:t> part.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it-IT" altLang="zh-CN" sz="1200" dirty="0" smtClean="0"/>
              <a:t>PPS shows an </a:t>
            </a:r>
            <a:r>
              <a:rPr lang="it-IT" altLang="zh-CN" sz="1200" dirty="0" err="1" smtClean="0"/>
              <a:t>intrinsic</a:t>
            </a:r>
            <a:r>
              <a:rPr lang="it-IT" altLang="zh-CN" sz="1200" dirty="0" smtClean="0"/>
              <a:t> </a:t>
            </a:r>
            <a:r>
              <a:rPr lang="it-IT" altLang="zh-CN" sz="1200" dirty="0" err="1" smtClean="0"/>
              <a:t>plastic</a:t>
            </a:r>
            <a:r>
              <a:rPr lang="it-IT" altLang="zh-CN" sz="1200" dirty="0" smtClean="0"/>
              <a:t> </a:t>
            </a:r>
            <a:r>
              <a:rPr lang="it-IT" altLang="zh-CN" sz="1200" dirty="0" err="1" smtClean="0"/>
              <a:t>behaviour</a:t>
            </a:r>
            <a:r>
              <a:rPr lang="it-IT" altLang="zh-CN" sz="1200" dirty="0" smtClean="0"/>
              <a:t>, and a </a:t>
            </a:r>
            <a:r>
              <a:rPr lang="it-IT" altLang="zh-CN" sz="1200" dirty="0" err="1" smtClean="0"/>
              <a:t>deep</a:t>
            </a:r>
            <a:r>
              <a:rPr lang="it-IT" altLang="zh-CN" sz="1200" dirty="0" smtClean="0"/>
              <a:t> </a:t>
            </a:r>
            <a:r>
              <a:rPr lang="it-IT" altLang="zh-CN" sz="1200" dirty="0" err="1" smtClean="0"/>
              <a:t>involvement</a:t>
            </a:r>
            <a:r>
              <a:rPr lang="it-IT" altLang="zh-CN" sz="1200" dirty="0" smtClean="0"/>
              <a:t> with the </a:t>
            </a:r>
            <a:r>
              <a:rPr lang="it-IT" altLang="zh-CN" sz="1200" dirty="0" err="1" smtClean="0"/>
              <a:t>motor</a:t>
            </a:r>
            <a:r>
              <a:rPr lang="it-IT" altLang="zh-CN" sz="1200" dirty="0" smtClean="0"/>
              <a:t> </a:t>
            </a:r>
            <a:r>
              <a:rPr lang="it-IT" altLang="zh-CN" sz="1200" dirty="0" err="1" smtClean="0"/>
              <a:t>system</a:t>
            </a:r>
            <a:r>
              <a:rPr lang="it-IT" altLang="zh-CN" sz="1200" dirty="0" smtClean="0"/>
              <a:t>. </a:t>
            </a:r>
            <a:r>
              <a:rPr lang="it-IT" altLang="zh-CN" sz="1200" b="1" dirty="0" err="1" smtClean="0"/>
              <a:t>Iriki</a:t>
            </a:r>
            <a:r>
              <a:rPr lang="it-IT" altLang="zh-CN" sz="1200" dirty="0" smtClean="0"/>
              <a:t> </a:t>
            </a:r>
            <a:r>
              <a:rPr lang="it-IT" altLang="zh-CN" sz="1200" dirty="0" err="1" smtClean="0"/>
              <a:t>experiment</a:t>
            </a:r>
            <a:r>
              <a:rPr lang="it-IT" altLang="zh-CN" sz="1200" dirty="0" smtClean="0"/>
              <a:t> (2004):</a:t>
            </a:r>
            <a:r>
              <a:rPr lang="it-IT" altLang="zh-CN" sz="1200" baseline="0" dirty="0" smtClean="0"/>
              <a:t> </a:t>
            </a:r>
            <a:r>
              <a:rPr lang="it-IT" altLang="zh-CN" sz="1200" dirty="0" smtClean="0"/>
              <a:t>the </a:t>
            </a:r>
            <a:r>
              <a:rPr lang="it-IT" altLang="zh-CN" sz="1200" dirty="0" err="1" smtClean="0"/>
              <a:t>extension</a:t>
            </a:r>
            <a:r>
              <a:rPr lang="it-IT" altLang="zh-CN" sz="1200" dirty="0" smtClean="0"/>
              <a:t> of the </a:t>
            </a:r>
            <a:r>
              <a:rPr lang="it-IT" altLang="zh-CN" sz="1200" dirty="0" err="1" smtClean="0"/>
              <a:t>receptive</a:t>
            </a:r>
            <a:r>
              <a:rPr lang="it-IT" altLang="zh-CN" sz="1200" dirty="0" smtClean="0"/>
              <a:t> </a:t>
            </a:r>
            <a:r>
              <a:rPr lang="it-IT" altLang="zh-CN" sz="1200" dirty="0" err="1" smtClean="0"/>
              <a:t>fields</a:t>
            </a:r>
            <a:r>
              <a:rPr lang="it-IT" altLang="zh-CN" sz="1200" dirty="0" smtClean="0"/>
              <a:t> of </a:t>
            </a:r>
            <a:r>
              <a:rPr lang="it-IT" altLang="zh-CN" sz="1200" dirty="0" err="1" smtClean="0"/>
              <a:t>these</a:t>
            </a:r>
            <a:r>
              <a:rPr lang="it-IT" altLang="zh-CN" sz="1200" dirty="0" smtClean="0"/>
              <a:t> </a:t>
            </a:r>
            <a:r>
              <a:rPr lang="it-IT" altLang="zh-CN" sz="1200" dirty="0" err="1" smtClean="0"/>
              <a:t>visuo-tactile</a:t>
            </a:r>
            <a:r>
              <a:rPr lang="it-IT" altLang="zh-CN" sz="1200" dirty="0" smtClean="0"/>
              <a:t> </a:t>
            </a:r>
            <a:r>
              <a:rPr lang="it-IT" altLang="zh-CN" sz="1200" dirty="0" err="1" smtClean="0"/>
              <a:t>neurons</a:t>
            </a:r>
            <a:r>
              <a:rPr lang="it-IT" altLang="zh-CN" sz="1200" dirty="0" smtClean="0"/>
              <a:t>, </a:t>
            </a:r>
            <a:r>
              <a:rPr lang="it-IT" altLang="zh-CN" sz="1200" dirty="0" err="1" smtClean="0"/>
              <a:t>after</a:t>
            </a:r>
            <a:r>
              <a:rPr lang="it-IT" altLang="zh-CN" sz="1200" dirty="0" smtClean="0"/>
              <a:t> a training with a </a:t>
            </a:r>
            <a:r>
              <a:rPr lang="it-IT" altLang="zh-CN" sz="1200" dirty="0" err="1" smtClean="0"/>
              <a:t>rake</a:t>
            </a:r>
            <a:r>
              <a:rPr lang="it-IT" altLang="zh-CN" sz="1200" dirty="0" smtClean="0"/>
              <a:t>, </a:t>
            </a:r>
            <a:r>
              <a:rPr lang="it-IT" altLang="zh-CN" sz="1200" dirty="0" err="1" smtClean="0"/>
              <a:t>has</a:t>
            </a:r>
            <a:r>
              <a:rPr lang="it-IT" altLang="zh-CN" sz="1200" dirty="0" smtClean="0"/>
              <a:t> </a:t>
            </a:r>
            <a:r>
              <a:rPr lang="it-IT" altLang="zh-CN" sz="1200" dirty="0" err="1" smtClean="0"/>
              <a:t>been</a:t>
            </a:r>
            <a:r>
              <a:rPr lang="it-IT" altLang="zh-CN" sz="1200" dirty="0" smtClean="0"/>
              <a:t> </a:t>
            </a:r>
            <a:r>
              <a:rPr lang="it-IT" altLang="zh-CN" sz="1200" dirty="0" err="1" smtClean="0"/>
              <a:t>shown</a:t>
            </a:r>
            <a:r>
              <a:rPr lang="it-IT" altLang="zh-CN" sz="1200" dirty="0" smtClean="0"/>
              <a:t> to </a:t>
            </a:r>
            <a:r>
              <a:rPr lang="it-IT" altLang="zh-CN" sz="1200" dirty="0" err="1" smtClean="0"/>
              <a:t>enclose</a:t>
            </a:r>
            <a:r>
              <a:rPr lang="it-IT" altLang="zh-CN" sz="1200" dirty="0" smtClean="0"/>
              <a:t> the </a:t>
            </a:r>
            <a:r>
              <a:rPr lang="it-IT" altLang="zh-CN" sz="1200" dirty="0" err="1" smtClean="0"/>
              <a:t>tool</a:t>
            </a:r>
            <a:r>
              <a:rPr lang="it-IT" altLang="zh-CN" sz="1200" dirty="0" smtClean="0"/>
              <a:t>, </a:t>
            </a:r>
            <a:r>
              <a:rPr lang="it-IT" altLang="zh-CN" sz="1200" dirty="0" err="1" smtClean="0"/>
              <a:t>as</a:t>
            </a:r>
            <a:r>
              <a:rPr lang="it-IT" altLang="zh-CN" sz="1200" dirty="0" smtClean="0"/>
              <a:t> </a:t>
            </a:r>
            <a:r>
              <a:rPr lang="it-IT" altLang="zh-CN" sz="1200" dirty="0" err="1" smtClean="0"/>
              <a:t>if</a:t>
            </a:r>
            <a:r>
              <a:rPr lang="it-IT" altLang="zh-CN" sz="1200" dirty="0" smtClean="0"/>
              <a:t> </a:t>
            </a:r>
            <a:r>
              <a:rPr lang="it-IT" altLang="zh-CN" sz="1200" dirty="0" err="1" smtClean="0"/>
              <a:t>it</a:t>
            </a:r>
            <a:r>
              <a:rPr lang="it-IT" altLang="zh-CN" sz="1200" dirty="0" smtClean="0"/>
              <a:t> </a:t>
            </a:r>
            <a:r>
              <a:rPr lang="it-IT" altLang="zh-CN" sz="1200" dirty="0" err="1" smtClean="0"/>
              <a:t>was</a:t>
            </a:r>
            <a:r>
              <a:rPr lang="it-IT" altLang="zh-CN" sz="1200" dirty="0" smtClean="0"/>
              <a:t> part of the body.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it-IT" altLang="zh-CN" sz="120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it-IT" altLang="zh-CN" sz="1200" dirty="0" smtClean="0"/>
          </a:p>
          <a:p>
            <a:endParaRPr lang="en-US" dirty="0"/>
          </a:p>
        </p:txBody>
      </p:sp>
      <p:sp>
        <p:nvSpPr>
          <p:cNvPr id="4" name="Slide Number Placeholder 3"/>
          <p:cNvSpPr>
            <a:spLocks noGrp="1"/>
          </p:cNvSpPr>
          <p:nvPr>
            <p:ph type="sldNum" sz="quarter" idx="10"/>
          </p:nvPr>
        </p:nvSpPr>
        <p:spPr/>
        <p:txBody>
          <a:bodyPr/>
          <a:lstStyle/>
          <a:p>
            <a:fld id="{19A63302-B878-4477-8894-7342060CFD7D}" type="slidenum">
              <a:rPr lang="en-US" smtClean="0"/>
              <a:t>4</a:t>
            </a:fld>
            <a:endParaRPr lang="en-US"/>
          </a:p>
        </p:txBody>
      </p:sp>
    </p:spTree>
    <p:extLst>
      <p:ext uri="{BB962C8B-B14F-4D97-AF65-F5344CB8AC3E}">
        <p14:creationId xmlns:p14="http://schemas.microsoft.com/office/powerpoint/2010/main" val="330818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135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8268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45789"/>
      </p:ext>
    </p:extLst>
  </p:cSld>
  <p:clrMap bg1="lt1" tx1="dk1" bg2="lt2" tx2="dk2" accent1="accent1" accent2="accent2" accent3="accent3" accent4="accent4" accent5="accent5" accent6="accent6" hlink="hlink" folHlink="folHlink"/>
  <p:sldLayoutIdLst>
    <p:sldLayoutId id="2147483828" r:id="rId1"/>
    <p:sldLayoutId id="2147483830" r:id="rId2"/>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97280" y="172304"/>
            <a:ext cx="10058400" cy="986020"/>
          </a:xfrm>
          <a:prstGeom prst="rect">
            <a:avLst/>
          </a:prstGeom>
        </p:spPr>
        <p:txBody>
          <a:bodyPr>
            <a:normAutofit/>
          </a:bodyPr>
          <a:lstStyle/>
          <a:p>
            <a:r>
              <a:rPr lang="en-US" sz="4400" dirty="0"/>
              <a:t>A </a:t>
            </a:r>
            <a:r>
              <a:rPr lang="en-US" sz="4400" dirty="0" smtClean="0"/>
              <a:t>PPS Model On </a:t>
            </a:r>
            <a:r>
              <a:rPr lang="en-US" sz="4400" dirty="0" err="1" smtClean="0"/>
              <a:t>iCub</a:t>
            </a:r>
            <a:endParaRPr lang="en-US" sz="4400" dirty="0"/>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520660" y="1743262"/>
            <a:ext cx="3839737" cy="380817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5132" y="2442926"/>
            <a:ext cx="4530548" cy="3108514"/>
          </a:xfrm>
          <a:prstGeom prst="rect">
            <a:avLst/>
          </a:prstGeom>
        </p:spPr>
      </p:pic>
    </p:spTree>
    <p:extLst>
      <p:ext uri="{BB962C8B-B14F-4D97-AF65-F5344CB8AC3E}">
        <p14:creationId xmlns:p14="http://schemas.microsoft.com/office/powerpoint/2010/main" val="3208037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1108363" y="190501"/>
            <a:ext cx="10058400" cy="1003300"/>
          </a:xfrm>
          <a:prstGeom prst="rect">
            <a:avLst/>
          </a:prstGeom>
        </p:spPr>
        <p:txBody>
          <a:bodyPr>
            <a:normAutofit/>
          </a:bodyPr>
          <a:lstStyle/>
          <a:p>
            <a:r>
              <a:rPr lang="en-US" sz="4000" dirty="0" err="1" smtClean="0"/>
              <a:t>Visuo</a:t>
            </a:r>
            <a:r>
              <a:rPr lang="en-US" sz="4000" dirty="0" smtClean="0"/>
              <a:t>-tactile Reactive Controller for </a:t>
            </a:r>
            <a:r>
              <a:rPr lang="en-US" sz="4000" dirty="0" err="1" smtClean="0"/>
              <a:t>pHRI</a:t>
            </a:r>
            <a:endParaRPr lang="en-US" sz="4000" dirty="0"/>
          </a:p>
        </p:txBody>
      </p:sp>
      <p:pic>
        <p:nvPicPr>
          <p:cNvPr id="9" name="Content Placeholder 8"/>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2064183" y="1612665"/>
            <a:ext cx="3150078" cy="2968622"/>
          </a:xfrm>
          <a:prstGeom prst="rect">
            <a:avLst/>
          </a:prstGeom>
        </p:spPr>
      </p:pic>
      <p:grpSp>
        <p:nvGrpSpPr>
          <p:cNvPr id="2" name="Group 1"/>
          <p:cNvGrpSpPr/>
          <p:nvPr/>
        </p:nvGrpSpPr>
        <p:grpSpPr>
          <a:xfrm>
            <a:off x="1505928" y="5121335"/>
            <a:ext cx="3348775" cy="1529676"/>
            <a:chOff x="1108363" y="3418905"/>
            <a:chExt cx="3348775" cy="1529676"/>
          </a:xfrm>
        </p:grpSpPr>
        <p:sp>
          <p:nvSpPr>
            <p:cNvPr id="13" name="TextBox 12"/>
            <p:cNvSpPr txBox="1"/>
            <p:nvPr/>
          </p:nvSpPr>
          <p:spPr>
            <a:xfrm>
              <a:off x="1108363" y="3418905"/>
              <a:ext cx="3285094" cy="369332"/>
            </a:xfrm>
            <a:prstGeom prst="rect">
              <a:avLst/>
            </a:prstGeom>
            <a:noFill/>
          </p:spPr>
          <p:txBody>
            <a:bodyPr wrap="square" rtlCol="0">
              <a:spAutoFit/>
            </a:bodyPr>
            <a:lstStyle/>
            <a:p>
              <a:r>
                <a:rPr lang="en-GB" dirty="0"/>
                <a:t>Local constrained </a:t>
              </a:r>
              <a:r>
                <a:rPr lang="en-GB" dirty="0" smtClean="0"/>
                <a:t>minimization</a:t>
              </a:r>
              <a:endParaRPr lang="en-GB" dirty="0"/>
            </a:p>
          </p:txBody>
        </p:sp>
        <p:pic>
          <p:nvPicPr>
            <p:cNvPr id="8" name="Picture 7"/>
            <p:cNvPicPr>
              <a:picLocks noChangeAspect="1"/>
            </p:cNvPicPr>
            <p:nvPr/>
          </p:nvPicPr>
          <p:blipFill>
            <a:blip r:embed="rId4"/>
            <a:stretch>
              <a:fillRect/>
            </a:stretch>
          </p:blipFill>
          <p:spPr>
            <a:xfrm>
              <a:off x="1172043" y="3788237"/>
              <a:ext cx="3285095" cy="1160344"/>
            </a:xfrm>
            <a:prstGeom prst="rect">
              <a:avLst/>
            </a:prstGeom>
          </p:spPr>
        </p:pic>
      </p:grpSp>
      <p:sp>
        <p:nvSpPr>
          <p:cNvPr id="19" name="TextBox 18"/>
          <p:cNvSpPr txBox="1"/>
          <p:nvPr/>
        </p:nvSpPr>
        <p:spPr>
          <a:xfrm>
            <a:off x="2182386" y="4641879"/>
            <a:ext cx="2913672" cy="369332"/>
          </a:xfrm>
          <a:prstGeom prst="rect">
            <a:avLst/>
          </a:prstGeom>
          <a:noFill/>
        </p:spPr>
        <p:txBody>
          <a:bodyPr wrap="square" rtlCol="0">
            <a:spAutoFit/>
          </a:bodyPr>
          <a:lstStyle/>
          <a:p>
            <a:pPr algn="ctr"/>
            <a:r>
              <a:rPr lang="en-GB" dirty="0" smtClean="0"/>
              <a:t>Visual activation through PPS</a:t>
            </a:r>
            <a:endParaRPr lang="en-GB" dirty="0"/>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7151" y="1612665"/>
            <a:ext cx="2944692" cy="2968622"/>
          </a:xfrm>
          <a:prstGeom prst="rect">
            <a:avLst/>
          </a:prstGeom>
        </p:spPr>
      </p:pic>
      <p:sp>
        <p:nvSpPr>
          <p:cNvPr id="20" name="TextBox 19"/>
          <p:cNvSpPr txBox="1"/>
          <p:nvPr/>
        </p:nvSpPr>
        <p:spPr>
          <a:xfrm>
            <a:off x="6441230" y="4661611"/>
            <a:ext cx="4316740" cy="434933"/>
          </a:xfrm>
          <a:prstGeom prst="rect">
            <a:avLst/>
          </a:prstGeom>
          <a:noFill/>
        </p:spPr>
        <p:txBody>
          <a:bodyPr wrap="square" rtlCol="0">
            <a:spAutoFit/>
          </a:bodyPr>
          <a:lstStyle/>
          <a:p>
            <a:pPr algn="ctr"/>
            <a:r>
              <a:rPr lang="en-GB" dirty="0" smtClean="0"/>
              <a:t>Tactile activation detected with skin</a:t>
            </a:r>
            <a:endParaRPr lang="en-GB" dirty="0"/>
          </a:p>
        </p:txBody>
      </p:sp>
      <p:grpSp>
        <p:nvGrpSpPr>
          <p:cNvPr id="10" name="Group 9"/>
          <p:cNvGrpSpPr/>
          <p:nvPr/>
        </p:nvGrpSpPr>
        <p:grpSpPr>
          <a:xfrm>
            <a:off x="6134349" y="5125734"/>
            <a:ext cx="5847577" cy="1442275"/>
            <a:chOff x="6134349" y="4857378"/>
            <a:chExt cx="5847577" cy="1442275"/>
          </a:xfrm>
        </p:grpSpPr>
        <p:sp>
          <p:nvSpPr>
            <p:cNvPr id="14" name="TextBox 13"/>
            <p:cNvSpPr txBox="1"/>
            <p:nvPr/>
          </p:nvSpPr>
          <p:spPr>
            <a:xfrm>
              <a:off x="6134349" y="4857378"/>
              <a:ext cx="5847577" cy="369332"/>
            </a:xfrm>
            <a:prstGeom prst="rect">
              <a:avLst/>
            </a:prstGeom>
            <a:noFill/>
          </p:spPr>
          <p:txBody>
            <a:bodyPr wrap="square" rtlCol="0">
              <a:spAutoFit/>
            </a:bodyPr>
            <a:lstStyle/>
            <a:p>
              <a:r>
                <a:rPr lang="en-US" dirty="0" smtClean="0"/>
                <a:t>Remapping the </a:t>
              </a:r>
              <a:r>
                <a:rPr lang="en-US" i="1" dirty="0" smtClean="0"/>
                <a:t>Cartesian </a:t>
              </a:r>
              <a:r>
                <a:rPr lang="en-US" dirty="0"/>
                <a:t>“repulsive vectors” into joint space </a:t>
              </a:r>
              <a:endParaRPr lang="en-GB" dirty="0"/>
            </a:p>
          </p:txBody>
        </p:sp>
        <p:pic>
          <p:nvPicPr>
            <p:cNvPr id="15" name="Picture 14"/>
            <p:cNvPicPr>
              <a:picLocks noChangeAspect="1"/>
            </p:cNvPicPr>
            <p:nvPr/>
          </p:nvPicPr>
          <p:blipFill>
            <a:blip r:embed="rId6"/>
            <a:stretch>
              <a:fillRect/>
            </a:stretch>
          </p:blipFill>
          <p:spPr>
            <a:xfrm>
              <a:off x="6583497" y="5285090"/>
              <a:ext cx="3092714" cy="1014563"/>
            </a:xfrm>
            <a:prstGeom prst="rect">
              <a:avLst/>
            </a:prstGeom>
          </p:spPr>
        </p:pic>
      </p:grpSp>
    </p:spTree>
    <p:extLst>
      <p:ext uri="{BB962C8B-B14F-4D97-AF65-F5344CB8AC3E}">
        <p14:creationId xmlns:p14="http://schemas.microsoft.com/office/powerpoint/2010/main" val="1786761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5646" y="1464559"/>
            <a:ext cx="7901668" cy="4478038"/>
          </a:xfrm>
          <a:prstGeom prst="rect">
            <a:avLst/>
          </a:prstGeom>
        </p:spPr>
      </p:pic>
      <p:sp>
        <p:nvSpPr>
          <p:cNvPr id="3" name="Title 1"/>
          <p:cNvSpPr txBox="1">
            <a:spLocks/>
          </p:cNvSpPr>
          <p:nvPr/>
        </p:nvSpPr>
        <p:spPr>
          <a:xfrm>
            <a:off x="1097280" y="172304"/>
            <a:ext cx="10058400" cy="9860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smtClean="0"/>
              <a:t>Integration with Body Pose Estimation</a:t>
            </a:r>
            <a:endParaRPr lang="en-US" sz="4000" dirty="0"/>
          </a:p>
        </p:txBody>
      </p:sp>
    </p:spTree>
    <p:extLst>
      <p:ext uri="{BB962C8B-B14F-4D97-AF65-F5344CB8AC3E}">
        <p14:creationId xmlns:p14="http://schemas.microsoft.com/office/powerpoint/2010/main" val="3551892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32091" y="805438"/>
            <a:ext cx="4581295" cy="2156478"/>
            <a:chOff x="591921" y="486241"/>
            <a:chExt cx="4581295" cy="2156478"/>
          </a:xfrm>
        </p:grpSpPr>
        <p:pic>
          <p:nvPicPr>
            <p:cNvPr id="2" name="Shape 6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1570" t="2936" r="1570" b="2936"/>
            <a:stretch>
              <a:fillRect/>
            </a:stretch>
          </p:blipFill>
          <p:spPr bwMode="auto">
            <a:xfrm>
              <a:off x="1024481" y="486241"/>
              <a:ext cx="4148735" cy="2156478"/>
            </a:xfrm>
            <a:prstGeom prst="rect">
              <a:avLst/>
            </a:prstGeom>
            <a:noFill/>
            <a:ln w="50800">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p:cNvSpPr txBox="1"/>
            <p:nvPr/>
          </p:nvSpPr>
          <p:spPr>
            <a:xfrm>
              <a:off x="591921" y="1333648"/>
              <a:ext cx="340158" cy="461665"/>
            </a:xfrm>
            <a:prstGeom prst="rect">
              <a:avLst/>
            </a:prstGeom>
            <a:noFill/>
          </p:spPr>
          <p:txBody>
            <a:bodyPr wrap="none" rtlCol="0">
              <a:spAutoFit/>
            </a:bodyPr>
            <a:lstStyle/>
            <a:p>
              <a:r>
                <a:rPr lang="en-US" sz="2400" b="1" dirty="0" smtClean="0">
                  <a:solidFill>
                    <a:schemeClr val="tx1">
                      <a:lumMod val="50000"/>
                      <a:lumOff val="50000"/>
                    </a:schemeClr>
                  </a:solidFill>
                </a:rPr>
                <a:t>1</a:t>
              </a:r>
              <a:endParaRPr lang="en-US" b="1" dirty="0">
                <a:solidFill>
                  <a:schemeClr val="tx1">
                    <a:lumMod val="50000"/>
                    <a:lumOff val="50000"/>
                  </a:schemeClr>
                </a:solidFill>
              </a:endParaRPr>
            </a:p>
          </p:txBody>
        </p:sp>
      </p:grpSp>
      <p:grpSp>
        <p:nvGrpSpPr>
          <p:cNvPr id="13" name="Group 12"/>
          <p:cNvGrpSpPr/>
          <p:nvPr/>
        </p:nvGrpSpPr>
        <p:grpSpPr>
          <a:xfrm>
            <a:off x="6508187" y="805438"/>
            <a:ext cx="4540984" cy="4315701"/>
            <a:chOff x="6617517" y="958000"/>
            <a:chExt cx="4540984" cy="4315701"/>
          </a:xfrm>
        </p:grpSpPr>
        <p:grpSp>
          <p:nvGrpSpPr>
            <p:cNvPr id="9" name="Group 8"/>
            <p:cNvGrpSpPr/>
            <p:nvPr/>
          </p:nvGrpSpPr>
          <p:grpSpPr>
            <a:xfrm>
              <a:off x="6617517" y="958000"/>
              <a:ext cx="4540984" cy="3894574"/>
              <a:chOff x="6617517" y="958000"/>
              <a:chExt cx="4540984" cy="3894574"/>
            </a:xfrm>
          </p:grpSpPr>
          <p:pic>
            <p:nvPicPr>
              <p:cNvPr id="3" name="Shape 64"/>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0077" y="958000"/>
                <a:ext cx="4108424" cy="3894574"/>
              </a:xfrm>
              <a:prstGeom prst="rect">
                <a:avLst/>
              </a:prstGeom>
              <a:noFill/>
              <a:ln w="50800">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p:cNvSpPr txBox="1"/>
              <p:nvPr/>
            </p:nvSpPr>
            <p:spPr>
              <a:xfrm>
                <a:off x="6617517" y="1893552"/>
                <a:ext cx="340158" cy="461665"/>
              </a:xfrm>
              <a:prstGeom prst="rect">
                <a:avLst/>
              </a:prstGeom>
              <a:noFill/>
            </p:spPr>
            <p:txBody>
              <a:bodyPr wrap="none" rtlCol="0">
                <a:spAutoFit/>
              </a:bodyPr>
              <a:lstStyle/>
              <a:p>
                <a:r>
                  <a:rPr lang="en-US" sz="2400" b="1" dirty="0">
                    <a:solidFill>
                      <a:schemeClr val="tx1">
                        <a:lumMod val="50000"/>
                        <a:lumOff val="50000"/>
                      </a:schemeClr>
                    </a:solidFill>
                  </a:rPr>
                  <a:t>2</a:t>
                </a:r>
                <a:endParaRPr lang="en-US" b="1" dirty="0">
                  <a:solidFill>
                    <a:schemeClr val="tx1">
                      <a:lumMod val="50000"/>
                      <a:lumOff val="50000"/>
                    </a:schemeClr>
                  </a:solidFill>
                </a:endParaRPr>
              </a:p>
            </p:txBody>
          </p:sp>
        </p:grpSp>
        <p:sp>
          <p:nvSpPr>
            <p:cNvPr id="11" name="TextBox 10"/>
            <p:cNvSpPr txBox="1"/>
            <p:nvPr/>
          </p:nvSpPr>
          <p:spPr>
            <a:xfrm>
              <a:off x="8337284" y="4904369"/>
              <a:ext cx="1534010" cy="369332"/>
            </a:xfrm>
            <a:prstGeom prst="rect">
              <a:avLst/>
            </a:prstGeom>
            <a:noFill/>
          </p:spPr>
          <p:txBody>
            <a:bodyPr wrap="none" rtlCol="0">
              <a:spAutoFit/>
            </a:bodyPr>
            <a:lstStyle/>
            <a:p>
              <a:r>
                <a:rPr lang="en-US" b="1" dirty="0" err="1" smtClean="0">
                  <a:solidFill>
                    <a:schemeClr val="tx1">
                      <a:lumMod val="50000"/>
                      <a:lumOff val="50000"/>
                    </a:schemeClr>
                  </a:solidFill>
                </a:rPr>
                <a:t>Fogassi</a:t>
              </a:r>
              <a:r>
                <a:rPr lang="en-US" b="1" dirty="0" smtClean="0">
                  <a:solidFill>
                    <a:schemeClr val="tx1">
                      <a:lumMod val="50000"/>
                      <a:lumOff val="50000"/>
                    </a:schemeClr>
                  </a:solidFill>
                </a:rPr>
                <a:t> (1996)</a:t>
              </a:r>
              <a:endParaRPr lang="en-US" b="1" dirty="0">
                <a:solidFill>
                  <a:schemeClr val="tx1">
                    <a:lumMod val="50000"/>
                    <a:lumOff val="50000"/>
                  </a:schemeClr>
                </a:solidFill>
              </a:endParaRPr>
            </a:p>
          </p:txBody>
        </p:sp>
      </p:grpSp>
      <p:grpSp>
        <p:nvGrpSpPr>
          <p:cNvPr id="14" name="Group 13"/>
          <p:cNvGrpSpPr/>
          <p:nvPr/>
        </p:nvGrpSpPr>
        <p:grpSpPr>
          <a:xfrm>
            <a:off x="1107043" y="3465677"/>
            <a:ext cx="5571223" cy="3122251"/>
            <a:chOff x="1289593" y="3237077"/>
            <a:chExt cx="5571223" cy="3122251"/>
          </a:xfrm>
        </p:grpSpPr>
        <p:grpSp>
          <p:nvGrpSpPr>
            <p:cNvPr id="10" name="Group 9"/>
            <p:cNvGrpSpPr/>
            <p:nvPr/>
          </p:nvGrpSpPr>
          <p:grpSpPr>
            <a:xfrm>
              <a:off x="1289593" y="3237077"/>
              <a:ext cx="4306343" cy="3029459"/>
              <a:chOff x="1766672" y="3282468"/>
              <a:chExt cx="4306343" cy="3029459"/>
            </a:xfrm>
          </p:grpSpPr>
          <p:pic>
            <p:nvPicPr>
              <p:cNvPr id="4" name="Shape 65"/>
              <p:cNvPicPr preferRelativeResize="0">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4319" y="3282468"/>
                <a:ext cx="3818696" cy="3029459"/>
              </a:xfrm>
              <a:prstGeom prst="rect">
                <a:avLst/>
              </a:prstGeom>
              <a:noFill/>
              <a:ln w="50800">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6"/>
              <p:cNvSpPr txBox="1"/>
              <p:nvPr/>
            </p:nvSpPr>
            <p:spPr>
              <a:xfrm>
                <a:off x="1766672" y="4566366"/>
                <a:ext cx="340158" cy="461665"/>
              </a:xfrm>
              <a:prstGeom prst="rect">
                <a:avLst/>
              </a:prstGeom>
              <a:noFill/>
            </p:spPr>
            <p:txBody>
              <a:bodyPr wrap="none" rtlCol="0">
                <a:spAutoFit/>
              </a:bodyPr>
              <a:lstStyle/>
              <a:p>
                <a:r>
                  <a:rPr lang="en-US" sz="2400" b="1" dirty="0">
                    <a:solidFill>
                      <a:schemeClr val="tx1">
                        <a:lumMod val="50000"/>
                        <a:lumOff val="50000"/>
                      </a:schemeClr>
                    </a:solidFill>
                  </a:rPr>
                  <a:t>3</a:t>
                </a:r>
                <a:endParaRPr lang="en-US" b="1" dirty="0">
                  <a:solidFill>
                    <a:schemeClr val="tx1">
                      <a:lumMod val="50000"/>
                      <a:lumOff val="50000"/>
                    </a:schemeClr>
                  </a:solidFill>
                </a:endParaRPr>
              </a:p>
            </p:txBody>
          </p:sp>
        </p:grpSp>
        <p:sp>
          <p:nvSpPr>
            <p:cNvPr id="12" name="TextBox 11"/>
            <p:cNvSpPr txBox="1"/>
            <p:nvPr/>
          </p:nvSpPr>
          <p:spPr>
            <a:xfrm>
              <a:off x="5645419" y="5989996"/>
              <a:ext cx="1215397" cy="369332"/>
            </a:xfrm>
            <a:prstGeom prst="rect">
              <a:avLst/>
            </a:prstGeom>
            <a:noFill/>
          </p:spPr>
          <p:txBody>
            <a:bodyPr wrap="none" rtlCol="0">
              <a:spAutoFit/>
            </a:bodyPr>
            <a:lstStyle/>
            <a:p>
              <a:r>
                <a:rPr lang="en-US" b="1" dirty="0" err="1" smtClean="0">
                  <a:solidFill>
                    <a:schemeClr val="tx1">
                      <a:lumMod val="50000"/>
                      <a:lumOff val="50000"/>
                    </a:schemeClr>
                  </a:solidFill>
                </a:rPr>
                <a:t>Iriki</a:t>
              </a:r>
              <a:r>
                <a:rPr lang="en-US" b="1" dirty="0" smtClean="0">
                  <a:solidFill>
                    <a:schemeClr val="tx1">
                      <a:lumMod val="50000"/>
                      <a:lumOff val="50000"/>
                    </a:schemeClr>
                  </a:solidFill>
                </a:rPr>
                <a:t> (2004)</a:t>
              </a:r>
              <a:endParaRPr lang="en-US" b="1" dirty="0">
                <a:solidFill>
                  <a:schemeClr val="tx1">
                    <a:lumMod val="50000"/>
                    <a:lumOff val="50000"/>
                  </a:schemeClr>
                </a:solidFill>
              </a:endParaRPr>
            </a:p>
          </p:txBody>
        </p:sp>
      </p:grpSp>
    </p:spTree>
    <p:extLst>
      <p:ext uri="{BB962C8B-B14F-4D97-AF65-F5344CB8AC3E}">
        <p14:creationId xmlns:p14="http://schemas.microsoft.com/office/powerpoint/2010/main" val="1497444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4119</TotalTime>
  <Words>612</Words>
  <Application>Microsoft Office PowerPoint</Application>
  <PresentationFormat>Widescreen</PresentationFormat>
  <Paragraphs>29</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宋体</vt:lpstr>
      <vt:lpstr>Calibri</vt:lpstr>
      <vt:lpstr>Calibri Light</vt:lpstr>
      <vt:lpstr>Retrospect</vt:lpstr>
      <vt:lpstr>A PPS Model On iCub</vt:lpstr>
      <vt:lpstr>Visuo-tactile Reactive Controller for pHRI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Multisensory integr</dc:title>
  <dc:creator>Dong Hai Phuong Nguyen</dc:creator>
  <cp:lastModifiedBy>Ugo Pattacini</cp:lastModifiedBy>
  <cp:revision>380</cp:revision>
  <dcterms:created xsi:type="dcterms:W3CDTF">2017-07-14T04:17:31Z</dcterms:created>
  <dcterms:modified xsi:type="dcterms:W3CDTF">2018-12-13T11:06:02Z</dcterms:modified>
</cp:coreProperties>
</file>