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7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69" d="100"/>
          <a:sy n="6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Vasilopulos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8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00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PDP: </a:t>
            </a:r>
            <a:r>
              <a:rPr lang="de-DE" dirty="0" err="1"/>
              <a:t>Provable</a:t>
            </a:r>
            <a:r>
              <a:rPr lang="de-DE" dirty="0"/>
              <a:t> </a:t>
            </a:r>
            <a:r>
              <a:rPr lang="de-DE"/>
              <a:t>Data Possession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7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Alessandro</a:t>
            </a:r>
          </a:p>
          <a:p>
            <a:pPr marL="171450" indent="-171450">
              <a:buFontTx/>
              <a:buChar char="-"/>
            </a:pPr>
            <a:r>
              <a:rPr lang="de-DE" dirty="0"/>
              <a:t>Pasquale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Sebastian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6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07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Outsourcing -&gt;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Data sensitive: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en-GB" dirty="0"/>
          </a:p>
          <a:p>
            <a:r>
              <a:rPr lang="de-DE" dirty="0" err="1"/>
              <a:t>integrity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54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generates</a:t>
            </a:r>
            <a:r>
              <a:rPr lang="it-IT" dirty="0"/>
              <a:t> key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Prepares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for outsourcing: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</a:t>
            </a:r>
            <a:r>
              <a:rPr lang="it-IT" dirty="0" err="1"/>
              <a:t>material</a:t>
            </a:r>
            <a:r>
              <a:rPr lang="it-IT" dirty="0"/>
              <a:t>,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To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Cloud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PoR</a:t>
            </a:r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User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Elimination</a:t>
            </a:r>
            <a:r>
              <a:rPr lang="it-IT" dirty="0"/>
              <a:t> of </a:t>
            </a:r>
            <a:r>
              <a:rPr lang="it-IT" dirty="0" err="1"/>
              <a:t>storing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copy, </a:t>
            </a:r>
            <a:r>
              <a:rPr lang="de-DE" dirty="0" err="1"/>
              <a:t>Vasilopulos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Alessandro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2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‹Nr.›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‹Nr.›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54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be </a:t>
                </a:r>
                <a:r>
                  <a:rPr lang="it-IT" dirty="0" err="1">
                    <a:latin typeface="Roboto" panose="02000000000000000000"/>
                  </a:rPr>
                  <a:t>cyclic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groups</a:t>
                </a:r>
                <a:r>
                  <a:rPr lang="it-IT" dirty="0">
                    <a:latin typeface="Roboto" panose="02000000000000000000"/>
                  </a:rPr>
                  <a:t> of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prime </a:t>
                </a:r>
                <a:r>
                  <a:rPr lang="it-IT" dirty="0" err="1">
                    <a:latin typeface="Roboto" panose="02000000000000000000"/>
                  </a:rPr>
                  <a:t>order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bilinear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pairing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maps</a:t>
                </a:r>
                <a:r>
                  <a:rPr lang="it-IT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function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>
                  <a:latin typeface="Roboto" panose="02000000000000000000"/>
                </a:endParaRPr>
              </a:p>
              <a:p>
                <a:endParaRPr lang="it-IT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12978"/>
              </a:xfrm>
              <a:prstGeom prst="rect">
                <a:avLst/>
              </a:prstGeom>
              <a:blipFill>
                <a:blip r:embed="rId3"/>
                <a:stretch>
                  <a:fillRect l="-787" t="-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To </a:t>
                </a:r>
                <a:r>
                  <a:rPr lang="it-IT" dirty="0" err="1">
                    <a:latin typeface="Roboto" panose="02000000000000000000"/>
                  </a:rPr>
                  <a:t>overcome</a:t>
                </a:r>
                <a:r>
                  <a:rPr lang="it-IT" dirty="0">
                    <a:latin typeface="Roboto" panose="02000000000000000000"/>
                  </a:rPr>
                  <a:t> the conflict </a:t>
                </a:r>
                <a:r>
                  <a:rPr lang="it-IT" dirty="0" err="1">
                    <a:latin typeface="Roboto" panose="02000000000000000000"/>
                  </a:rPr>
                  <a:t>between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and </a:t>
                </a:r>
                <a:r>
                  <a:rPr lang="it-IT" dirty="0" err="1">
                    <a:latin typeface="Roboto" panose="02000000000000000000"/>
                  </a:rPr>
                  <a:t>deduplication</a:t>
                </a:r>
                <a:r>
                  <a:rPr lang="it-IT" dirty="0">
                    <a:latin typeface="Roboto" panose="02000000000000000000"/>
                  </a:rPr>
                  <a:t>, a </a:t>
                </a:r>
                <a:r>
                  <a:rPr lang="it-IT" dirty="0" err="1">
                    <a:latin typeface="Roboto" panose="02000000000000000000"/>
                  </a:rPr>
                  <a:t>shared</a:t>
                </a:r>
                <a:r>
                  <a:rPr lang="it-IT" dirty="0">
                    <a:latin typeface="Roboto" panose="02000000000000000000"/>
                  </a:rPr>
                  <a:t> key can be </a:t>
                </a:r>
                <a:r>
                  <a:rPr lang="it-IT" dirty="0" err="1">
                    <a:latin typeface="Roboto" panose="02000000000000000000"/>
                  </a:rPr>
                  <a:t>used</a:t>
                </a:r>
                <a:r>
                  <a:rPr lang="it-IT" dirty="0">
                    <a:latin typeface="Roboto" panose="02000000000000000000"/>
                  </a:rPr>
                  <a:t> by </a:t>
                </a:r>
                <a:r>
                  <a:rPr lang="it-IT" dirty="0" err="1">
                    <a:latin typeface="Roboto" panose="02000000000000000000"/>
                  </a:rPr>
                  <a:t>all</a:t>
                </a:r>
                <a:r>
                  <a:rPr lang="it-IT" dirty="0">
                    <a:latin typeface="Roboto" panose="02000000000000000000"/>
                  </a:rPr>
                  <a:t> data-</a:t>
                </a:r>
                <a:r>
                  <a:rPr lang="it-IT" dirty="0" err="1">
                    <a:latin typeface="Roboto" panose="02000000000000000000"/>
                  </a:rPr>
                  <a:t>owners</a:t>
                </a:r>
                <a:r>
                  <a:rPr lang="it-IT" dirty="0">
                    <a:latin typeface="Roboto" panose="02000000000000000000"/>
                  </a:rPr>
                  <a:t> with the </a:t>
                </a:r>
                <a:r>
                  <a:rPr lang="it-IT" dirty="0" err="1">
                    <a:latin typeface="Roboto" panose="02000000000000000000"/>
                  </a:rPr>
                  <a:t>same</a:t>
                </a:r>
                <a:r>
                  <a:rPr lang="it-IT" dirty="0">
                    <a:latin typeface="Roboto" panose="02000000000000000000"/>
                  </a:rPr>
                  <a:t> file.</a:t>
                </a:r>
              </a:p>
              <a:p>
                <a:r>
                  <a:rPr lang="it-IT" dirty="0">
                    <a:latin typeface="Roboto" panose="02000000000000000000"/>
                  </a:rPr>
                  <a:t>The </a:t>
                </a:r>
                <a:r>
                  <a:rPr lang="it-IT" dirty="0" err="1">
                    <a:latin typeface="Roboto" panose="02000000000000000000"/>
                  </a:rPr>
                  <a:t>subjects</a:t>
                </a:r>
                <a:r>
                  <a:rPr lang="it-IT" dirty="0">
                    <a:latin typeface="Roboto" panose="02000000000000000000"/>
                  </a:rPr>
                  <a:t> in the </a:t>
                </a: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 generation </a:t>
                </a:r>
                <a:r>
                  <a:rPr lang="it-IT" dirty="0" err="1">
                    <a:latin typeface="Roboto" panose="02000000000000000000"/>
                  </a:rPr>
                  <a:t>process</a:t>
                </a:r>
                <a:r>
                  <a:rPr lang="it-IT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</a:rPr>
                  <a:t>Key</a:t>
                </a:r>
                <a:r>
                  <a:rPr lang="it-IT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754326"/>
              </a:xfrm>
              <a:prstGeom prst="rect">
                <a:avLst/>
              </a:prstGeom>
              <a:blipFill>
                <a:blip r:embed="rId3"/>
                <a:stretch>
                  <a:fillRect l="-787" t="-719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98FE06B-A53B-9140-BDC4-9E451D4B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1754326"/>
              </a:xfrm>
              <a:prstGeom prst="rect">
                <a:avLst/>
              </a:prstGeom>
              <a:blipFill>
                <a:blip r:embed="rId2"/>
                <a:stretch>
                  <a:fillRect l="-690" t="-1439" b="-2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9EFAC7F-6E3F-D04A-8B42-2E054B3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3175549"/>
              </a:xfrm>
              <a:prstGeom prst="rect">
                <a:avLst/>
              </a:prstGeom>
              <a:blipFill>
                <a:blip r:embed="rId14"/>
                <a:stretch>
                  <a:fillRect l="-690" t="-797" b="-1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F107079-AE54-5942-A6B7-17BD1270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9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B141F735-CF04-A148-AEC9-315D7E59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4319196"/>
              </a:xfrm>
              <a:prstGeom prst="rect">
                <a:avLst/>
              </a:prstGeom>
              <a:blipFill>
                <a:blip r:embed="rId11"/>
                <a:stretch>
                  <a:fillRect l="-690" t="-587" b="-2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/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groups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prime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their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respective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generators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1437E93-EF1C-FB42-B55A-AAF91DE8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2" y="1239066"/>
                <a:ext cx="5508334" cy="5739841"/>
              </a:xfrm>
              <a:prstGeom prst="rect">
                <a:avLst/>
              </a:prstGeom>
              <a:blipFill>
                <a:blip r:embed="rId12"/>
                <a:stretch>
                  <a:fillRect l="-690" t="-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0C4EE13-83C5-8D43-AFD7-0F07B154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031325"/>
              </a:xfrm>
              <a:prstGeom prst="rect">
                <a:avLst/>
              </a:prstGeom>
              <a:blipFill>
                <a:blip r:embed="rId4"/>
                <a:stretch>
                  <a:fillRect l="-996" t="-1502" b="-3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0BC850C1-2BC6-E740-BE44-2C117DCF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2862322"/>
              </a:xfrm>
              <a:prstGeom prst="rect">
                <a:avLst/>
              </a:prstGeom>
              <a:blipFill>
                <a:blip r:embed="rId8"/>
                <a:stretch>
                  <a:fillRect l="-996" t="-1064" b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1D591DEE-175B-0443-AA70-0922287A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139321"/>
              </a:xfrm>
              <a:prstGeom prst="rect">
                <a:avLst/>
              </a:prstGeom>
              <a:blipFill>
                <a:blip r:embed="rId4"/>
                <a:stretch>
                  <a:fillRect l="-996" t="-971" b="-1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FDBBC802-2428-6644-A3BA-B7A29787D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693319"/>
              </a:xfrm>
              <a:prstGeom prst="rect">
                <a:avLst/>
              </a:prstGeom>
              <a:blipFill>
                <a:blip r:embed="rId6"/>
                <a:stretch>
                  <a:fillRect l="-996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" y="2060685"/>
                <a:ext cx="5508334" cy="3970318"/>
              </a:xfrm>
              <a:prstGeom prst="rect">
                <a:avLst/>
              </a:prstGeom>
              <a:blipFill>
                <a:blip r:embed="rId3"/>
                <a:stretch>
                  <a:fillRect l="-996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338610"/>
                <a:ext cx="5508334" cy="2862322"/>
              </a:xfrm>
              <a:prstGeom prst="rect">
                <a:avLst/>
              </a:prstGeom>
              <a:blipFill>
                <a:blip r:embed="rId3"/>
                <a:stretch>
                  <a:fillRect l="-690" t="-881" b="-22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of </a:t>
                </a:r>
                <a:r>
                  <a:rPr lang="it-IT" dirty="0" err="1">
                    <a:latin typeface="Roboto" panose="02000000000000000000"/>
                  </a:rPr>
                  <a:t>Retrievability</a:t>
                </a:r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a </a:t>
                </a:r>
                <a:r>
                  <a:rPr lang="it-IT" dirty="0" err="1">
                    <a:latin typeface="Roboto" panose="02000000000000000000"/>
                  </a:rPr>
                  <a:t>proof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provided</a:t>
                </a:r>
                <a:r>
                  <a:rPr lang="it-IT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prover</a:t>
                </a:r>
                <a:r>
                  <a:rPr lang="it-IT" dirty="0">
                    <a:latin typeface="Roboto" panose="02000000000000000000"/>
                  </a:rPr>
                  <a:t>) to the data-</a:t>
                </a:r>
                <a:r>
                  <a:rPr lang="it-IT" dirty="0" err="1">
                    <a:latin typeface="Roboto" panose="02000000000000000000"/>
                  </a:rPr>
                  <a:t>owner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(</a:t>
                </a:r>
                <a:r>
                  <a:rPr lang="it-IT" dirty="0" err="1">
                    <a:latin typeface="Roboto" panose="02000000000000000000"/>
                  </a:rPr>
                  <a:t>verifier</a:t>
                </a:r>
                <a:r>
                  <a:rPr lang="it-IT" dirty="0">
                    <a:latin typeface="Roboto" panose="02000000000000000000"/>
                  </a:rPr>
                  <a:t>) </a:t>
                </a:r>
                <a:r>
                  <a:rPr lang="it-IT" dirty="0" err="1">
                    <a:latin typeface="Roboto" panose="02000000000000000000"/>
                  </a:rPr>
                  <a:t>that</a:t>
                </a:r>
                <a:r>
                  <a:rPr lang="it-IT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is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stored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correctly</a:t>
                </a:r>
                <a:r>
                  <a:rPr lang="it-IT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3034383"/>
                <a:ext cx="5495636" cy="923330"/>
              </a:xfrm>
              <a:prstGeom prst="rect">
                <a:avLst/>
              </a:prstGeom>
              <a:blipFill>
                <a:blip r:embed="rId3"/>
                <a:stretch>
                  <a:fillRect l="-691" t="-2703" r="-1152" b="-67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>
                    <a:latin typeface="Roboto" panose="02000000000000000000"/>
                  </a:rPr>
                  <a:t>Formally, a </a:t>
                </a:r>
                <a:r>
                  <a:rPr lang="it-IT" dirty="0" err="1">
                    <a:latin typeface="Roboto" panose="02000000000000000000"/>
                  </a:rPr>
                  <a:t>PoR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scheme</a:t>
                </a:r>
                <a:r>
                  <a:rPr lang="it-IT" dirty="0">
                    <a:latin typeface="Roboto" panose="02000000000000000000"/>
                  </a:rPr>
                  <a:t> </a:t>
                </a:r>
                <a:r>
                  <a:rPr lang="it-IT" dirty="0" err="1">
                    <a:latin typeface="Roboto" panose="02000000000000000000"/>
                  </a:rPr>
                  <a:t>involves</a:t>
                </a:r>
                <a:r>
                  <a:rPr lang="it-IT" dirty="0">
                    <a:latin typeface="Roboto" panose="02000000000000000000"/>
                  </a:rPr>
                  <a:t> 5 </a:t>
                </a:r>
                <a:r>
                  <a:rPr lang="it-IT" dirty="0" err="1">
                    <a:latin typeface="Roboto" panose="02000000000000000000"/>
                  </a:rPr>
                  <a:t>polynomial</a:t>
                </a:r>
                <a:r>
                  <a:rPr lang="it-IT" dirty="0">
                    <a:latin typeface="Roboto" panose="02000000000000000000"/>
                  </a:rPr>
                  <a:t>-time </a:t>
                </a:r>
                <a:r>
                  <a:rPr lang="it-IT" dirty="0" err="1">
                    <a:latin typeface="Roboto" panose="02000000000000000000"/>
                  </a:rPr>
                  <a:t>algorithms</a:t>
                </a:r>
                <a:r>
                  <a:rPr lang="it-IT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6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6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6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6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884106"/>
              </a:xfrm>
              <a:prstGeom prst="rect">
                <a:avLst/>
              </a:prstGeom>
              <a:blipFill>
                <a:blip r:embed="rId3"/>
                <a:stretch>
                  <a:fillRect l="-624" t="-1342" b="-2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Tag-</a:t>
            </a:r>
            <a:r>
              <a:rPr lang="it-IT" dirty="0" err="1">
                <a:latin typeface="Roboto" panose="02000000000000000000"/>
              </a:rPr>
              <a:t>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divided</a:t>
            </a:r>
            <a:r>
              <a:rPr lang="it-IT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/>
              </a:rPr>
              <a:t>Watchdog-based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PoR</a:t>
            </a:r>
            <a:endParaRPr lang="it-IT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a technique for </a:t>
            </a:r>
            <a:r>
              <a:rPr lang="it-IT" dirty="0" err="1">
                <a:latin typeface="Roboto" panose="02000000000000000000"/>
              </a:rPr>
              <a:t>eliminating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copies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repeated</a:t>
            </a:r>
            <a:r>
              <a:rPr lang="it-IT" dirty="0">
                <a:latin typeface="Roboto" panose="02000000000000000000"/>
              </a:rPr>
              <a:t> data. </a:t>
            </a:r>
          </a:p>
          <a:p>
            <a:r>
              <a:rPr lang="it-IT" dirty="0" err="1">
                <a:latin typeface="Roboto" panose="02000000000000000000"/>
              </a:rPr>
              <a:t>It</a:t>
            </a:r>
            <a:r>
              <a:rPr lang="it-IT" dirty="0">
                <a:latin typeface="Roboto" panose="02000000000000000000"/>
              </a:rPr>
              <a:t> can be </a:t>
            </a:r>
            <a:r>
              <a:rPr lang="it-IT" dirty="0" err="1">
                <a:latin typeface="Roboto" panose="02000000000000000000"/>
              </a:rPr>
              <a:t>performed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at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</a:t>
                </a:r>
                <a:r>
                  <a:rPr lang="it-IT" sz="1400" b="1" dirty="0" err="1"/>
                  <a:t>object</a:t>
                </a:r>
                <a:r>
                  <a:rPr lang="it-IT" sz="1400" b="1" dirty="0"/>
                  <a:t> #2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/>
              </a:rPr>
              <a:t>PoR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 and </a:t>
            </a:r>
            <a:r>
              <a:rPr lang="it-IT" dirty="0" err="1">
                <a:latin typeface="Roboto" panose="02000000000000000000"/>
              </a:rPr>
              <a:t>deduplication</a:t>
            </a:r>
            <a:r>
              <a:rPr lang="it-IT" dirty="0">
                <a:latin typeface="Roboto" panose="02000000000000000000"/>
              </a:rPr>
              <a:t> are </a:t>
            </a:r>
            <a:r>
              <a:rPr lang="it-IT" dirty="0" err="1">
                <a:latin typeface="Roboto" panose="02000000000000000000"/>
              </a:rPr>
              <a:t>intrinsically</a:t>
            </a:r>
            <a:r>
              <a:rPr lang="it-IT" dirty="0">
                <a:latin typeface="Roboto" panose="02000000000000000000"/>
              </a:rPr>
              <a:t> in conflict </a:t>
            </a:r>
            <a:r>
              <a:rPr lang="it-IT" dirty="0" err="1">
                <a:latin typeface="Roboto" panose="02000000000000000000"/>
              </a:rPr>
              <a:t>since</a:t>
            </a:r>
            <a:r>
              <a:rPr lang="it-IT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watchdog-based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dirty="0">
                <a:latin typeface="Roboto" panose="02000000000000000000"/>
              </a:rPr>
              <a:t>data </a:t>
            </a:r>
            <a:r>
              <a:rPr lang="it-IT" dirty="0" err="1">
                <a:latin typeface="Roboto" panose="02000000000000000000"/>
              </a:rPr>
              <a:t>is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securely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encrypted</a:t>
            </a:r>
            <a:r>
              <a:rPr lang="it-IT" dirty="0">
                <a:latin typeface="Roboto" panose="02000000000000000000"/>
              </a:rPr>
              <a:t> </a:t>
            </a:r>
            <a:r>
              <a:rPr lang="it-IT" dirty="0" err="1">
                <a:latin typeface="Roboto" panose="02000000000000000000"/>
              </a:rPr>
              <a:t>before</a:t>
            </a:r>
            <a:r>
              <a:rPr lang="it-IT" dirty="0">
                <a:latin typeface="Roboto" panose="02000000000000000000"/>
              </a:rPr>
              <a:t> the upload, </a:t>
            </a:r>
            <a:r>
              <a:rPr lang="it-IT" dirty="0" err="1">
                <a:latin typeface="Roboto" panose="02000000000000000000"/>
              </a:rPr>
              <a:t>preventing</a:t>
            </a:r>
            <a:r>
              <a:rPr lang="it-IT" dirty="0">
                <a:latin typeface="Roboto" panose="02000000000000000000"/>
              </a:rPr>
              <a:t> the </a:t>
            </a:r>
            <a:r>
              <a:rPr lang="it-IT" dirty="0" err="1">
                <a:latin typeface="Roboto" panose="02000000000000000000"/>
              </a:rPr>
              <a:t>detection</a:t>
            </a:r>
            <a:r>
              <a:rPr lang="it-IT" dirty="0">
                <a:latin typeface="Roboto" panose="02000000000000000000"/>
              </a:rPr>
              <a:t> of </a:t>
            </a:r>
            <a:r>
              <a:rPr lang="it-IT" dirty="0" err="1">
                <a:latin typeface="Roboto" panose="02000000000000000000"/>
              </a:rPr>
              <a:t>duplicated</a:t>
            </a:r>
            <a:r>
              <a:rPr lang="it-IT" dirty="0">
                <a:latin typeface="Roboto" panose="02000000000000000000"/>
              </a:rPr>
              <a:t> data </a:t>
            </a:r>
            <a:r>
              <a:rPr lang="it-IT" dirty="0" err="1">
                <a:latin typeface="Roboto" panose="02000000000000000000"/>
              </a:rPr>
              <a:t>segments</a:t>
            </a:r>
            <a:r>
              <a:rPr lang="it-IT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/>
              </a:rPr>
              <a:t>In </a:t>
            </a:r>
            <a:r>
              <a:rPr lang="it-IT" b="1" dirty="0" err="1">
                <a:latin typeface="Roboto" panose="02000000000000000000"/>
              </a:rPr>
              <a:t>tag-based</a:t>
            </a:r>
            <a:r>
              <a:rPr lang="it-IT" b="1" dirty="0">
                <a:latin typeface="Roboto" panose="02000000000000000000"/>
              </a:rPr>
              <a:t> </a:t>
            </a:r>
            <a:r>
              <a:rPr lang="it-IT" b="1" dirty="0" err="1">
                <a:latin typeface="Roboto" panose="02000000000000000000"/>
              </a:rPr>
              <a:t>solutions</a:t>
            </a:r>
            <a:r>
              <a:rPr lang="it-IT" dirty="0">
                <a:latin typeface="Roboto" panose="02000000000000000000"/>
              </a:rPr>
              <a:t>, </a:t>
            </a:r>
            <a:r>
              <a:rPr lang="en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0</TotalTime>
  <Words>1579</Words>
  <Application>Microsoft Office PowerPoint</Application>
  <PresentationFormat>Breitbild</PresentationFormat>
  <Paragraphs>332</Paragraphs>
  <Slides>29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Server-side VS Client-side deduplication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Helen Möllering</cp:lastModifiedBy>
  <cp:revision>168</cp:revision>
  <cp:lastPrinted>2019-01-10T15:22:02Z</cp:lastPrinted>
  <dcterms:created xsi:type="dcterms:W3CDTF">2018-12-09T15:19:02Z</dcterms:created>
  <dcterms:modified xsi:type="dcterms:W3CDTF">2019-01-15T07:46:37Z</dcterms:modified>
</cp:coreProperties>
</file>