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2"/>
  </p:notesMasterIdLst>
  <p:handoutMasterIdLst>
    <p:handoutMasterId r:id="rId33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6" r:id="rId28"/>
    <p:sldId id="287" r:id="rId29"/>
    <p:sldId id="289" r:id="rId30"/>
    <p:sldId id="290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4"/>
    <p:restoredTop sz="86427"/>
  </p:normalViewPr>
  <p:slideViewPr>
    <p:cSldViewPr snapToGrid="0" snapToObjects="1">
      <p:cViewPr varScale="1">
        <p:scale>
          <a:sx n="69" d="100"/>
          <a:sy n="69" d="100"/>
        </p:scale>
        <p:origin x="8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12/01/2019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287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 dirty="0" err="1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12/01/2019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12/01/2019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be </a:t>
                </a:r>
                <a:r>
                  <a:rPr lang="it-IT" sz="1600" dirty="0" err="1">
                    <a:latin typeface="Roboto" panose="02000000000000000000"/>
                  </a:rPr>
                  <a:t>cyclic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groups</a:t>
                </a:r>
                <a:r>
                  <a:rPr lang="it-IT" sz="1600" dirty="0">
                    <a:latin typeface="Roboto" panose="02000000000000000000"/>
                  </a:rPr>
                  <a:t> of the </a:t>
                </a:r>
                <a:r>
                  <a:rPr lang="it-IT" sz="1600" dirty="0" err="1">
                    <a:latin typeface="Roboto" panose="02000000000000000000"/>
                  </a:rPr>
                  <a:t>same</a:t>
                </a:r>
                <a:r>
                  <a:rPr lang="it-IT" sz="1600" dirty="0">
                    <a:latin typeface="Roboto" panose="02000000000000000000"/>
                  </a:rPr>
                  <a:t> prime </a:t>
                </a:r>
                <a:r>
                  <a:rPr lang="it-IT" sz="1600" dirty="0" err="1">
                    <a:latin typeface="Roboto" panose="02000000000000000000"/>
                  </a:rPr>
                  <a:t>order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bilinear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pairing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that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maps</a:t>
                </a:r>
                <a:r>
                  <a:rPr lang="it-IT" sz="1600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function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endParaRPr lang="it-IT" sz="1600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blipFill>
                <a:blip r:embed="rId3"/>
                <a:stretch>
                  <a:fillRect l="-569" t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To </a:t>
                </a:r>
                <a:r>
                  <a:rPr lang="it-IT" sz="1600" dirty="0" err="1">
                    <a:latin typeface="Roboto" panose="02000000000000000000"/>
                  </a:rPr>
                  <a:t>overcome</a:t>
                </a:r>
                <a:r>
                  <a:rPr lang="it-IT" sz="1600" dirty="0">
                    <a:latin typeface="Roboto" panose="02000000000000000000"/>
                  </a:rPr>
                  <a:t> the conflict </a:t>
                </a:r>
                <a:r>
                  <a:rPr lang="it-IT" sz="1600" dirty="0" err="1">
                    <a:latin typeface="Roboto" panose="02000000000000000000"/>
                  </a:rPr>
                  <a:t>between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and </a:t>
                </a:r>
                <a:r>
                  <a:rPr lang="it-IT" sz="1600" dirty="0" err="1">
                    <a:latin typeface="Roboto" panose="02000000000000000000"/>
                  </a:rPr>
                  <a:t>deduplication</a:t>
                </a:r>
                <a:r>
                  <a:rPr lang="it-IT" sz="1600" dirty="0">
                    <a:latin typeface="Roboto" panose="02000000000000000000"/>
                  </a:rPr>
                  <a:t>, a </a:t>
                </a:r>
                <a:r>
                  <a:rPr lang="it-IT" sz="1600" dirty="0" err="1">
                    <a:latin typeface="Roboto" panose="02000000000000000000"/>
                  </a:rPr>
                  <a:t>shared</a:t>
                </a:r>
                <a:r>
                  <a:rPr lang="it-IT" sz="1600" dirty="0">
                    <a:latin typeface="Roboto" panose="02000000000000000000"/>
                  </a:rPr>
                  <a:t> key can be </a:t>
                </a:r>
                <a:r>
                  <a:rPr lang="it-IT" sz="1600" dirty="0" err="1">
                    <a:latin typeface="Roboto" panose="02000000000000000000"/>
                  </a:rPr>
                  <a:t>used</a:t>
                </a:r>
                <a:r>
                  <a:rPr lang="it-IT" sz="1600" dirty="0">
                    <a:latin typeface="Roboto" panose="02000000000000000000"/>
                  </a:rPr>
                  <a:t> by </a:t>
                </a:r>
                <a:r>
                  <a:rPr lang="it-IT" sz="1600" dirty="0" err="1">
                    <a:latin typeface="Roboto" panose="02000000000000000000"/>
                  </a:rPr>
                  <a:t>all</a:t>
                </a:r>
                <a:r>
                  <a:rPr lang="it-IT" sz="1600" dirty="0">
                    <a:latin typeface="Roboto" panose="02000000000000000000"/>
                  </a:rPr>
                  <a:t> data-</a:t>
                </a:r>
                <a:r>
                  <a:rPr lang="it-IT" sz="1600" dirty="0" err="1">
                    <a:latin typeface="Roboto" panose="02000000000000000000"/>
                  </a:rPr>
                  <a:t>owners</a:t>
                </a:r>
                <a:r>
                  <a:rPr lang="it-IT" sz="1600" dirty="0">
                    <a:latin typeface="Roboto" panose="02000000000000000000"/>
                  </a:rPr>
                  <a:t> with the </a:t>
                </a:r>
                <a:r>
                  <a:rPr lang="it-IT" sz="1600" dirty="0" err="1">
                    <a:latin typeface="Roboto" panose="02000000000000000000"/>
                  </a:rPr>
                  <a:t>same</a:t>
                </a:r>
                <a:r>
                  <a:rPr lang="it-IT" sz="1600" dirty="0">
                    <a:latin typeface="Roboto" panose="02000000000000000000"/>
                  </a:rPr>
                  <a:t> file.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The </a:t>
                </a:r>
                <a:r>
                  <a:rPr lang="it-IT" sz="1600" dirty="0" err="1">
                    <a:latin typeface="Roboto" panose="02000000000000000000"/>
                  </a:rPr>
                  <a:t>subjects</a:t>
                </a:r>
                <a:r>
                  <a:rPr lang="it-IT" sz="1600" dirty="0">
                    <a:latin typeface="Roboto" panose="02000000000000000000"/>
                  </a:rPr>
                  <a:t> in the </a:t>
                </a: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 generation </a:t>
                </a:r>
                <a:r>
                  <a:rPr lang="it-IT" sz="1600" dirty="0" err="1">
                    <a:latin typeface="Roboto" panose="02000000000000000000"/>
                  </a:rPr>
                  <a:t>process</a:t>
                </a:r>
                <a:r>
                  <a:rPr lang="it-IT" sz="1600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blipFill>
                <a:blip r:embed="rId3"/>
                <a:stretch>
                  <a:fillRect l="-569" t="-1167" b="-4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blipFill>
                <a:blip r:embed="rId2"/>
                <a:stretch>
                  <a:fillRect l="-553" t="-1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325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325334"/>
              </a:xfrm>
              <a:prstGeom prst="rect">
                <a:avLst/>
              </a:prstGeom>
              <a:blipFill>
                <a:blip r:embed="rId2"/>
                <a:stretch>
                  <a:fillRect l="-553" t="-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553" t="-479" b="-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553" t="-479" b="-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553" t="-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553" t="-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blipFill>
                <a:blip r:embed="rId4"/>
                <a:stretch>
                  <a:fillRect l="-460" t="-694" b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blipFill>
                <a:blip r:embed="rId8"/>
                <a:stretch>
                  <a:fillRect l="-553" t="-6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blipFill>
                <a:blip r:embed="rId4"/>
                <a:stretch>
                  <a:fillRect l="-553" t="-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blipFill>
                <a:blip r:embed="rId6"/>
                <a:stretch>
                  <a:fillRect l="-553" t="-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blipFill>
                <a:blip r:embed="rId3"/>
                <a:stretch>
                  <a:fillRect l="-553" t="-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20B6FA-43BC-44A8-9914-EC46F7EAEED5}"/>
              </a:ext>
            </a:extLst>
          </p:cNvPr>
          <p:cNvSpPr txBox="1"/>
          <p:nvPr/>
        </p:nvSpPr>
        <p:spPr>
          <a:xfrm>
            <a:off x="190501" y="2890391"/>
            <a:ext cx="5508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The following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improvements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order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increase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performances: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Client-side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deduplication</a:t>
            </a:r>
            <a:endParaRPr lang="it-IT" sz="1600" dirty="0">
              <a:latin typeface="Roboto" panose="0200000000000000000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Proof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Ownership (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PoW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)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483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blipFill>
                <a:blip r:embed="rId3"/>
                <a:stretch>
                  <a:fillRect l="-460" t="-546" b="-21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of </a:t>
                </a:r>
                <a:r>
                  <a:rPr lang="it-IT" sz="1600" dirty="0" err="1">
                    <a:latin typeface="Roboto" panose="02000000000000000000"/>
                  </a:rPr>
                  <a:t>Retrievability</a:t>
                </a:r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provided</a:t>
                </a:r>
                <a:r>
                  <a:rPr lang="it-IT" sz="1600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prover</a:t>
                </a:r>
                <a:r>
                  <a:rPr lang="it-IT" sz="1600" dirty="0">
                    <a:latin typeface="Roboto" panose="02000000000000000000"/>
                  </a:rPr>
                  <a:t>) to the 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verifier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that</a:t>
                </a:r>
                <a:r>
                  <a:rPr lang="it-IT" sz="1600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stored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correctly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blipFill>
                <a:blip r:embed="rId3"/>
                <a:stretch>
                  <a:fillRect l="-666" t="-2190" b="-80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Formally, a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scheme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involves</a:t>
                </a:r>
                <a:r>
                  <a:rPr lang="it-IT" sz="1600" dirty="0">
                    <a:latin typeface="Roboto" panose="02000000000000000000"/>
                  </a:rPr>
                  <a:t> 5 </a:t>
                </a:r>
                <a:r>
                  <a:rPr lang="it-IT" sz="1600" dirty="0" err="1">
                    <a:latin typeface="Roboto" panose="02000000000000000000"/>
                  </a:rPr>
                  <a:t>polynomial</a:t>
                </a:r>
                <a:r>
                  <a:rPr lang="it-IT" sz="1600" dirty="0">
                    <a:latin typeface="Roboto" panose="02000000000000000000"/>
                  </a:rPr>
                  <a:t>-time </a:t>
                </a:r>
                <a:r>
                  <a:rPr lang="it-IT" sz="1600" dirty="0" err="1">
                    <a:latin typeface="Roboto" panose="02000000000000000000"/>
                  </a:rPr>
                  <a:t>algorithms</a:t>
                </a:r>
                <a:r>
                  <a:rPr lang="it-IT" sz="1600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4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  <a:blipFill>
                <a:blip r:embed="rId3"/>
                <a:stretch>
                  <a:fillRect l="-500" t="-1288" b="-25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Tag-</a:t>
            </a:r>
            <a:r>
              <a:rPr lang="it-IT" sz="1600" dirty="0" err="1">
                <a:latin typeface="Roboto" panose="02000000000000000000"/>
              </a:rPr>
              <a:t>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</a:rPr>
              <a:t>Watchdog-based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a technique for </a:t>
            </a:r>
            <a:r>
              <a:rPr lang="it-IT" sz="1600" dirty="0" err="1">
                <a:latin typeface="Roboto" panose="02000000000000000000"/>
              </a:rPr>
              <a:t>eliminating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duplicated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copies</a:t>
            </a:r>
            <a:r>
              <a:rPr lang="it-IT" sz="1600" dirty="0">
                <a:latin typeface="Roboto" panose="02000000000000000000"/>
              </a:rPr>
              <a:t> of </a:t>
            </a:r>
            <a:r>
              <a:rPr lang="it-IT" sz="1600" dirty="0" err="1">
                <a:latin typeface="Roboto" panose="02000000000000000000"/>
              </a:rPr>
              <a:t>repeated</a:t>
            </a:r>
            <a:r>
              <a:rPr lang="it-IT" sz="1600" dirty="0">
                <a:latin typeface="Roboto" panose="02000000000000000000"/>
              </a:rPr>
              <a:t> data. </a:t>
            </a:r>
          </a:p>
          <a:p>
            <a:r>
              <a:rPr lang="it-IT" sz="1600" dirty="0" err="1">
                <a:latin typeface="Roboto" panose="02000000000000000000"/>
              </a:rPr>
              <a:t>It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performed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at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</a:t>
                </a:r>
                <a:r>
                  <a:rPr lang="it-IT" sz="1400" b="1" dirty="0" err="1"/>
                  <a:t>object</a:t>
                </a:r>
                <a:r>
                  <a:rPr lang="it-IT" sz="1400" b="1"/>
                  <a:t> #2</a:t>
                </a:r>
                <a:endParaRPr lang="it-IT" sz="1400" b="1" dirty="0"/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 and </a:t>
            </a:r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are </a:t>
            </a:r>
            <a:r>
              <a:rPr lang="it-IT" sz="1600" dirty="0" err="1">
                <a:latin typeface="Roboto" panose="02000000000000000000"/>
              </a:rPr>
              <a:t>intrinsically</a:t>
            </a:r>
            <a:r>
              <a:rPr lang="it-IT" sz="1600" dirty="0">
                <a:latin typeface="Roboto" panose="02000000000000000000"/>
              </a:rPr>
              <a:t> in conflict </a:t>
            </a:r>
            <a:r>
              <a:rPr lang="it-IT" sz="1600" dirty="0" err="1">
                <a:latin typeface="Roboto" panose="02000000000000000000"/>
              </a:rPr>
              <a:t>since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 err="1">
                <a:latin typeface="Roboto" panose="02000000000000000000"/>
              </a:rPr>
              <a:t>watchdog-based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dirty="0">
                <a:latin typeface="Roboto" panose="02000000000000000000"/>
              </a:rPr>
              <a:t>data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securely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encrypted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before</a:t>
            </a:r>
            <a:r>
              <a:rPr lang="it-IT" sz="1600" dirty="0">
                <a:latin typeface="Roboto" panose="02000000000000000000"/>
              </a:rPr>
              <a:t> the upload, </a:t>
            </a:r>
            <a:r>
              <a:rPr lang="it-IT" sz="1600" dirty="0" err="1">
                <a:latin typeface="Roboto" panose="02000000000000000000"/>
              </a:rPr>
              <a:t>preventing</a:t>
            </a:r>
            <a:r>
              <a:rPr lang="it-IT" sz="1600" dirty="0">
                <a:latin typeface="Roboto" panose="02000000000000000000"/>
              </a:rPr>
              <a:t> the </a:t>
            </a:r>
            <a:r>
              <a:rPr lang="it-IT" sz="1600" dirty="0" err="1">
                <a:latin typeface="Roboto" panose="02000000000000000000"/>
              </a:rPr>
              <a:t>detection</a:t>
            </a:r>
            <a:r>
              <a:rPr lang="it-IT" sz="1600" dirty="0">
                <a:latin typeface="Roboto" panose="02000000000000000000"/>
              </a:rPr>
              <a:t> of </a:t>
            </a:r>
            <a:r>
              <a:rPr lang="it-IT" sz="1600" dirty="0" err="1">
                <a:latin typeface="Roboto" panose="02000000000000000000"/>
              </a:rPr>
              <a:t>duplicated</a:t>
            </a:r>
            <a:r>
              <a:rPr lang="it-IT" sz="1600" dirty="0">
                <a:latin typeface="Roboto" panose="02000000000000000000"/>
              </a:rPr>
              <a:t> data </a:t>
            </a:r>
            <a:r>
              <a:rPr lang="it-IT" sz="1600" dirty="0" err="1">
                <a:latin typeface="Roboto" panose="02000000000000000000"/>
              </a:rPr>
              <a:t>segments</a:t>
            </a:r>
            <a:r>
              <a:rPr lang="it-IT" sz="1600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 err="1">
                <a:latin typeface="Roboto" panose="02000000000000000000"/>
              </a:rPr>
              <a:t>tag-based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, </a:t>
            </a:r>
            <a:r>
              <a:rPr lang="en" sz="1600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sz="1600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0</TotalTime>
  <Words>1698</Words>
  <Application>Microsoft Office PowerPoint</Application>
  <PresentationFormat>Breitbild</PresentationFormat>
  <Paragraphs>338</Paragraphs>
  <Slides>30</Slides>
  <Notes>18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Possible improvements</vt:lpstr>
      <vt:lpstr>Server-side VS Client-side deduplication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Helen Möllering</cp:lastModifiedBy>
  <cp:revision>166</cp:revision>
  <cp:lastPrinted>2019-01-10T15:22:02Z</cp:lastPrinted>
  <dcterms:created xsi:type="dcterms:W3CDTF">2018-12-09T15:19:02Z</dcterms:created>
  <dcterms:modified xsi:type="dcterms:W3CDTF">2019-01-12T19:52:15Z</dcterms:modified>
</cp:coreProperties>
</file>