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2"/>
  </p:notesMasterIdLst>
  <p:handoutMasterIdLst>
    <p:handoutMasterId r:id="rId33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6" r:id="rId28"/>
    <p:sldId id="287" r:id="rId29"/>
    <p:sldId id="289" r:id="rId30"/>
    <p:sldId id="290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86427"/>
  </p:normalViewPr>
  <p:slideViewPr>
    <p:cSldViewPr snapToGrid="0" snapToObjects="1">
      <p:cViewPr varScale="1">
        <p:scale>
          <a:sx n="69" d="100"/>
          <a:sy n="69" d="100"/>
        </p:scale>
        <p:origin x="8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12/01/2019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Vasilopulos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81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00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maps are called pairings because they associate pairs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from G1 and G2 with elements in Gt.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dirty="0" err="1"/>
              <a:t>cryptograhy</a:t>
            </a:r>
            <a:r>
              <a:rPr lang="it-IT" dirty="0"/>
              <a:t>.</a:t>
            </a:r>
          </a:p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need a </a:t>
            </a:r>
            <a:r>
              <a:rPr lang="it-IT" dirty="0" err="1"/>
              <a:t>third-trusted</a:t>
            </a:r>
            <a:r>
              <a:rPr lang="it-IT" dirty="0"/>
              <a:t> party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keyserver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287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Alessandro</a:t>
            </a:r>
          </a:p>
          <a:p>
            <a:pPr marL="171450" indent="-171450">
              <a:buFontTx/>
              <a:buChar char="-"/>
            </a:pPr>
            <a:r>
              <a:rPr lang="de-DE" dirty="0"/>
              <a:t>Pasquale</a:t>
            </a:r>
          </a:p>
          <a:p>
            <a:pPr marL="171450" indent="-171450">
              <a:buFontTx/>
              <a:buChar char="-"/>
            </a:pPr>
            <a:r>
              <a:rPr lang="de-DE" dirty="0"/>
              <a:t>Sebastian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6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07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Outsourcing -&gt;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Data sensitive: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secrets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GB" dirty="0"/>
          </a:p>
          <a:p>
            <a:r>
              <a:rPr lang="de-DE" dirty="0" err="1"/>
              <a:t>integrity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54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generates</a:t>
            </a:r>
            <a:r>
              <a:rPr lang="it-IT" dirty="0"/>
              <a:t> key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Prepares</a:t>
            </a:r>
            <a:r>
              <a:rPr lang="it-IT" dirty="0"/>
              <a:t> the </a:t>
            </a:r>
            <a:r>
              <a:rPr lang="it-IT" dirty="0" err="1"/>
              <a:t>files</a:t>
            </a:r>
            <a:r>
              <a:rPr lang="it-IT" dirty="0"/>
              <a:t> for outsourcing: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 </a:t>
            </a:r>
            <a:r>
              <a:rPr lang="it-IT" dirty="0" err="1"/>
              <a:t>material</a:t>
            </a:r>
            <a:r>
              <a:rPr lang="it-IT" dirty="0"/>
              <a:t>,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etc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Cloud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User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Elimination</a:t>
            </a:r>
            <a:r>
              <a:rPr lang="it-IT" dirty="0"/>
              <a:t> of </a:t>
            </a:r>
            <a:r>
              <a:rPr lang="it-IT" dirty="0" err="1"/>
              <a:t>storing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copy, </a:t>
            </a:r>
            <a:r>
              <a:rPr lang="de-DE" dirty="0" err="1"/>
              <a:t>Vasilopulos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Alessandro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5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EB2-0B73-2B4F-9E92-99CED2780027}" type="datetime1">
              <a:rPr lang="it-IT" smtClean="0"/>
              <a:t>12/01/2019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C5C0-DDDD-ED41-8924-EB3828399B19}" type="datetime1">
              <a:rPr lang="it-IT" smtClean="0"/>
              <a:t>12/01/2019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A349-EBD3-8540-B371-DBC9E6A2387A}" type="datetime1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30A-F0D0-CD48-8D67-C45939C0DF52}" type="datetime1">
              <a:rPr lang="it-IT" smtClean="0"/>
              <a:t>12/01/2019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6BF-6DB0-1D40-B0D7-513135467E63}" type="datetime1">
              <a:rPr lang="it-IT" smtClean="0"/>
              <a:t>12/01/2019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C6F-3146-7441-9FB4-349FF89FD174}" type="datetime1">
              <a:rPr lang="it-IT" smtClean="0"/>
              <a:t>12/01/2019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0E3-3823-D94D-A444-10B8486AD2AF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532-0F42-FA4C-B421-31E8AC82FB27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3E8E7707-239C-1C40-AC06-7C523B0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894CE29-D684-B340-85BC-EFADFF7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33FE12D7-061A-1A42-8BC4-EE5D220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098BA2C5-7DAE-7747-88E8-445BE38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AFFA05CC-6292-5D41-B32E-09F5FA8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9E3AC463-AF0B-5D49-AAC0-69DE426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532DA5F0-E887-1D4E-9C2E-83240C4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751609ED-26F8-454D-934F-CEC5922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A2C05-67A0-BC48-A325-0B25507B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TempestSDR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10E82-9610-E542-8DEA-ADB31623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96C-EAA1-7045-B9D6-87C3E381D886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50A-D532-594D-AAA2-6CC3D4E675CE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804EE-9675-6245-95FA-6EAD0014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/>
              <a:t>TempestSDR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43A57-BF08-6D45-B956-30480336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35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be </a:t>
                </a:r>
                <a:r>
                  <a:rPr lang="it-IT" sz="1600" dirty="0" err="1">
                    <a:latin typeface="Roboto" panose="02000000000000000000"/>
                  </a:rPr>
                  <a:t>cyclic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groups</a:t>
                </a:r>
                <a:r>
                  <a:rPr lang="it-IT" sz="1600" dirty="0">
                    <a:latin typeface="Roboto" panose="02000000000000000000"/>
                  </a:rPr>
                  <a:t> of the </a:t>
                </a:r>
                <a:r>
                  <a:rPr lang="it-IT" sz="1600" dirty="0" err="1">
                    <a:latin typeface="Roboto" panose="02000000000000000000"/>
                  </a:rPr>
                  <a:t>same</a:t>
                </a:r>
                <a:r>
                  <a:rPr lang="it-IT" sz="1600" dirty="0">
                    <a:latin typeface="Roboto" panose="02000000000000000000"/>
                  </a:rPr>
                  <a:t> prime </a:t>
                </a:r>
                <a:r>
                  <a:rPr lang="it-IT" sz="1600" dirty="0" err="1">
                    <a:latin typeface="Roboto" panose="02000000000000000000"/>
                  </a:rPr>
                  <a:t>order</a:t>
                </a:r>
                <a:r>
                  <a:rPr lang="it-IT" sz="1600" dirty="0">
                    <a:latin typeface="Roboto" panose="02000000000000000000"/>
                  </a:rPr>
                  <a:t>.</a:t>
                </a:r>
              </a:p>
              <a:p>
                <a:r>
                  <a:rPr lang="it-IT" sz="1600" dirty="0">
                    <a:latin typeface="Roboto" panose="02000000000000000000"/>
                  </a:rPr>
                  <a:t>A </a:t>
                </a:r>
                <a:r>
                  <a:rPr lang="it-IT" sz="1600" dirty="0" err="1">
                    <a:latin typeface="Roboto" panose="02000000000000000000"/>
                  </a:rPr>
                  <a:t>bilinear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pairing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that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maps</a:t>
                </a:r>
                <a:r>
                  <a:rPr lang="it-IT" sz="1600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a </a:t>
                </a:r>
                <a:r>
                  <a:rPr lang="it-IT" sz="1600" dirty="0" err="1">
                    <a:latin typeface="Roboto" panose="02000000000000000000"/>
                  </a:rPr>
                  <a:t>function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endParaRPr lang="it-IT" sz="1600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355179"/>
              </a:xfrm>
              <a:prstGeom prst="rect">
                <a:avLst/>
              </a:prstGeom>
              <a:blipFill>
                <a:blip r:embed="rId3"/>
                <a:stretch>
                  <a:fillRect l="-569" t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To </a:t>
                </a:r>
                <a:r>
                  <a:rPr lang="it-IT" sz="1600" dirty="0" err="1">
                    <a:latin typeface="Roboto" panose="02000000000000000000"/>
                  </a:rPr>
                  <a:t>overcome</a:t>
                </a:r>
                <a:r>
                  <a:rPr lang="it-IT" sz="1600" dirty="0">
                    <a:latin typeface="Roboto" panose="02000000000000000000"/>
                  </a:rPr>
                  <a:t> the conflict </a:t>
                </a:r>
                <a:r>
                  <a:rPr lang="it-IT" sz="1600" dirty="0" err="1">
                    <a:latin typeface="Roboto" panose="02000000000000000000"/>
                  </a:rPr>
                  <a:t>between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 and </a:t>
                </a:r>
                <a:r>
                  <a:rPr lang="it-IT" sz="1600" dirty="0" err="1">
                    <a:latin typeface="Roboto" panose="02000000000000000000"/>
                  </a:rPr>
                  <a:t>deduplication</a:t>
                </a:r>
                <a:r>
                  <a:rPr lang="it-IT" sz="1600" dirty="0">
                    <a:latin typeface="Roboto" panose="02000000000000000000"/>
                  </a:rPr>
                  <a:t>, a </a:t>
                </a:r>
                <a:r>
                  <a:rPr lang="it-IT" sz="1600" dirty="0" err="1">
                    <a:latin typeface="Roboto" panose="02000000000000000000"/>
                  </a:rPr>
                  <a:t>shared</a:t>
                </a:r>
                <a:r>
                  <a:rPr lang="it-IT" sz="1600" dirty="0">
                    <a:latin typeface="Roboto" panose="02000000000000000000"/>
                  </a:rPr>
                  <a:t> key can be </a:t>
                </a:r>
                <a:r>
                  <a:rPr lang="it-IT" sz="1600" dirty="0" err="1">
                    <a:latin typeface="Roboto" panose="02000000000000000000"/>
                  </a:rPr>
                  <a:t>used</a:t>
                </a:r>
                <a:r>
                  <a:rPr lang="it-IT" sz="1600" dirty="0">
                    <a:latin typeface="Roboto" panose="02000000000000000000"/>
                  </a:rPr>
                  <a:t> by </a:t>
                </a:r>
                <a:r>
                  <a:rPr lang="it-IT" sz="1600" dirty="0" err="1">
                    <a:latin typeface="Roboto" panose="02000000000000000000"/>
                  </a:rPr>
                  <a:t>all</a:t>
                </a:r>
                <a:r>
                  <a:rPr lang="it-IT" sz="1600" dirty="0">
                    <a:latin typeface="Roboto" panose="02000000000000000000"/>
                  </a:rPr>
                  <a:t> data-</a:t>
                </a:r>
                <a:r>
                  <a:rPr lang="it-IT" sz="1600" dirty="0" err="1">
                    <a:latin typeface="Roboto" panose="02000000000000000000"/>
                  </a:rPr>
                  <a:t>owners</a:t>
                </a:r>
                <a:r>
                  <a:rPr lang="it-IT" sz="1600" dirty="0">
                    <a:latin typeface="Roboto" panose="02000000000000000000"/>
                  </a:rPr>
                  <a:t> with the </a:t>
                </a:r>
                <a:r>
                  <a:rPr lang="it-IT" sz="1600" dirty="0" err="1">
                    <a:latin typeface="Roboto" panose="02000000000000000000"/>
                  </a:rPr>
                  <a:t>same</a:t>
                </a:r>
                <a:r>
                  <a:rPr lang="it-IT" sz="1600" dirty="0">
                    <a:latin typeface="Roboto" panose="02000000000000000000"/>
                  </a:rPr>
                  <a:t> file.</a:t>
                </a:r>
              </a:p>
              <a:p>
                <a:r>
                  <a:rPr lang="it-IT" sz="1600" dirty="0">
                    <a:latin typeface="Roboto" panose="02000000000000000000"/>
                  </a:rPr>
                  <a:t>The </a:t>
                </a:r>
                <a:r>
                  <a:rPr lang="it-IT" sz="1600" dirty="0" err="1">
                    <a:latin typeface="Roboto" panose="02000000000000000000"/>
                  </a:rPr>
                  <a:t>subjects</a:t>
                </a:r>
                <a:r>
                  <a:rPr lang="it-IT" sz="1600" dirty="0">
                    <a:latin typeface="Roboto" panose="02000000000000000000"/>
                  </a:rPr>
                  <a:t> in the </a:t>
                </a:r>
                <a:r>
                  <a:rPr lang="it-IT" sz="1600" dirty="0" err="1">
                    <a:latin typeface="Roboto" panose="02000000000000000000"/>
                  </a:rPr>
                  <a:t>key</a:t>
                </a:r>
                <a:r>
                  <a:rPr lang="it-IT" sz="1600" dirty="0">
                    <a:latin typeface="Roboto" panose="02000000000000000000"/>
                  </a:rPr>
                  <a:t> generation </a:t>
                </a:r>
                <a:r>
                  <a:rPr lang="it-IT" sz="1600" dirty="0" err="1">
                    <a:latin typeface="Roboto" panose="02000000000000000000"/>
                  </a:rPr>
                  <a:t>process</a:t>
                </a:r>
                <a:r>
                  <a:rPr lang="it-IT" sz="1600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</a:rPr>
                  <a:t>Data-</a:t>
                </a:r>
                <a:r>
                  <a:rPr lang="it-IT" sz="1600" dirty="0" err="1">
                    <a:latin typeface="Roboto" panose="02000000000000000000"/>
                  </a:rPr>
                  <a:t>owner</a:t>
                </a:r>
                <a:r>
                  <a:rPr lang="it-IT" sz="1600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Roboto" panose="02000000000000000000"/>
                  </a:rPr>
                  <a:t>Key</a:t>
                </a:r>
                <a:r>
                  <a:rPr lang="it-IT" sz="1600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69660"/>
              </a:xfrm>
              <a:prstGeom prst="rect">
                <a:avLst/>
              </a:prstGeom>
              <a:blipFill>
                <a:blip r:embed="rId3"/>
                <a:stretch>
                  <a:fillRect l="-569" t="-1167" b="-4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endParaRPr lang="it-IT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1815882"/>
              </a:xfrm>
              <a:prstGeom prst="rect">
                <a:avLst/>
              </a:prstGeom>
              <a:blipFill>
                <a:blip r:embed="rId2"/>
                <a:stretch>
                  <a:fillRect l="-553" t="-1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325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325334"/>
              </a:xfrm>
              <a:prstGeom prst="rect">
                <a:avLst/>
              </a:prstGeom>
              <a:blipFill>
                <a:blip r:embed="rId2"/>
                <a:stretch>
                  <a:fillRect l="-553" t="-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endParaRPr lang="it-IT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blipFill>
                <a:blip r:embed="rId2"/>
                <a:stretch>
                  <a:fillRect l="-553" t="-479" b="-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</a:rPr>
                  <a:t>Public </a:t>
                </a:r>
                <a:r>
                  <a:rPr lang="it-IT" sz="1600" b="1" dirty="0" err="1">
                    <a:latin typeface="Roboto" panose="02000000000000000000"/>
                  </a:rPr>
                  <a:t>algorithms</a:t>
                </a:r>
                <a:r>
                  <a:rPr lang="it-IT" sz="1600" b="1" dirty="0">
                    <a:latin typeface="Roboto" panose="02000000000000000000"/>
                  </a:rPr>
                  <a:t>/</a:t>
                </a:r>
                <a:r>
                  <a:rPr lang="it-IT" sz="1600" b="1" dirty="0" err="1">
                    <a:latin typeface="Roboto" panose="02000000000000000000"/>
                  </a:rPr>
                  <a:t>parameters</a:t>
                </a:r>
                <a:endParaRPr lang="it-IT" sz="1600" b="1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Data-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owner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blipFill>
                <a:blip r:embed="rId2"/>
                <a:stretch>
                  <a:fillRect l="-553" t="-479" b="-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blipFill>
                <a:blip r:embed="rId2"/>
                <a:stretch>
                  <a:fillRect l="-553" t="-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</a:rPr>
                  <a:t>Public </a:t>
                </a:r>
                <a:r>
                  <a:rPr lang="it-IT" sz="1600" b="1" dirty="0" err="1">
                    <a:latin typeface="Roboto" panose="02000000000000000000"/>
                  </a:rPr>
                  <a:t>algorithms</a:t>
                </a:r>
                <a:r>
                  <a:rPr lang="it-IT" sz="1600" b="1" dirty="0">
                    <a:latin typeface="Roboto" panose="02000000000000000000"/>
                  </a:rPr>
                  <a:t>/</a:t>
                </a:r>
                <a:r>
                  <a:rPr lang="it-IT" sz="1600" b="1" dirty="0" err="1">
                    <a:latin typeface="Roboto" panose="02000000000000000000"/>
                  </a:rPr>
                  <a:t>parameters</a:t>
                </a:r>
                <a:endParaRPr lang="it-IT" sz="1600" b="1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Data-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owner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blipFill>
                <a:blip r:embed="rId2"/>
                <a:stretch>
                  <a:fillRect l="-553" t="-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8CA916D-615E-4B21-99D5-DBFE534F2FAC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8CA916D-615E-4B21-99D5-DBFE534F2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1815882"/>
              </a:xfrm>
              <a:prstGeom prst="rect">
                <a:avLst/>
              </a:prstGeom>
              <a:blipFill>
                <a:blip r:embed="rId4"/>
                <a:stretch>
                  <a:fillRect l="-460" t="-694" b="-1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3A72E48F-6639-4A88-8780-8C01E96BDE1B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3A72E48F-6639-4A88-8780-8C01E96BD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2800767"/>
              </a:xfrm>
              <a:prstGeom prst="rect">
                <a:avLst/>
              </a:prstGeom>
              <a:blipFill>
                <a:blip r:embed="rId8"/>
                <a:stretch>
                  <a:fillRect l="-553" t="-6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9810995E-6FFB-4FE0-A272-8B569D497BFA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9810995E-6FFB-4FE0-A272-8B569D497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046988"/>
              </a:xfrm>
              <a:prstGeom prst="rect">
                <a:avLst/>
              </a:prstGeom>
              <a:blipFill>
                <a:blip r:embed="rId4"/>
                <a:stretch>
                  <a:fillRect l="-553" t="-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79211C04-6571-48AB-8E98-AADF29B675D5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79211C04-6571-48AB-8E98-AADF29B67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293209"/>
              </a:xfrm>
              <a:prstGeom prst="rect">
                <a:avLst/>
              </a:prstGeom>
              <a:blipFill>
                <a:blip r:embed="rId6"/>
                <a:stretch>
                  <a:fillRect l="-553" t="-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539430"/>
              </a:xfrm>
              <a:prstGeom prst="rect">
                <a:avLst/>
              </a:prstGeom>
              <a:blipFill>
                <a:blip r:embed="rId3"/>
                <a:stretch>
                  <a:fillRect l="-553" t="-5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No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20B6FA-43BC-44A8-9914-EC46F7EAEED5}"/>
              </a:ext>
            </a:extLst>
          </p:cNvPr>
          <p:cNvSpPr txBox="1"/>
          <p:nvPr/>
        </p:nvSpPr>
        <p:spPr>
          <a:xfrm>
            <a:off x="190501" y="2890391"/>
            <a:ext cx="5508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The following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improvements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in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order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increase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performances: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Client-side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deduplication</a:t>
            </a:r>
            <a:endParaRPr lang="it-IT" sz="1600" dirty="0">
              <a:latin typeface="Roboto" panose="0200000000000000000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Proof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of Ownership (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PoW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)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483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461721"/>
                <a:ext cx="550833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461721"/>
                <a:ext cx="5508334" cy="2308324"/>
              </a:xfrm>
              <a:prstGeom prst="rect">
                <a:avLst/>
              </a:prstGeom>
              <a:blipFill>
                <a:blip r:embed="rId3"/>
                <a:stretch>
                  <a:fillRect l="-460" t="-546" b="-21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62052" y="2965131"/>
                <a:ext cx="54956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A </a:t>
                </a:r>
                <a:r>
                  <a:rPr lang="it-IT" sz="1600" dirty="0" err="1">
                    <a:latin typeface="Roboto" panose="02000000000000000000"/>
                  </a:rPr>
                  <a:t>Proof</a:t>
                </a:r>
                <a:r>
                  <a:rPr lang="it-IT" sz="1600" dirty="0">
                    <a:latin typeface="Roboto" panose="02000000000000000000"/>
                  </a:rPr>
                  <a:t> of </a:t>
                </a:r>
                <a:r>
                  <a:rPr lang="it-IT" sz="1600" dirty="0" err="1">
                    <a:latin typeface="Roboto" panose="02000000000000000000"/>
                  </a:rPr>
                  <a:t>Retrievability</a:t>
                </a:r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)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a </a:t>
                </a:r>
                <a:r>
                  <a:rPr lang="it-IT" sz="1600" dirty="0" err="1">
                    <a:latin typeface="Roboto" panose="02000000000000000000"/>
                  </a:rPr>
                  <a:t>proof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provided</a:t>
                </a:r>
                <a:r>
                  <a:rPr lang="it-IT" sz="1600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prover</a:t>
                </a:r>
                <a:r>
                  <a:rPr lang="it-IT" sz="1600" dirty="0">
                    <a:latin typeface="Roboto" panose="02000000000000000000"/>
                  </a:rPr>
                  <a:t>) to the data-</a:t>
                </a:r>
                <a:r>
                  <a:rPr lang="it-IT" sz="1600" dirty="0" err="1">
                    <a:latin typeface="Roboto" panose="02000000000000000000"/>
                  </a:rPr>
                  <a:t>owner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verifier</a:t>
                </a:r>
                <a:r>
                  <a:rPr lang="it-IT" sz="1600" dirty="0">
                    <a:latin typeface="Roboto" panose="02000000000000000000"/>
                  </a:rPr>
                  <a:t>) </a:t>
                </a:r>
                <a:r>
                  <a:rPr lang="it-IT" sz="1600" dirty="0" err="1">
                    <a:latin typeface="Roboto" panose="02000000000000000000"/>
                  </a:rPr>
                  <a:t>that</a:t>
                </a:r>
                <a:r>
                  <a:rPr lang="it-IT" sz="1600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stored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correctly</a:t>
                </a:r>
                <a:r>
                  <a:rPr lang="it-IT" sz="1600" dirty="0">
                    <a:latin typeface="Roboto" panose="020000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2" y="2965131"/>
                <a:ext cx="5495636" cy="830997"/>
              </a:xfrm>
              <a:prstGeom prst="rect">
                <a:avLst/>
              </a:prstGeom>
              <a:blipFill>
                <a:blip r:embed="rId3"/>
                <a:stretch>
                  <a:fillRect l="-666" t="-2190" b="-80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4216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Formally, a 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scheme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involves</a:t>
                </a:r>
                <a:r>
                  <a:rPr lang="it-IT" sz="1600" dirty="0">
                    <a:latin typeface="Roboto" panose="02000000000000000000"/>
                  </a:rPr>
                  <a:t> 5 </a:t>
                </a:r>
                <a:r>
                  <a:rPr lang="it-IT" sz="1600" dirty="0" err="1">
                    <a:latin typeface="Roboto" panose="02000000000000000000"/>
                  </a:rPr>
                  <a:t>polynomial</a:t>
                </a:r>
                <a:r>
                  <a:rPr lang="it-IT" sz="1600" dirty="0">
                    <a:latin typeface="Roboto" panose="02000000000000000000"/>
                  </a:rPr>
                  <a:t>-time </a:t>
                </a:r>
                <a:r>
                  <a:rPr lang="it-IT" sz="1600" dirty="0" err="1">
                    <a:latin typeface="Roboto" panose="02000000000000000000"/>
                  </a:rPr>
                  <a:t>algorithms</a:t>
                </a:r>
                <a:r>
                  <a:rPr lang="it-IT" sz="1600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4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4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4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421608"/>
              </a:xfrm>
              <a:prstGeom prst="rect">
                <a:avLst/>
              </a:prstGeom>
              <a:blipFill>
                <a:blip r:embed="rId3"/>
                <a:stretch>
                  <a:fillRect l="-500" t="-1288" b="-25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divided</a:t>
            </a:r>
            <a:r>
              <a:rPr lang="it-IT" sz="1600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sz="1600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Tag-</a:t>
            </a:r>
            <a:r>
              <a:rPr lang="it-IT" sz="1600" dirty="0" err="1">
                <a:latin typeface="Roboto" panose="02000000000000000000"/>
              </a:rPr>
              <a:t>based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PoR</a:t>
            </a:r>
            <a:endParaRPr lang="it-IT" sz="1600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divided</a:t>
            </a:r>
            <a:r>
              <a:rPr lang="it-IT" sz="1600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Roboto" panose="02000000000000000000"/>
              </a:rPr>
              <a:t>Watchdog-based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PoR</a:t>
            </a:r>
            <a:endParaRPr lang="it-IT" sz="1600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sz="1600" b="1" dirty="0">
              <a:solidFill>
                <a:srgbClr val="C00000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Deduplication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is</a:t>
            </a:r>
            <a:r>
              <a:rPr lang="it-IT" sz="1600" dirty="0">
                <a:latin typeface="Roboto" panose="02000000000000000000"/>
              </a:rPr>
              <a:t> a technique for </a:t>
            </a:r>
            <a:r>
              <a:rPr lang="it-IT" sz="1600" dirty="0" err="1">
                <a:latin typeface="Roboto" panose="02000000000000000000"/>
              </a:rPr>
              <a:t>eliminating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duplicated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copies</a:t>
            </a:r>
            <a:r>
              <a:rPr lang="it-IT" sz="1600" dirty="0">
                <a:latin typeface="Roboto" panose="02000000000000000000"/>
              </a:rPr>
              <a:t> of </a:t>
            </a:r>
            <a:r>
              <a:rPr lang="it-IT" sz="1600" dirty="0" err="1">
                <a:latin typeface="Roboto" panose="02000000000000000000"/>
              </a:rPr>
              <a:t>repeated</a:t>
            </a:r>
            <a:r>
              <a:rPr lang="it-IT" sz="1600" dirty="0">
                <a:latin typeface="Roboto" panose="02000000000000000000"/>
              </a:rPr>
              <a:t> data. </a:t>
            </a:r>
          </a:p>
          <a:p>
            <a:r>
              <a:rPr lang="it-IT" sz="1600" dirty="0" err="1">
                <a:latin typeface="Roboto" panose="02000000000000000000"/>
              </a:rPr>
              <a:t>It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performed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at</a:t>
            </a:r>
            <a:r>
              <a:rPr lang="it-IT" sz="1600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</a:t>
                </a:r>
                <a:r>
                  <a:rPr lang="it-IT" sz="1400" b="1" dirty="0" err="1"/>
                  <a:t>object</a:t>
                </a:r>
                <a:r>
                  <a:rPr lang="it-IT" sz="1400" b="1"/>
                  <a:t> #2</a:t>
                </a:r>
                <a:endParaRPr lang="it-IT" sz="1400" b="1" dirty="0"/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solutions</a:t>
            </a:r>
            <a:r>
              <a:rPr lang="it-IT" sz="1600" dirty="0">
                <a:latin typeface="Roboto" panose="02000000000000000000"/>
              </a:rPr>
              <a:t> and </a:t>
            </a:r>
            <a:r>
              <a:rPr lang="it-IT" sz="1600" dirty="0" err="1">
                <a:latin typeface="Roboto" panose="02000000000000000000"/>
              </a:rPr>
              <a:t>deduplication</a:t>
            </a:r>
            <a:r>
              <a:rPr lang="it-IT" sz="1600" dirty="0">
                <a:latin typeface="Roboto" panose="02000000000000000000"/>
              </a:rPr>
              <a:t> are </a:t>
            </a:r>
            <a:r>
              <a:rPr lang="it-IT" sz="1600" dirty="0" err="1">
                <a:latin typeface="Roboto" panose="02000000000000000000"/>
              </a:rPr>
              <a:t>intrinsically</a:t>
            </a:r>
            <a:r>
              <a:rPr lang="it-IT" sz="1600" dirty="0">
                <a:latin typeface="Roboto" panose="02000000000000000000"/>
              </a:rPr>
              <a:t> in conflict </a:t>
            </a:r>
            <a:r>
              <a:rPr lang="it-IT" sz="1600" dirty="0" err="1">
                <a:latin typeface="Roboto" panose="02000000000000000000"/>
              </a:rPr>
              <a:t>since</a:t>
            </a:r>
            <a:r>
              <a:rPr lang="it-IT" sz="1600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In </a:t>
            </a:r>
            <a:r>
              <a:rPr lang="it-IT" sz="1600" b="1" dirty="0" err="1">
                <a:latin typeface="Roboto" panose="02000000000000000000"/>
              </a:rPr>
              <a:t>watchdog-based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b="1" dirty="0" err="1">
                <a:latin typeface="Roboto" panose="02000000000000000000"/>
              </a:rPr>
              <a:t>solutions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dirty="0">
                <a:latin typeface="Roboto" panose="02000000000000000000"/>
              </a:rPr>
              <a:t>data </a:t>
            </a:r>
            <a:r>
              <a:rPr lang="it-IT" sz="1600" dirty="0" err="1">
                <a:latin typeface="Roboto" panose="02000000000000000000"/>
              </a:rPr>
              <a:t>is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securely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encrypted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before</a:t>
            </a:r>
            <a:r>
              <a:rPr lang="it-IT" sz="1600" dirty="0">
                <a:latin typeface="Roboto" panose="02000000000000000000"/>
              </a:rPr>
              <a:t> the upload, </a:t>
            </a:r>
            <a:r>
              <a:rPr lang="it-IT" sz="1600" dirty="0" err="1">
                <a:latin typeface="Roboto" panose="02000000000000000000"/>
              </a:rPr>
              <a:t>preventing</a:t>
            </a:r>
            <a:r>
              <a:rPr lang="it-IT" sz="1600" dirty="0">
                <a:latin typeface="Roboto" panose="02000000000000000000"/>
              </a:rPr>
              <a:t> the </a:t>
            </a:r>
            <a:r>
              <a:rPr lang="it-IT" sz="1600" dirty="0" err="1">
                <a:latin typeface="Roboto" panose="02000000000000000000"/>
              </a:rPr>
              <a:t>detection</a:t>
            </a:r>
            <a:r>
              <a:rPr lang="it-IT" sz="1600" dirty="0">
                <a:latin typeface="Roboto" panose="02000000000000000000"/>
              </a:rPr>
              <a:t> of </a:t>
            </a:r>
            <a:r>
              <a:rPr lang="it-IT" sz="1600" dirty="0" err="1">
                <a:latin typeface="Roboto" panose="02000000000000000000"/>
              </a:rPr>
              <a:t>duplicated</a:t>
            </a:r>
            <a:r>
              <a:rPr lang="it-IT" sz="1600" dirty="0">
                <a:latin typeface="Roboto" panose="02000000000000000000"/>
              </a:rPr>
              <a:t> data </a:t>
            </a:r>
            <a:r>
              <a:rPr lang="it-IT" sz="1600" dirty="0" err="1">
                <a:latin typeface="Roboto" panose="02000000000000000000"/>
              </a:rPr>
              <a:t>segments</a:t>
            </a:r>
            <a:r>
              <a:rPr lang="it-IT" sz="1600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In </a:t>
            </a:r>
            <a:r>
              <a:rPr lang="it-IT" sz="1600" b="1" dirty="0" err="1">
                <a:latin typeface="Roboto" panose="02000000000000000000"/>
              </a:rPr>
              <a:t>tag-based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b="1" dirty="0" err="1">
                <a:latin typeface="Roboto" panose="02000000000000000000"/>
              </a:rPr>
              <a:t>solutions</a:t>
            </a:r>
            <a:r>
              <a:rPr lang="it-IT" sz="1600" dirty="0">
                <a:latin typeface="Roboto" panose="02000000000000000000"/>
              </a:rPr>
              <a:t>, </a:t>
            </a:r>
            <a:r>
              <a:rPr lang="en" sz="1600" dirty="0">
                <a:latin typeface="Roboto" panose="02000000000000000000"/>
              </a:rPr>
              <a:t>even when the file is stored separately and can be duplicated, the tags generated by different users cannot be duplicated.</a:t>
            </a:r>
            <a:endParaRPr lang="it-IT" sz="1600" dirty="0">
              <a:latin typeface="Roboto" panose="0200000000000000000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0</TotalTime>
  <Words>1694</Words>
  <Application>Microsoft Office PowerPoint</Application>
  <PresentationFormat>Breitbild</PresentationFormat>
  <Paragraphs>338</Paragraphs>
  <Slides>30</Slides>
  <Notes>18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Possible improvements</vt:lpstr>
      <vt:lpstr>Server-side VS Client-side deduplication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Helen Möllering</cp:lastModifiedBy>
  <cp:revision>165</cp:revision>
  <cp:lastPrinted>2019-01-10T15:22:02Z</cp:lastPrinted>
  <dcterms:created xsi:type="dcterms:W3CDTF">2018-12-09T15:19:02Z</dcterms:created>
  <dcterms:modified xsi:type="dcterms:W3CDTF">2019-01-12T19:46:29Z</dcterms:modified>
</cp:coreProperties>
</file>