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4"/>
  </p:sldMasterIdLst>
  <p:notesMasterIdLst>
    <p:notesMasterId r:id="rId25"/>
  </p:notesMasterIdLst>
  <p:handoutMasterIdLst>
    <p:handoutMasterId r:id="rId26"/>
  </p:handoutMasterIdLst>
  <p:sldIdLst>
    <p:sldId id="342" r:id="rId5"/>
    <p:sldId id="373" r:id="rId6"/>
    <p:sldId id="374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65" r:id="rId16"/>
    <p:sldId id="390" r:id="rId17"/>
    <p:sldId id="391" r:id="rId18"/>
    <p:sldId id="392" r:id="rId19"/>
    <p:sldId id="393" r:id="rId20"/>
    <p:sldId id="376" r:id="rId21"/>
    <p:sldId id="394" r:id="rId22"/>
    <p:sldId id="378" r:id="rId23"/>
    <p:sldId id="39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3A115-C644-4231-92F2-35DD05DFF8D7}" v="12" dt="2025-10-13T17:53:45.51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5386" autoAdjust="0"/>
  </p:normalViewPr>
  <p:slideViewPr>
    <p:cSldViewPr snapToGrid="0" snapToObjects="1" showGuides="1">
      <p:cViewPr varScale="1">
        <p:scale>
          <a:sx n="55" d="100"/>
          <a:sy n="55" d="100"/>
        </p:scale>
        <p:origin x="84" y="16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8D60-0E75-5381-7885-09CDEF16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CE7F3-B137-8E19-EFDC-24C827981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3511F-B509-F303-15D2-E9F4D27B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5811-8ADA-AAA2-BCAD-D6E5C80EA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4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BD22-AF10-1089-5D78-4C66466E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19A4A-FC97-72D5-8AAD-B9133A2E8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34C04-A2E4-C028-3514-BA4F1829E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57EE-3DD2-6252-5264-42E185F46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8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BF2B-0F61-BA8A-E39B-51291A3D6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0BDAB-AE22-CB8F-D9E6-0F824C8CD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13C35-234B-80D3-B62D-E9881E3EB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2CF16-0627-8642-BE74-AF8EB81A5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133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0E99-35D4-5AFC-7BAF-8C2F393E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5A655-66F2-EF77-754F-54A6EFCB5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B29855-5065-33C1-18F5-D38AD2D93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95E9C-F1EA-3822-24F6-EC553CBF0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281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22D73-0204-9BBF-CE8E-F221EDD2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BFAFF-B82A-13E7-6D0B-48C57113E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31EB0-83F1-15E4-E150-EC827E8F4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3E88-53DB-9E38-0024-82333DA1A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988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0F29B-6545-3BCA-01CB-DDD67659B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8CAC2-71A4-3EFE-46BC-80E7172DC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7DAD4-F2A9-FA18-B180-85FE7690F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6EBF-2CA0-A4CD-FAF9-D0BF408EE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201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7059-A035-5CBE-9E09-451F026DC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51554-6DD2-3F9A-0328-9246D9CF8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E996B0-A2FB-7275-F0E9-52D60E5E7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76A7F-7C98-E48D-FC38-8DE94B51D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1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7914F-E239-64E6-C433-25D26397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F10CC-90A5-B8FE-43B9-61B92FC3A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496EF-2B6B-673B-B97A-EFAE9612C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3C17-27AB-1E91-7D8A-3562EAA87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072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D6C6-886A-A8C7-A67C-AEE00677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FC5CB-4734-C05F-968E-72CFCAC673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8C4731-6956-57E4-6E5A-9222C57AD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4746-042A-470C-7260-07D4464CB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67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FF43-FBB2-EE63-DB23-6C4A2D949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8D3CC-85A5-69AC-AB43-DB3687DDA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750AFA-FE0F-AAF4-86EE-826769135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6728A-402A-A118-9D0C-CEA697D9B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6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C8DB-C010-97AC-6B8B-F56A84879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19B7F-ABC8-5A34-600A-057BAEBA5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E2ECA-065F-DCF8-4E11-CBA56CA9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82A1F-965A-B89D-8C10-996172753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68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D524-BD79-AF62-4E7E-E6B58805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11852-E88F-0B22-13B1-0C6CA1B86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0D579-E9E4-0A35-5E24-A485953B8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8427-162C-A81C-0263-29050665E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11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C9D7-31F9-A625-52D8-400ACB5C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30F1B-E672-2047-6828-CAD5E2AD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E844C-CAFB-24A6-D885-A00CF2CD9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3FAD5-ECE2-ECC6-B154-0A4326D3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06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EA23-2286-4B14-564D-B6266A77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40262-B425-139C-02E2-C181DA994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D6D8B-AB96-34B3-730B-7BD93D18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74AD1-0A46-A372-97C0-FA1389E59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93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6651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749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4325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Roles and Team Organization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600" baseline="0">
                <a:solidFill>
                  <a:schemeClr val="accent3"/>
                </a:solidFill>
                <a:latin typeface="+mn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i="0" dirty="0">
                <a:solidFill>
                  <a:srgbClr val="FFFFFF"/>
                </a:solidFill>
              </a:rPr>
              <a:t>When adopting a Scrum-agile framework, team structure </a:t>
            </a:r>
          </a:p>
          <a:p>
            <a:pPr algn="ctr"/>
            <a:r>
              <a:rPr lang="en-US" i="0" dirty="0">
                <a:solidFill>
                  <a:srgbClr val="FFFFFF"/>
                </a:solidFill>
              </a:rPr>
              <a:t>changes significantly from traditional models.</a:t>
            </a:r>
          </a:p>
          <a:p>
            <a:pPr algn="ctr"/>
            <a:r>
              <a:rPr lang="en-US" i="0" dirty="0">
                <a:solidFill>
                  <a:srgbClr val="FFFFFF"/>
                </a:solidFill>
              </a:rPr>
              <a:t>Each Member assumes a clearly defined role,</a:t>
            </a:r>
          </a:p>
          <a:p>
            <a:pPr algn="ctr"/>
            <a:r>
              <a:rPr lang="en-US" i="0" dirty="0">
                <a:solidFill>
                  <a:srgbClr val="FFFFFF"/>
                </a:solidFill>
              </a:rPr>
              <a:t>ensuring accountability and collaboration throughout every sprint. </a:t>
            </a:r>
          </a:p>
          <a:p>
            <a:pPr algn="ctr"/>
            <a:endParaRPr lang="en-US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7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41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60535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23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Team Roles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The Product Owner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erstad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The product owner serves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 as the link between business stakeholders and the development team. They focus on maximizing the value produced by the team’s efforts through effective backlog management.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  <a:p>
            <a:pPr algn="ctr"/>
            <a:endParaRPr lang="en-US" i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1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072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Product Owner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027" y="2939010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Values</a:t>
            </a:r>
          </a:p>
          <a:p>
            <a:pPr lvl="1"/>
            <a:r>
              <a:rPr lang="en-US" dirty="0"/>
              <a:t>Clearly communicates and prioritizes backlog items.</a:t>
            </a:r>
          </a:p>
          <a:p>
            <a:pPr lvl="1"/>
            <a:r>
              <a:rPr lang="en-US" dirty="0"/>
              <a:t>Ensures the 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6223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167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560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862EF-8860-49ED-8CB1-6A4B2000AD01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D9EE-ABB6-41B7-91E6-C9682C1687A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8E89F-CC93-F943-48E9-D963A0361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69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3592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07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CS250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8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10/13/2025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Alec Reach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CS250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0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5" r:id="rId15"/>
    <p:sldLayoutId id="2147483746" r:id="rId16"/>
    <p:sldLayoutId id="2147483748" r:id="rId17"/>
    <p:sldLayoutId id="2147483679" r:id="rId18"/>
    <p:sldLayoutId id="2147483680" r:id="rId19"/>
    <p:sldLayoutId id="2147483669" r:id="rId2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Scrum-</a:t>
            </a:r>
            <a:r>
              <a:rPr lang="en-US" dirty="0" err="1"/>
              <a:t>AGile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Assessing organizational readiness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0DBFD-297A-6939-1DBF-3319FEE13733}"/>
              </a:ext>
            </a:extLst>
          </p:cNvPr>
          <p:cNvSpPr txBox="1"/>
          <p:nvPr/>
        </p:nvSpPr>
        <p:spPr>
          <a:xfrm>
            <a:off x="114300" y="648866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10//13/2025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C1412-D0FF-B08A-9FAB-72AC5EAB191F}"/>
              </a:ext>
            </a:extLst>
          </p:cNvPr>
          <p:cNvSpPr txBox="1"/>
          <p:nvPr/>
        </p:nvSpPr>
        <p:spPr>
          <a:xfrm>
            <a:off x="5423956" y="6488668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Alec Reach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A7B93-9689-C732-2A67-37E8E70104D0}"/>
              </a:ext>
            </a:extLst>
          </p:cNvPr>
          <p:cNvSpPr txBox="1"/>
          <p:nvPr/>
        </p:nvSpPr>
        <p:spPr>
          <a:xfrm>
            <a:off x="11306821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CS250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BC0B-C28D-0FDD-8B8D-4E7B3D769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EC7-919C-9B40-A104-2E0FEABF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Process change: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shift to agile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sdlc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1B33D6-3023-BF05-24C0-0BF1EF341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cap="none" spc="0" dirty="0">
                <a:solidFill>
                  <a:schemeClr val="bg1"/>
                </a:solidFill>
                <a:latin typeface="Bierstadt"/>
              </a:rPr>
              <a:t>Transitioning from the traditional Software Development Life Cycle to an agile model introduces iterative progress and continuous feedback.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C0A64F-5C0B-C2E3-B054-ABC146B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9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5290-C4C9-91F3-EBDA-1089EE8E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70CF-65D4-9578-D65E-ACF9F837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Process change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B447B-2F98-0768-8FA4-AF0E73F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8D30-AFF8-DEBF-EE4C-5A24491637DE}"/>
              </a:ext>
            </a:extLst>
          </p:cNvPr>
          <p:cNvSpPr txBox="1"/>
          <p:nvPr/>
        </p:nvSpPr>
        <p:spPr>
          <a:xfrm>
            <a:off x="850900" y="985520"/>
            <a:ext cx="4302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27CED7">
                    <a:lumMod val="60000"/>
                    <a:lumOff val="40000"/>
                  </a:srgbClr>
                </a:solidFill>
                <a:latin typeface="Tw Cen MT" panose="020B0602020104020603"/>
              </a:rPr>
              <a:t>Traditional Vs. Agile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7CED7">
                  <a:lumMod val="60000"/>
                  <a:lumOff val="40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DCC64B-3528-0E56-17CF-DCCC965DDF9D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9C019E9-1720-9405-5EC2-513C5136AD0B}"/>
              </a:ext>
            </a:extLst>
          </p:cNvPr>
          <p:cNvSpPr txBox="1">
            <a:spLocks/>
          </p:cNvSpPr>
          <p:nvPr/>
        </p:nvSpPr>
        <p:spPr>
          <a:xfrm>
            <a:off x="457201" y="2732111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Development begins only after the requirements and design are finalized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Often can delay any type of flexibility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360F1F3-5E7D-31A3-A699-4ECE2A193389}"/>
              </a:ext>
            </a:extLst>
          </p:cNvPr>
          <p:cNvSpPr txBox="1">
            <a:spLocks/>
          </p:cNvSpPr>
          <p:nvPr/>
        </p:nvSpPr>
        <p:spPr>
          <a:xfrm>
            <a:off x="6095999" y="2732110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Requirements evolve progressively through user stories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Each sprint produces a working product increment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Testing, developing, and user feedback occur throughout the cycle rather than at the end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The workflow emphasizes adaptability through sprints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- Planning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- daily scrum meetings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   - review and retrospective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0643A-51A3-D0B1-C7EC-12C58FCA3FAF}"/>
              </a:ext>
            </a:extLst>
          </p:cNvPr>
          <p:cNvSpPr txBox="1"/>
          <p:nvPr/>
        </p:nvSpPr>
        <p:spPr>
          <a:xfrm>
            <a:off x="2052724" y="1900031"/>
            <a:ext cx="2470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27CED7">
                    <a:lumMod val="60000"/>
                    <a:lumOff val="40000"/>
                  </a:srgbClr>
                </a:solidFill>
                <a:latin typeface="Tw Cen MT" panose="020B0602020104020603"/>
              </a:rPr>
              <a:t>Traditional: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7CED7">
                  <a:lumMod val="60000"/>
                  <a:lumOff val="40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83CF9-AB29-0E79-B161-89818BA6A5A0}"/>
              </a:ext>
            </a:extLst>
          </p:cNvPr>
          <p:cNvSpPr txBox="1"/>
          <p:nvPr/>
        </p:nvSpPr>
        <p:spPr>
          <a:xfrm>
            <a:off x="8455527" y="1900031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27CED7">
                    <a:lumMod val="60000"/>
                    <a:lumOff val="40000"/>
                  </a:srgbClr>
                </a:solidFill>
                <a:latin typeface="Tw Cen MT" panose="020B0602020104020603"/>
              </a:rPr>
              <a:t>Agile: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7CED7">
                  <a:lumMod val="60000"/>
                  <a:lumOff val="40000"/>
                </a:srgb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5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Phases of the </a:t>
            </a:r>
            <a:br>
              <a:rPr lang="en-US" dirty="0"/>
            </a:br>
            <a:r>
              <a:rPr lang="en-US" dirty="0"/>
              <a:t>software development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 gathering, software design, </a:t>
            </a:r>
          </a:p>
          <a:p>
            <a:r>
              <a:rPr lang="en-US" dirty="0"/>
              <a:t>Software development, test and integration,</a:t>
            </a:r>
          </a:p>
          <a:p>
            <a:r>
              <a:rPr lang="en-US" dirty="0"/>
              <a:t>Deployment, operationalization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D5A8C-075F-67D2-89A7-E3633ACA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69CD5ED-1065-1D68-26B2-8BA8EB77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5E91EAB-CD19-FCD0-022D-03604089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-2301240"/>
            <a:ext cx="6327105" cy="3373973"/>
          </a:xfrm>
        </p:spPr>
        <p:txBody>
          <a:bodyPr anchor="b"/>
          <a:lstStyle/>
          <a:p>
            <a:r>
              <a:rPr lang="en-US" dirty="0"/>
              <a:t>Phases of the </a:t>
            </a:r>
            <a:br>
              <a:rPr lang="en-US" dirty="0"/>
            </a:br>
            <a:r>
              <a:rPr lang="en-US" dirty="0"/>
              <a:t>software development</a:t>
            </a:r>
          </a:p>
        </p:txBody>
      </p:sp>
      <p:pic>
        <p:nvPicPr>
          <p:cNvPr id="10" name="Picture 9" descr="A diagram of software design&#10;&#10;AI-generated content may be incorrect.">
            <a:extLst>
              <a:ext uri="{FF2B5EF4-FFF2-40B4-BE49-F238E27FC236}">
                <a16:creationId xmlns:a16="http://schemas.microsoft.com/office/drawing/2014/main" id="{6A9544CD-7458-3E18-973E-E4BEA998A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5790" y="1693129"/>
            <a:ext cx="8848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20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36746-2C77-98CF-7B01-98F1033B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2673-7C3E-2F2F-9FDB-778B9974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Phases of software development: Agile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3C7A7-7FC9-695D-FE15-172210AB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B7D12B4-85B7-81B2-8A8C-DBB084EFBD37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0FFE569-153C-688D-8F49-C8CC5BB63251}"/>
              </a:ext>
            </a:extLst>
          </p:cNvPr>
          <p:cNvSpPr txBox="1">
            <a:spLocks/>
          </p:cNvSpPr>
          <p:nvPr/>
        </p:nvSpPr>
        <p:spPr>
          <a:xfrm>
            <a:off x="812800" y="3165500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Development begins before every detail is completely understood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Requirements and user stories are refined continuously throughout the process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8822E-A481-95EC-E812-B5E3F726CFAB}"/>
              </a:ext>
            </a:extLst>
          </p:cNvPr>
          <p:cNvSpPr txBox="1"/>
          <p:nvPr/>
        </p:nvSpPr>
        <p:spPr>
          <a:xfrm>
            <a:off x="1129174" y="2209226"/>
            <a:ext cx="5209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Requirements Gathering:</a:t>
            </a:r>
          </a:p>
        </p:txBody>
      </p:sp>
    </p:spTree>
    <p:extLst>
      <p:ext uri="{BB962C8B-B14F-4D97-AF65-F5344CB8AC3E}">
        <p14:creationId xmlns:p14="http://schemas.microsoft.com/office/powerpoint/2010/main" val="23221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5D1C6-7CEB-D283-1B4F-0E65A32FD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1B7-7FA4-0D31-17EE-5CAC1106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Phases of software development: Agile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FEA92-B0B3-D7FC-8C98-899BC1ED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834FD9-0B2B-DED6-20F2-C1A72ADD1F6B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D3AD37C-B5BE-6E63-D654-7C200CA8CFE0}"/>
              </a:ext>
            </a:extLst>
          </p:cNvPr>
          <p:cNvSpPr txBox="1">
            <a:spLocks/>
          </p:cNvSpPr>
          <p:nvPr/>
        </p:nvSpPr>
        <p:spPr>
          <a:xfrm>
            <a:off x="812800" y="3165500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The approach is iterative, producing a functional product at the end of each cycle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a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gile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model follows five stages that repeat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Planning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Sprint 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Daily Scrum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Sprint Review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Sprint Retrospective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CB441-E076-A656-C403-911091DA1B85}"/>
              </a:ext>
            </a:extLst>
          </p:cNvPr>
          <p:cNvSpPr txBox="1"/>
          <p:nvPr/>
        </p:nvSpPr>
        <p:spPr>
          <a:xfrm>
            <a:off x="1129174" y="2209226"/>
            <a:ext cx="7377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Software Design and Development:</a:t>
            </a:r>
          </a:p>
        </p:txBody>
      </p:sp>
    </p:spTree>
    <p:extLst>
      <p:ext uri="{BB962C8B-B14F-4D97-AF65-F5344CB8AC3E}">
        <p14:creationId xmlns:p14="http://schemas.microsoft.com/office/powerpoint/2010/main" val="250931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E1AD-3179-7172-399F-0FFF7DB6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27F2-0805-7C92-746C-15D4CB2B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Phases of software development: Agile perspective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6E110A-34E8-4FFA-EB1D-28A37CEA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4D11ADD-34A4-8A23-280C-37C691ACB2F5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DC08E7E-B6B9-FBF6-C40A-C15C3FDC87D1}"/>
              </a:ext>
            </a:extLst>
          </p:cNvPr>
          <p:cNvSpPr txBox="1">
            <a:spLocks/>
          </p:cNvSpPr>
          <p:nvPr/>
        </p:nvSpPr>
        <p:spPr>
          <a:xfrm>
            <a:off x="812800" y="3165500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Deployment and feedback happen continuously throughout the project’s duration rather than as a final phase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23AF4-B6EB-9C87-7CEC-B5D4D5393777}"/>
              </a:ext>
            </a:extLst>
          </p:cNvPr>
          <p:cNvSpPr txBox="1"/>
          <p:nvPr/>
        </p:nvSpPr>
        <p:spPr>
          <a:xfrm>
            <a:off x="914400" y="2234052"/>
            <a:ext cx="7591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Deployment:</a:t>
            </a:r>
          </a:p>
        </p:txBody>
      </p:sp>
    </p:spTree>
    <p:extLst>
      <p:ext uri="{BB962C8B-B14F-4D97-AF65-F5344CB8AC3E}">
        <p14:creationId xmlns:p14="http://schemas.microsoft.com/office/powerpoint/2010/main" val="119614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-294640"/>
            <a:ext cx="8843050" cy="1616904"/>
          </a:xfrm>
        </p:spPr>
        <p:txBody>
          <a:bodyPr/>
          <a:lstStyle/>
          <a:p>
            <a:r>
              <a:rPr lang="en-US" dirty="0"/>
              <a:t>SNHU Travel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8869668" cy="352839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decision to use a “Top 5 list” instead of a slideshow would have to be required as an early agreement before coding began</a:t>
            </a:r>
          </a:p>
          <a:p>
            <a:pPr lvl="1"/>
            <a:r>
              <a:rPr lang="en-US" dirty="0"/>
              <a:t>Late changes could cause testing delays</a:t>
            </a:r>
          </a:p>
          <a:p>
            <a:pPr lvl="1"/>
            <a:r>
              <a:rPr lang="en-US" dirty="0"/>
              <a:t>Project plans and resource allocation would be finalized before implementation, restricting flexibility</a:t>
            </a:r>
          </a:p>
          <a:p>
            <a:pPr lvl="1"/>
            <a:r>
              <a:rPr lang="en-US" dirty="0"/>
              <a:t>Critical bugs or unmet requirements might delay the final release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98E09C-9F18-6397-7010-48FA5D74CD5E}"/>
              </a:ext>
            </a:extLst>
          </p:cNvPr>
          <p:cNvSpPr txBox="1">
            <a:spLocks/>
          </p:cNvSpPr>
          <p:nvPr/>
        </p:nvSpPr>
        <p:spPr>
          <a:xfrm>
            <a:off x="2837921" y="307011"/>
            <a:ext cx="8843050" cy="16169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Waterfall model 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F8D72-A55E-EC38-0F36-592693F45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88-C9FF-B59D-4386-6D6CF0E6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-294640"/>
            <a:ext cx="8843050" cy="1616904"/>
          </a:xfrm>
        </p:spPr>
        <p:txBody>
          <a:bodyPr/>
          <a:lstStyle/>
          <a:p>
            <a:r>
              <a:rPr lang="en-US" dirty="0"/>
              <a:t>SNHU Travel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04DA-6B6A-034C-03E2-28BFC09150F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8869668" cy="352839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slideshow adaption emerged from mid-project feedback and was seamlessly integrated</a:t>
            </a:r>
          </a:p>
          <a:p>
            <a:pPr lvl="1"/>
            <a:r>
              <a:rPr lang="en-US" dirty="0"/>
              <a:t>The project started as soon as a minimal viable product was identified</a:t>
            </a:r>
          </a:p>
          <a:p>
            <a:pPr lvl="1"/>
            <a:r>
              <a:rPr lang="en-US" dirty="0"/>
              <a:t>Tools like Jira and AWS were adopted mid-cycle without disruption</a:t>
            </a:r>
          </a:p>
          <a:p>
            <a:pPr lvl="1"/>
            <a:r>
              <a:rPr lang="en-US" dirty="0"/>
              <a:t>Testing and bug fixes were performed iteratively, reducing risk</a:t>
            </a:r>
          </a:p>
          <a:p>
            <a:pPr lvl="1"/>
            <a:r>
              <a:rPr lang="en-US" dirty="0"/>
              <a:t>User stories and tasks evolve continuously with stakeholders feedback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EB6CD-93ED-2828-5ECB-F4F988E5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1B6B2-9A88-1EB1-712F-B0A57372C2E9}"/>
              </a:ext>
            </a:extLst>
          </p:cNvPr>
          <p:cNvSpPr txBox="1">
            <a:spLocks/>
          </p:cNvSpPr>
          <p:nvPr/>
        </p:nvSpPr>
        <p:spPr>
          <a:xfrm>
            <a:off x="3463250" y="307011"/>
            <a:ext cx="8843050" cy="16169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 Condensed" panose="020B0606020104020203"/>
                <a:ea typeface="+mj-ea"/>
                <a:cs typeface="+mj-cs"/>
              </a:rPr>
              <a:t>Agile model</a:t>
            </a:r>
          </a:p>
        </p:txBody>
      </p:sp>
    </p:spTree>
    <p:extLst>
      <p:ext uri="{BB962C8B-B14F-4D97-AF65-F5344CB8AC3E}">
        <p14:creationId xmlns:p14="http://schemas.microsoft.com/office/powerpoint/2010/main" val="376466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Assessing readiness: </a:t>
            </a:r>
            <a:br>
              <a:rPr lang="en-US" noProof="0" dirty="0"/>
            </a:br>
            <a:r>
              <a:rPr lang="en-US" noProof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decision factors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n-US" dirty="0"/>
              <a:t>When deciding between waterfall and agile, consider organizational readiness, culture, and project scope.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Roles and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TEaM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ORGANIZATION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FFFF"/>
                </a:solidFill>
              </a:rPr>
              <a:t>When adopting a Scrum-agile framework, team structure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changes significantly from traditional models.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Each Member assumes a clearly defined role,</a:t>
            </a:r>
          </a:p>
          <a:p>
            <a:r>
              <a:rPr lang="en-US" sz="2000" dirty="0">
                <a:solidFill>
                  <a:srgbClr val="FFFFFF"/>
                </a:solidFill>
              </a:rPr>
              <a:t>ensuring accountability and collaboration throughout every sprint.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7266-266E-3E19-A26C-D87968525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C7EC-C5A3-C063-37C8-F25E1939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decision factors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7AB757-7D6A-403D-3DF7-EF405B7E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B3E81-2789-D8EF-FD25-D046274176CD}"/>
              </a:ext>
            </a:extLst>
          </p:cNvPr>
          <p:cNvSpPr txBox="1"/>
          <p:nvPr/>
        </p:nvSpPr>
        <p:spPr>
          <a:xfrm>
            <a:off x="850900" y="985520"/>
            <a:ext cx="4136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Waterfall Vs. Agile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F03ED2-FBC2-563A-79D6-A49F15BF015A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Wingdings 3" pitchFamily="18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8DD0734-DC76-F154-CE62-084E52E3EBAF}"/>
              </a:ext>
            </a:extLst>
          </p:cNvPr>
          <p:cNvSpPr txBox="1">
            <a:spLocks/>
          </p:cNvSpPr>
          <p:nvPr/>
        </p:nvSpPr>
        <p:spPr>
          <a:xfrm>
            <a:off x="457201" y="2732111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Requirements are fully defined from the start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Process rely on predictability and minimal change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he organization is not culturally aligned with the Agile principles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803E2E6-6792-A169-9A01-2A61D8501451}"/>
              </a:ext>
            </a:extLst>
          </p:cNvPr>
          <p:cNvSpPr txBox="1">
            <a:spLocks/>
          </p:cNvSpPr>
          <p:nvPr/>
        </p:nvSpPr>
        <p:spPr>
          <a:xfrm>
            <a:off x="6095999" y="2732110"/>
            <a:ext cx="563879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Stakeholders can participate actively in reviews and feedback cycles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eadership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supports priority driven work rather than rigid plans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Teams are stable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 to iterative improvement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organization is prepared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em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brace flexibility and evolving requirements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8861D-BC48-308C-8D43-22AD1CD867C3}"/>
              </a:ext>
            </a:extLst>
          </p:cNvPr>
          <p:cNvSpPr txBox="1"/>
          <p:nvPr/>
        </p:nvSpPr>
        <p:spPr>
          <a:xfrm>
            <a:off x="2052724" y="1900031"/>
            <a:ext cx="2304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Waterfall: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4B0BA-40AA-B899-5F93-D6EE26F39BB9}"/>
              </a:ext>
            </a:extLst>
          </p:cNvPr>
          <p:cNvSpPr txBox="1"/>
          <p:nvPr/>
        </p:nvSpPr>
        <p:spPr>
          <a:xfrm>
            <a:off x="8455527" y="1900031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Agile:</a:t>
            </a:r>
          </a:p>
        </p:txBody>
      </p:sp>
    </p:spTree>
    <p:extLst>
      <p:ext uri="{BB962C8B-B14F-4D97-AF65-F5344CB8AC3E}">
        <p14:creationId xmlns:p14="http://schemas.microsoft.com/office/powerpoint/2010/main" val="347739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0B4B-6DD4-97F6-59C8-06E7115E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C5C9-0646-06A2-4AC7-708507D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product Owner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26C845-DE57-65A3-49BD-87ABA70D3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cap="none" spc="0" dirty="0">
                <a:solidFill>
                  <a:schemeClr val="bg1"/>
                </a:solidFill>
                <a:latin typeface="Bierstadt"/>
              </a:rPr>
              <a:t>The product owner serves as the link between business stakeholders and the development team. They focus on maximizing the value produced by the team’s efforts through effective backlog management.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0DF68-75FA-8587-8148-5E8CE7BE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51919-ED47-9FD5-BBBC-3EB0BC3E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5FEC-BC48-7E3B-07A4-71FE371D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product Owner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83E898-3343-BAB8-DC36-1A58EB7B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E52C-1C08-0EAC-FEB8-00F8E7B1D640}"/>
              </a:ext>
            </a:extLst>
          </p:cNvPr>
          <p:cNvSpPr txBox="1"/>
          <p:nvPr/>
        </p:nvSpPr>
        <p:spPr>
          <a:xfrm>
            <a:off x="850900" y="985520"/>
            <a:ext cx="1750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VALUES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EC372C6-3201-D521-5ABD-1C6E680F2471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Clearly communicates and prioritize backlog items.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Ensures the development team fully understands project goals and user needs.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Maintain visibility and transparency across all backlog elements.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Continuously refines the backlog to align with evolving objectives and ensures readiness for upcoming sprints. </a:t>
            </a:r>
          </a:p>
        </p:txBody>
      </p:sp>
    </p:spTree>
    <p:extLst>
      <p:ext uri="{BB962C8B-B14F-4D97-AF65-F5344CB8AC3E}">
        <p14:creationId xmlns:p14="http://schemas.microsoft.com/office/powerpoint/2010/main" val="84447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07D8-7135-D4B5-EC91-3ADE70FC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B5-0BF7-49ED-1471-6F9F8042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SCRUM MASTER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4802AF5-B421-6474-56B1-3343471A4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cap="none" spc="0" dirty="0">
                <a:solidFill>
                  <a:schemeClr val="bg1"/>
                </a:solidFill>
                <a:latin typeface="Bierstadt"/>
              </a:rPr>
              <a:t>The scrum master facilitates scrum implementation and ensures the process functions effectively across the organization.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E727C-9267-A7AD-415E-45566968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1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34437-6ED5-1E8B-1574-663AD83D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2F45-F116-3643-4BDD-C4CC8CED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SCRUM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D94B65-A714-0D23-4669-4AAB33B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D0DBC-DFF5-A45F-88A1-3630BDFFF023}"/>
              </a:ext>
            </a:extLst>
          </p:cNvPr>
          <p:cNvSpPr txBox="1"/>
          <p:nvPr/>
        </p:nvSpPr>
        <p:spPr>
          <a:xfrm>
            <a:off x="850900" y="985520"/>
            <a:ext cx="1750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VALUES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F044515-0C72-0698-D37F-7BF386335BE6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Promote ad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herence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to scrum principles that are outlined in the Scrum Guide</a:t>
            </a:r>
          </a:p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Serve as a leader, helping remove barriers and enabling progress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Coaches the team toward self-management and continuous improvement</a:t>
            </a:r>
          </a:p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Guide stakeholders and leaders in understanding agile values</a:t>
            </a:r>
          </a:p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Ensure scrum events occur consistently and remain focused and productive</a:t>
            </a:r>
          </a:p>
          <a:p>
            <a:pPr marL="459486" lvl="1" indent="-285750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Encourage collaboration between the product owner, team members, and external stakeholders</a:t>
            </a:r>
          </a:p>
        </p:txBody>
      </p:sp>
    </p:spTree>
    <p:extLst>
      <p:ext uri="{BB962C8B-B14F-4D97-AF65-F5344CB8AC3E}">
        <p14:creationId xmlns:p14="http://schemas.microsoft.com/office/powerpoint/2010/main" val="19219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4FB3-14D5-B10F-98C8-FE955C58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DFDD-86E1-76BF-7267-71B3121E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developers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266731-0794-2AB6-74EC-10A3816C3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sz="2800" cap="none" spc="0" dirty="0">
                <a:solidFill>
                  <a:schemeClr val="bg1"/>
                </a:solidFill>
                <a:latin typeface="Bierstadt"/>
              </a:rPr>
              <a:t>The developers are responsible for delivering a functional product increment during each sprint. Their role centers on ownership, collaboration, and adaptability.  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B6F96-48BA-BABD-3A68-BFB2DA8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18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4B4F9-6EF1-425F-2D55-CE59A567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C61D-C925-FF84-DFC1-02487710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-1871980"/>
            <a:ext cx="11548261" cy="2733306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developers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060E-A303-79F2-20FF-9D0B6C09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027DF-CFE1-DC72-7FFA-5EF88396B675}"/>
              </a:ext>
            </a:extLst>
          </p:cNvPr>
          <p:cNvSpPr txBox="1"/>
          <p:nvPr/>
        </p:nvSpPr>
        <p:spPr>
          <a:xfrm>
            <a:off x="850900" y="985520"/>
            <a:ext cx="1750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7CED7">
                    <a:lumMod val="60000"/>
                    <a:lumOff val="4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VALUES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820DA9-ED94-F8F4-F036-6806B4E83B3C}"/>
              </a:ext>
            </a:extLst>
          </p:cNvPr>
          <p:cNvSpPr txBox="1">
            <a:spLocks/>
          </p:cNvSpPr>
          <p:nvPr/>
        </p:nvSpPr>
        <p:spPr>
          <a:xfrm>
            <a:off x="812800" y="2732111"/>
            <a:ext cx="7420819" cy="367664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Plan sprints and manage the sprint backlog collaboratively 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Uphold quality by following the definition of done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Adjust strategies daily to meet the sprint goal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Support one another through accountability and cross-functional teamwork</a:t>
            </a:r>
          </a:p>
          <a:p>
            <a:pPr marL="459486" marR="0" lvl="1" indent="-2857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Tx/>
              <a:buChar char="-"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Operate without sub-teams, ensuring self-organization and efficiency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58182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0686AB8C1BB04BBFDD3DA47560E329" ma:contentTypeVersion="5" ma:contentTypeDescription="Create a new document." ma:contentTypeScope="" ma:versionID="4bf5cc67a2d3f2c8fcef0135a197cad1">
  <xsd:schema xmlns:xsd="http://www.w3.org/2001/XMLSchema" xmlns:xs="http://www.w3.org/2001/XMLSchema" xmlns:p="http://schemas.microsoft.com/office/2006/metadata/properties" xmlns:ns3="56acc1f1-b666-414f-93aa-e448df4b2857" targetNamespace="http://schemas.microsoft.com/office/2006/metadata/properties" ma:root="true" ma:fieldsID="ae9f6ac16ae73f6fa0a062b0efb3cbbc" ns3:_="">
    <xsd:import namespace="56acc1f1-b666-414f-93aa-e448df4b28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acc1f1-b666-414f-93aa-e448df4b28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documentManagement/types"/>
    <ds:schemaRef ds:uri="56acc1f1-b666-414f-93aa-e448df4b2857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0BB8ED-C122-498F-8FB0-44527131F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acc1f1-b666-414f-93aa-e448df4b2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760</Words>
  <Application>Microsoft Office PowerPoint</Application>
  <PresentationFormat>Widescreen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Nova</vt:lpstr>
      <vt:lpstr>Bierstadt</vt:lpstr>
      <vt:lpstr>Calibri</vt:lpstr>
      <vt:lpstr>Tw Cen MT</vt:lpstr>
      <vt:lpstr>Tw Cen MT Condensed</vt:lpstr>
      <vt:lpstr>Wingdings 3</vt:lpstr>
      <vt:lpstr>Integral</vt:lpstr>
      <vt:lpstr>Scrum-AGile</vt:lpstr>
      <vt:lpstr>Roles and TEaM ORGANIZATION</vt:lpstr>
      <vt:lpstr>PowerPoint Presentation</vt:lpstr>
      <vt:lpstr>The product Owner</vt:lpstr>
      <vt:lpstr>The product Owner</vt:lpstr>
      <vt:lpstr>The SCRUM MASTER</vt:lpstr>
      <vt:lpstr>The SCRUM MASTER</vt:lpstr>
      <vt:lpstr>The developers</vt:lpstr>
      <vt:lpstr>The developers</vt:lpstr>
      <vt:lpstr>Process change: a shift to agile sdlc</vt:lpstr>
      <vt:lpstr>Process change</vt:lpstr>
      <vt:lpstr>Phases of the  software development</vt:lpstr>
      <vt:lpstr>Phases of the  software development</vt:lpstr>
      <vt:lpstr>Phases of software development: Agile perspective</vt:lpstr>
      <vt:lpstr>Phases of software development: Agile perspective</vt:lpstr>
      <vt:lpstr>Phases of software development: Agile perspective</vt:lpstr>
      <vt:lpstr>SNHU Travel project</vt:lpstr>
      <vt:lpstr>SNHU Travel project</vt:lpstr>
      <vt:lpstr>Assessing readiness:  Key decision factors</vt:lpstr>
      <vt:lpstr>Key decision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reach, alec</dc:creator>
  <cp:lastModifiedBy>reach, alec</cp:lastModifiedBy>
  <cp:revision>2</cp:revision>
  <dcterms:created xsi:type="dcterms:W3CDTF">2025-10-13T16:47:16Z</dcterms:created>
  <dcterms:modified xsi:type="dcterms:W3CDTF">2025-10-19T16:32:12Z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0x0101000F0686AB8C1BB04BBFDD3DA47560E329</vt:lpwstr>
  </property>
</Properties>
</file>